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90" r:id="rId5"/>
    <p:sldId id="408" r:id="rId6"/>
    <p:sldId id="413" r:id="rId7"/>
    <p:sldId id="412" r:id="rId8"/>
    <p:sldId id="414" r:id="rId9"/>
    <p:sldId id="416" r:id="rId10"/>
    <p:sldId id="415" r:id="rId11"/>
  </p:sldIdLst>
  <p:sldSz cx="12192000" cy="6858000"/>
  <p:notesSz cx="6807200" cy="99393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423" userDrawn="1">
          <p15:clr>
            <a:srgbClr val="A4A3A4"/>
          </p15:clr>
        </p15:guide>
        <p15:guide id="2" orient="horz" pos="4178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a Cola" initials="MC" lastIdx="4" clrIdx="0">
    <p:extLst>
      <p:ext uri="{19B8F6BF-5375-455C-9EA6-DF929625EA0E}">
        <p15:presenceInfo xmlns:p15="http://schemas.microsoft.com/office/powerpoint/2012/main" userId="S-1-5-21-3870216755-816221577-1611797413-29002" providerId="AD"/>
      </p:ext>
    </p:extLst>
  </p:cmAuthor>
  <p:cmAuthor id="2" name="Lucia Chieppa" initials="LC" lastIdx="1" clrIdx="1">
    <p:extLst>
      <p:ext uri="{19B8F6BF-5375-455C-9EA6-DF929625EA0E}">
        <p15:presenceInfo xmlns:p15="http://schemas.microsoft.com/office/powerpoint/2012/main" userId="Lucia Chiepp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F9F"/>
    <a:srgbClr val="99FF33"/>
    <a:srgbClr val="99CCFF"/>
    <a:srgbClr val="006600"/>
    <a:srgbClr val="336600"/>
    <a:srgbClr val="33CCFF"/>
    <a:srgbClr val="009999"/>
    <a:srgbClr val="5F5F5F"/>
    <a:srgbClr val="00FFCC"/>
    <a:srgbClr val="FCF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3883" autoAdjust="0"/>
  </p:normalViewPr>
  <p:slideViewPr>
    <p:cSldViewPr snapToGrid="0" showGuides="1">
      <p:cViewPr varScale="1">
        <p:scale>
          <a:sx n="111" d="100"/>
          <a:sy n="111" d="100"/>
        </p:scale>
        <p:origin x="672" y="114"/>
      </p:cViewPr>
      <p:guideLst>
        <p:guide pos="7423"/>
        <p:guide orient="horz" pos="41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54000" cy="54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838D9-EBE2-429D-86CF-DAD5987B808C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5839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DADA8-006F-41B1-83B4-06BD140F6D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320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5F835E2-227D-43BA-B3A5-E9E433264387}" type="datetimeFigureOut">
              <a:rPr lang="en-US"/>
              <a:pPr>
                <a:defRPr/>
              </a:pPr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5F5882C-B867-4FE7-97C9-87FBF93DC80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1070" y="2621956"/>
            <a:ext cx="9818337" cy="2782819"/>
          </a:xfrm>
          <a:effectLst/>
        </p:spPr>
        <p:txBody>
          <a:bodyPr lIns="0" tIns="0" rIns="0" bIns="0" anchor="ctr">
            <a:normAutofit/>
          </a:bodyPr>
          <a:lstStyle>
            <a:lvl1pPr>
              <a:lnSpc>
                <a:spcPts val="3600"/>
              </a:lnSpc>
              <a:defRPr sz="3400" b="0" cap="none">
                <a:solidFill>
                  <a:srgbClr val="C000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it-IT" dirty="0"/>
              <a:t>FARE CLIC PER MODIFICARE LO STILE DEL TITOLO DELLO SCHEMA FARE CLIC PER MODIFICARE LO STILE DEL TITOLO DELLO SCHEMA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84" y="6495314"/>
            <a:ext cx="7481115" cy="179536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1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771492F8-659D-4E4C-A49D-B7C56753911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69185" y="1287956"/>
            <a:ext cx="3689746" cy="216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500"/>
              </a:lnSpc>
              <a:spcAft>
                <a:spcPts val="600"/>
              </a:spcAft>
              <a:buNone/>
              <a:defRPr lang="it-IT" sz="120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469184" y="1522956"/>
            <a:ext cx="3689747" cy="10800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rgbClr val="636462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69184" y="6297672"/>
            <a:ext cx="7481115" cy="188513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A8FC9CB7-7D84-419A-988C-7B8817E18EDB}"/>
              </a:ext>
            </a:extLst>
          </p:cNvPr>
          <p:cNvSpPr/>
          <p:nvPr userDrawn="1"/>
        </p:nvSpPr>
        <p:spPr>
          <a:xfrm>
            <a:off x="463550" y="0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57BA760-D00A-4F5B-B978-07F3F810367F}"/>
              </a:ext>
            </a:extLst>
          </p:cNvPr>
          <p:cNvSpPr/>
          <p:nvPr userDrawn="1"/>
        </p:nvSpPr>
        <p:spPr>
          <a:xfrm>
            <a:off x="4251325" y="0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17FA033-79E9-4921-B88E-03D9DAACCE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0841" y="637832"/>
            <a:ext cx="2700000" cy="461927"/>
          </a:xfrm>
          <a:prstGeom prst="rect">
            <a:avLst/>
          </a:prstGeom>
        </p:spPr>
      </p:pic>
      <p:sp>
        <p:nvSpPr>
          <p:cNvPr id="16" name="Rectangle 9">
            <a:extLst>
              <a:ext uri="{FF2B5EF4-FFF2-40B4-BE49-F238E27FC236}">
                <a16:creationId xmlns:a16="http://schemas.microsoft.com/office/drawing/2014/main" id="{821E4C3A-67D5-4B9E-B373-7B560EA0839E}"/>
              </a:ext>
            </a:extLst>
          </p:cNvPr>
          <p:cNvSpPr/>
          <p:nvPr userDrawn="1"/>
        </p:nvSpPr>
        <p:spPr>
          <a:xfrm>
            <a:off x="8037513" y="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5998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immagini affian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2F57ACB-1A9A-42A2-B0B9-3C24FCCE916F}"/>
              </a:ext>
            </a:extLst>
          </p:cNvPr>
          <p:cNvSpPr/>
          <p:nvPr userDrawn="1"/>
        </p:nvSpPr>
        <p:spPr>
          <a:xfrm>
            <a:off x="471488" y="1571124"/>
            <a:ext cx="5472112" cy="4392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0C542E8-A419-4B8E-8AE4-1D0DC75ADF2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2922" y="1691683"/>
            <a:ext cx="5304733" cy="38737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3F3446B5-6360-4947-B444-A1DBFD65527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62922" y="2172243"/>
            <a:ext cx="5304733" cy="366873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D17306DB-EF2B-46DB-BE4C-67BA4581EC8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27663729-5A18-460D-BCC5-1C121255BEC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88AE038F-3265-4340-AFAF-203DBF97366C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5203E877-BB68-4C3E-A95D-262A3B3831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DDB77A0D-9AB4-48A1-82C5-A09A7D4F72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ABB3C7F1-D02D-4858-A51B-B1211EF06E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405108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2E11952F-B65E-4BC4-A306-BA5F2E5E1051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10FF5994-804D-479E-8547-F402AE8DD1D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4C0547B4-6D28-4C23-830C-984AB52D9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32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dascalia+grafico o tavola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83042" cy="662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86" y="2319687"/>
            <a:ext cx="11283042" cy="3630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D0FB10A6-C138-494B-9E13-24A27B8289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4B33C25-F53C-40FF-87FE-5A1021509E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96897485-CF07-4D6A-ABB8-A29D7DC5710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BC91E05A-8494-49B6-B257-61F68DA8B315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422199A7-2A62-43D5-872A-CD0B9A3D6E61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1B2ED1D9-25D5-4BB7-87C2-D519D9336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4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8A4B74D-95FF-4ECC-AED0-C183993F87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324380-A91B-40DB-8B06-87F1716A8E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376CEDB-6160-4575-AAD8-45EA5C0ED5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3786" y="1796902"/>
            <a:ext cx="11283042" cy="1839433"/>
          </a:xfrm>
          <a:effectLst/>
        </p:spPr>
        <p:txBody>
          <a:bodyPr anchor="ctr">
            <a:noAutofit/>
          </a:bodyPr>
          <a:lstStyle>
            <a:lvl1pPr algn="ctr">
              <a:defRPr sz="7000" b="0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5894EA2-4831-F84E-BBDE-8E89A3516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6093" y="3683529"/>
            <a:ext cx="5624623" cy="423612"/>
          </a:xfrm>
        </p:spPr>
        <p:txBody>
          <a:bodyPr spcCol="360000" anchor="ctr">
            <a:noAutofit/>
          </a:bodyPr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02837C0E-8F15-489B-800B-6F1CBBB23F06}"/>
              </a:ext>
            </a:extLst>
          </p:cNvPr>
          <p:cNvSpPr/>
          <p:nvPr userDrawn="1"/>
        </p:nvSpPr>
        <p:spPr>
          <a:xfrm>
            <a:off x="463550" y="5773825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1C3885B9-D4F0-42E8-A6EE-EB419237E845}"/>
              </a:ext>
            </a:extLst>
          </p:cNvPr>
          <p:cNvSpPr/>
          <p:nvPr userDrawn="1"/>
        </p:nvSpPr>
        <p:spPr>
          <a:xfrm>
            <a:off x="4251325" y="5773825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1F54AFB7-6D67-44BA-975B-F9E2C29BB4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0841" y="6092375"/>
            <a:ext cx="2700000" cy="461927"/>
          </a:xfrm>
          <a:prstGeom prst="rect">
            <a:avLst/>
          </a:prstGeom>
        </p:spPr>
      </p:pic>
      <p:sp>
        <p:nvSpPr>
          <p:cNvPr id="12" name="Rectangle 9">
            <a:extLst>
              <a:ext uri="{FF2B5EF4-FFF2-40B4-BE49-F238E27FC236}">
                <a16:creationId xmlns:a16="http://schemas.microsoft.com/office/drawing/2014/main" id="{B4CD4512-1FFA-4544-ACEE-31F0A9CA9D05}"/>
              </a:ext>
            </a:extLst>
          </p:cNvPr>
          <p:cNvSpPr/>
          <p:nvPr userDrawn="1"/>
        </p:nvSpPr>
        <p:spPr>
          <a:xfrm>
            <a:off x="8037513" y="679085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7396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it-IT"/>
              <a:t>Comstat – giugno 2023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11D2AC-92C6-4F37-9CA3-025937530D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03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elenco punt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81153"/>
          </a:xfrm>
        </p:spPr>
        <p:txBody>
          <a:bodyPr lIns="0" tIns="0" rIns="0" bIns="0">
            <a:noAutofit/>
          </a:bodyPr>
          <a:lstStyle>
            <a:lvl1pPr marL="285750" indent="-285750">
              <a:spcAft>
                <a:spcPts val="1800"/>
              </a:spcAft>
              <a:buSzPct val="120000"/>
              <a:buFont typeface="Courier New" panose="02070309020205020404" pitchFamily="49" charset="0"/>
              <a:buChar char="o"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053620-96AC-EF47-823B-D2E90BBCE5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4E3F12-6C4D-C642-90EC-9F9AE3161A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BE73488-10D2-46C5-8886-B5262B4036E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9DFCC48B-BCC3-4AAB-8EE4-592BE912D5A8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02EE5703-F2FA-4A41-8927-030A564B0F80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9054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1 colon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7252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86F2967F-3AC1-482F-9FA1-FB5058EE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BB147208-B303-4867-B415-427BFDB712A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AC1916D-DE81-4DEB-837D-9B1EBBEBAB9E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A5C2815-3F5D-4F03-A9B8-AD61D140AB8F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211B9727-26D5-42C6-AA8E-16F0A9551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3DB52600-6114-4FF8-A64F-1419078C0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C98E623A-5D96-4DDD-91E6-E567C5082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2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2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76765" cy="4472526"/>
          </a:xfrm>
        </p:spPr>
        <p:txBody>
          <a:bodyPr lIns="0" tIns="0" rIns="0" bIns="0" numCol="2" spcCol="54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5F80FCE-DB62-4AE9-8E37-C5ECE83CEA2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5337BA55-D4F4-482D-9902-A7DF343CF4BD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1E77F523-A47D-4ED1-A730-DF546267408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B35A5DA5-9B3D-430B-9B7D-12A49C8960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BC87520E-C40B-4CBE-A2FA-D2587AA999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8ED1510-B77E-4E58-8FB2-F06301CA4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88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7" y="1557337"/>
            <a:ext cx="11269308" cy="4392613"/>
          </a:xfrm>
        </p:spPr>
        <p:txBody>
          <a:bodyPr lIns="0" tIns="0" rIns="0" bIns="0" numCol="3" spcCol="432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A97EA33F-8FE6-43F7-B87B-F8A75881DC82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4457ED34-8FD7-4334-B58D-DE5268F487B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E95361B-2753-4630-8435-D8D6DFA2E2B3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9953CB5C-8C23-4943-AA23-507887A04C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2EA2B975-3B1B-40A2-9512-420987E41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2FD83117-18D4-4F50-B150-B24C3ADCCA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207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+grafico picc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8081963" y="1557338"/>
            <a:ext cx="365378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519" y="1557338"/>
            <a:ext cx="7305513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FE997AC-2DEF-4982-9219-0DE8E80C2C1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8162224" y="1696688"/>
            <a:ext cx="3492000" cy="45720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5014FC49-70B3-48C6-AAEA-1B6DEB762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2222" y="2261938"/>
            <a:ext cx="3492000" cy="360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BFF0EAD9-FB2A-4B10-AC7E-2867676F5114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4DE85F56-C820-4265-A4F2-F29B8154D70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6D6C4BEC-89CF-43B7-9CD5-49EE71B2792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665B96CC-8D49-494F-9C8A-BD8535137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C1DD249C-FFFA-4674-9CB5-ABEFDF5041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8756CF5-11CA-40E9-BF7A-4F15C16E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17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piccolo+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25132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895" y="1557338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436695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694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2972DC-41D2-4C0E-AD61-A73383B821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1A03A1C-8D78-4F26-8F73-B711C52ED0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C03E07E-3B47-479C-ADF1-A58628B5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56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+ colonna libera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7307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439" y="1560749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8870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69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2972DC-41D2-4C0E-AD61-A73383B821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1A03A1C-8D78-4F26-8F73-B711C52ED0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B3668A3-50F9-4865-BCB1-15BD808B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04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testo+metà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5472000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BE1843A-CB5F-4920-B032-23C22AAE931F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2E57A97-B19C-4884-84CD-94CF8F624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BDED907-CBCE-4C48-8974-1732296AB56B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F1D4BD23-7064-4A1A-B3B8-22936DC971A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45DD4428-CB25-4CE0-B3BD-9E45A9B024CE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CFFE7A2-271E-4180-8862-1207E565D1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A34ABB8-E594-41C5-B46B-F19275F5E5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EB9757BE-24B5-4D77-9B24-FA598161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147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8000" y="939800"/>
            <a:ext cx="11204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2103438"/>
            <a:ext cx="11204575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0" r:id="rId8"/>
    <p:sldLayoutId id="2147483714" r:id="rId9"/>
    <p:sldLayoutId id="2147483716" r:id="rId10"/>
    <p:sldLayoutId id="2147483715" r:id="rId11"/>
    <p:sldLayoutId id="2147483717" r:id="rId12"/>
    <p:sldLayoutId id="2147483718" r:id="rId13"/>
    <p:sldLayoutId id="2147483722" r:id="rId14"/>
  </p:sldLayoutIdLst>
  <p:hf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rgbClr val="59595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rtl="0" fontAlgn="t">
        <a:spcBef>
          <a:spcPct val="0"/>
        </a:spcBef>
        <a:spcAft>
          <a:spcPts val="1200"/>
        </a:spcAft>
        <a:buClr>
          <a:srgbClr val="CC2A2A"/>
        </a:buClr>
        <a:buSzPct val="100000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238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86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6475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66838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506928" y="1184930"/>
            <a:ext cx="11178144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400" dirty="0">
              <a:solidFill>
                <a:srgbClr val="C0000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it-IT" sz="3400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Psn </a:t>
            </a:r>
            <a:r>
              <a:rPr lang="it-IT" sz="3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2026-2028. </a:t>
            </a:r>
            <a:r>
              <a:rPr lang="it-IT" sz="3400" dirty="0" err="1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Agg</a:t>
            </a:r>
            <a:r>
              <a:rPr lang="it-IT" sz="3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. 2027-2028 </a:t>
            </a:r>
            <a:endParaRPr lang="it-IT" sz="3400" dirty="0">
              <a:solidFill>
                <a:srgbClr val="C0000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endParaRPr lang="it-IT" sz="3400" dirty="0">
              <a:solidFill>
                <a:srgbClr val="C0000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it-IT" sz="2700" b="1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Proposta di inserimento di un nuovo lavoro di tipologia «Studi progettuali» (STU)</a:t>
            </a:r>
          </a:p>
          <a:p>
            <a:r>
              <a:rPr lang="it-IT" sz="2800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Presentazione al </a:t>
            </a:r>
            <a:r>
              <a:rPr lang="it-IT" sz="2800" dirty="0" err="1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CdQ</a:t>
            </a:r>
            <a:r>
              <a:rPr lang="it-IT" sz="2800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….</a:t>
            </a:r>
          </a:p>
          <a:p>
            <a:endParaRPr lang="it-IT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  <a:p>
            <a:endParaRPr lang="it-IT" b="1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it-IT" b="1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srgbClr val="50515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SOGGETTO SISTAN TITOLARE / STRUTTURA ISTAT</a:t>
            </a:r>
          </a:p>
        </p:txBody>
      </p:sp>
    </p:spTree>
    <p:extLst>
      <p:ext uri="{BB962C8B-B14F-4D97-AF65-F5344CB8AC3E}">
        <p14:creationId xmlns:p14="http://schemas.microsoft.com/office/powerpoint/2010/main" val="225540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895" y="350739"/>
            <a:ext cx="11269308" cy="769441"/>
          </a:xfrm>
        </p:spPr>
        <p:txBody>
          <a:bodyPr/>
          <a:lstStyle/>
          <a:p>
            <a:r>
              <a:rPr lang="it-IT" dirty="0">
                <a:solidFill>
                  <a:srgbClr val="C00000"/>
                </a:solidFill>
              </a:rPr>
              <a:t/>
            </a:r>
            <a:br>
              <a:rPr lang="it-IT" dirty="0">
                <a:solidFill>
                  <a:srgbClr val="C00000"/>
                </a:solidFill>
              </a:rPr>
            </a:b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8" name="Titolo 2"/>
          <p:cNvSpPr txBox="1">
            <a:spLocks/>
          </p:cNvSpPr>
          <p:nvPr/>
        </p:nvSpPr>
        <p:spPr bwMode="auto">
          <a:xfrm>
            <a:off x="468895" y="455293"/>
            <a:ext cx="335665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>
                <a:solidFill>
                  <a:srgbClr val="C00000"/>
                </a:solidFill>
              </a:rPr>
              <a:t>Contenuti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9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STU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C099D788-763A-17FB-6335-D625558A4D71}"/>
              </a:ext>
            </a:extLst>
          </p:cNvPr>
          <p:cNvSpPr txBox="1">
            <a:spLocks/>
          </p:cNvSpPr>
          <p:nvPr/>
        </p:nvSpPr>
        <p:spPr bwMode="auto">
          <a:xfrm>
            <a:off x="478834" y="2795402"/>
            <a:ext cx="378586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Informazioni di base</a:t>
            </a:r>
          </a:p>
        </p:txBody>
      </p:sp>
      <p:sp>
        <p:nvSpPr>
          <p:cNvPr id="4" name="Titolo 2">
            <a:extLst>
              <a:ext uri="{FF2B5EF4-FFF2-40B4-BE49-F238E27FC236}">
                <a16:creationId xmlns:a16="http://schemas.microsoft.com/office/drawing/2014/main" id="{69FA763D-8C70-C05F-69DE-66F647665CA6}"/>
              </a:ext>
            </a:extLst>
          </p:cNvPr>
          <p:cNvSpPr txBox="1">
            <a:spLocks/>
          </p:cNvSpPr>
          <p:nvPr/>
        </p:nvSpPr>
        <p:spPr bwMode="auto">
          <a:xfrm>
            <a:off x="478834" y="3560534"/>
            <a:ext cx="6731227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Processo </a:t>
            </a:r>
          </a:p>
        </p:txBody>
      </p:sp>
      <p:sp>
        <p:nvSpPr>
          <p:cNvPr id="6" name="Titolo 2">
            <a:extLst>
              <a:ext uri="{FF2B5EF4-FFF2-40B4-BE49-F238E27FC236}">
                <a16:creationId xmlns:a16="http://schemas.microsoft.com/office/drawing/2014/main" id="{FA371AA5-8682-B5FF-3292-E9C3DF73442A}"/>
              </a:ext>
            </a:extLst>
          </p:cNvPr>
          <p:cNvSpPr txBox="1">
            <a:spLocks/>
          </p:cNvSpPr>
          <p:nvPr/>
        </p:nvSpPr>
        <p:spPr bwMode="auto">
          <a:xfrm>
            <a:off x="478834" y="4325666"/>
            <a:ext cx="8297855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Acquisizione dati</a:t>
            </a:r>
          </a:p>
        </p:txBody>
      </p:sp>
      <p:sp>
        <p:nvSpPr>
          <p:cNvPr id="15" name="Titolo 2">
            <a:extLst>
              <a:ext uri="{FF2B5EF4-FFF2-40B4-BE49-F238E27FC236}">
                <a16:creationId xmlns:a16="http://schemas.microsoft.com/office/drawing/2014/main" id="{2788213A-F17A-81EF-1AF5-9EADEFC3AC0B}"/>
              </a:ext>
            </a:extLst>
          </p:cNvPr>
          <p:cNvSpPr txBox="1">
            <a:spLocks/>
          </p:cNvSpPr>
          <p:nvPr/>
        </p:nvSpPr>
        <p:spPr bwMode="auto">
          <a:xfrm>
            <a:off x="478834" y="5090798"/>
            <a:ext cx="488687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Diffusione</a:t>
            </a:r>
          </a:p>
        </p:txBody>
      </p:sp>
      <p:sp>
        <p:nvSpPr>
          <p:cNvPr id="16" name="Titolo 2">
            <a:extLst>
              <a:ext uri="{FF2B5EF4-FFF2-40B4-BE49-F238E27FC236}">
                <a16:creationId xmlns:a16="http://schemas.microsoft.com/office/drawing/2014/main" id="{29075953-2C15-6CAB-C81A-B71B75085D58}"/>
              </a:ext>
            </a:extLst>
          </p:cNvPr>
          <p:cNvSpPr txBox="1">
            <a:spLocks/>
          </p:cNvSpPr>
          <p:nvPr/>
        </p:nvSpPr>
        <p:spPr bwMode="auto">
          <a:xfrm>
            <a:off x="439077" y="1979669"/>
            <a:ext cx="791932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Trattamento</a:t>
            </a:r>
            <a:r>
              <a:rPr lang="it-IT" i="1" dirty="0"/>
              <a:t> </a:t>
            </a:r>
            <a:r>
              <a:rPr lang="it-IT" dirty="0"/>
              <a:t>dei dati personali</a:t>
            </a:r>
          </a:p>
        </p:txBody>
      </p:sp>
    </p:spTree>
    <p:extLst>
      <p:ext uri="{BB962C8B-B14F-4D97-AF65-F5344CB8AC3E}">
        <p14:creationId xmlns:p14="http://schemas.microsoft.com/office/powerpoint/2010/main" val="232457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STU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olo 2"/>
          <p:cNvSpPr txBox="1">
            <a:spLocks/>
          </p:cNvSpPr>
          <p:nvPr/>
        </p:nvSpPr>
        <p:spPr bwMode="auto">
          <a:xfrm>
            <a:off x="514705" y="503475"/>
            <a:ext cx="1126930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Avvertenza: trattamento</a:t>
            </a:r>
            <a:r>
              <a:rPr lang="it-IT" i="1" dirty="0"/>
              <a:t> </a:t>
            </a:r>
            <a:r>
              <a:rPr lang="it-IT" dirty="0"/>
              <a:t>dei dati personali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288233" y="1225830"/>
            <a:ext cx="1149578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2200" dirty="0">
                <a:ea typeface="Times New Roman" panose="02020603050405020304" pitchFamily="18" charset="0"/>
              </a:rPr>
              <a:t>Dalle Linee di indirizzo per il Psn 2026-2028: </a:t>
            </a:r>
            <a:r>
              <a:rPr lang="it-IT" sz="2200" b="1" i="1" dirty="0">
                <a:solidFill>
                  <a:srgbClr val="C00000"/>
                </a:solidFill>
                <a:ea typeface="Times New Roman" panose="02020603050405020304" pitchFamily="18" charset="0"/>
              </a:rPr>
              <a:t>l’inserimento nel Programma dei lavori che rientrano nella tipologia degli Studi progettuali dev’essere limitato ai soli casi in cui la relativa realizzazione richieda l’acquisizione ed il trattamento di dati personali </a:t>
            </a:r>
            <a:r>
              <a:rPr lang="it-IT" sz="2200" i="1" dirty="0">
                <a:ea typeface="Times New Roman" panose="02020603050405020304" pitchFamily="18" charset="0"/>
              </a:rPr>
              <a:t>e sia dunque necessario disporre per la legittimità di tali operazioni di una apposita “base giuridica” ai sensi della pertinente normativa (Regolamento generale sulla protezione dei dati e art. 6 bis del d.lgs. n. 322/1989).</a:t>
            </a:r>
            <a:r>
              <a:rPr lang="it-IT" sz="2200" i="1" dirty="0"/>
              <a:t> </a:t>
            </a:r>
            <a:endParaRPr lang="it-IT" sz="2200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02944" y="3397495"/>
            <a:ext cx="11186112" cy="27349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Il lavoro tratta dati personali:   si [ X ]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Il lavoro tratta variabili relative a particolari categorie di dati e/o a condanne penali e reati: (si/no)………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400" dirty="0">
              <a:solidFill>
                <a:srgbClr val="C00000"/>
              </a:solidFill>
            </a:endParaRPr>
          </a:p>
          <a:p>
            <a:r>
              <a:rPr lang="it-IT" sz="24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819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Processo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ettangolo 6"/>
          <p:cNvSpPr/>
          <p:nvPr/>
        </p:nvSpPr>
        <p:spPr>
          <a:xfrm>
            <a:off x="499339" y="1148202"/>
            <a:ext cx="11186112" cy="5206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Anni di effettuazione: 	</a:t>
            </a:r>
            <a:r>
              <a:rPr lang="it-IT" sz="2800" dirty="0" smtClean="0">
                <a:solidFill>
                  <a:srgbClr val="C00000"/>
                </a:solidFill>
              </a:rPr>
              <a:t>2027</a:t>
            </a:r>
            <a:r>
              <a:rPr lang="it-IT" sz="2800" dirty="0">
                <a:solidFill>
                  <a:srgbClr val="C00000"/>
                </a:solidFill>
              </a:rPr>
              <a:t>	2028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Finalità del lavoro </a:t>
            </a: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(impianto di una statistica da indagine; impianto, ristrutturazione o miglioramento di una statistica da indagine o da fonti amministrative organizzate o di una rielaborazione; sviluppo di nuove metodologie di supporto alla produzione e alla diffusione; sviluppo di strumenti informatici generalizzati di supporto alla produzione e alla diffusione; predisposizione di nomenclature, classificazioni, metadati) 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…………………………………………………..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Raccolta diretta dei dati: (si/no)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Universo di riferimento: ………….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Unità di analisi: ………….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Unità di rilevazione: …………….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Periodicità della raccolta: 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Campionaria o totale </a:t>
            </a: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(indicare il tipo di campionamento e le relative numerosità) : ……………..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Allegare i questionari o indicare le categorie di variabili che saranno presenti nei questionari: ………</a:t>
            </a:r>
          </a:p>
          <a:p>
            <a:pPr lvl="1"/>
            <a:endParaRPr lang="it-IT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400" dirty="0">
                <a:solidFill>
                  <a:srgbClr val="C00000"/>
                </a:solidFill>
              </a:rPr>
              <a:t> </a:t>
            </a:r>
            <a:r>
              <a:rPr lang="it-IT" sz="2800" dirty="0">
                <a:solidFill>
                  <a:srgbClr val="C00000"/>
                </a:solidFill>
              </a:rPr>
              <a:t>Modalità di acquisizione dei dati</a:t>
            </a:r>
            <a:r>
              <a:rPr lang="it-IT" sz="2400" dirty="0">
                <a:solidFill>
                  <a:srgbClr val="C00000"/>
                </a:solidFill>
              </a:rPr>
              <a:t> (</a:t>
            </a:r>
            <a:r>
              <a:rPr lang="it-IT" sz="2400" dirty="0" err="1">
                <a:solidFill>
                  <a:srgbClr val="C00000"/>
                </a:solidFill>
              </a:rPr>
              <a:t>cati</a:t>
            </a:r>
            <a:r>
              <a:rPr lang="it-IT" sz="2400" dirty="0">
                <a:solidFill>
                  <a:srgbClr val="C00000"/>
                </a:solidFill>
              </a:rPr>
              <a:t>, </a:t>
            </a:r>
            <a:r>
              <a:rPr lang="it-IT" sz="2400" dirty="0" err="1">
                <a:solidFill>
                  <a:srgbClr val="C00000"/>
                </a:solidFill>
              </a:rPr>
              <a:t>cawi</a:t>
            </a:r>
            <a:r>
              <a:rPr lang="it-IT" sz="2400" dirty="0">
                <a:solidFill>
                  <a:srgbClr val="C00000"/>
                </a:solidFill>
              </a:rPr>
              <a:t>..): </a:t>
            </a:r>
            <a:r>
              <a:rPr lang="it-IT" sz="1800" dirty="0">
                <a:solidFill>
                  <a:srgbClr val="C00000"/>
                </a:solidFill>
              </a:rPr>
              <a:t>……………..</a:t>
            </a:r>
          </a:p>
          <a:p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STU</a:t>
            </a:r>
          </a:p>
        </p:txBody>
      </p:sp>
    </p:spTree>
    <p:extLst>
      <p:ext uri="{BB962C8B-B14F-4D97-AF65-F5344CB8AC3E}">
        <p14:creationId xmlns:p14="http://schemas.microsoft.com/office/powerpoint/2010/main" val="295215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STU</a:t>
            </a:r>
          </a:p>
        </p:txBody>
      </p:sp>
      <p:sp>
        <p:nvSpPr>
          <p:cNvPr id="2" name="Rettangolo 1"/>
          <p:cNvSpPr/>
          <p:nvPr/>
        </p:nvSpPr>
        <p:spPr>
          <a:xfrm>
            <a:off x="468895" y="1310212"/>
            <a:ext cx="1126930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Elenco delle eventuali liste di partenza: </a:t>
            </a:r>
          </a:p>
          <a:p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Detentore 		Denominazione fonte		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Elenco delle eventuali fonti statistiche: </a:t>
            </a:r>
          </a:p>
          <a:p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 Detentore 		Denominazione fonte		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Elenco delle eventuali fonti amministrative:</a:t>
            </a:r>
          </a:p>
          <a:p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 Detentore 		Denominazione fonte		</a:t>
            </a:r>
          </a:p>
        </p:txBody>
      </p:sp>
      <p:sp>
        <p:nvSpPr>
          <p:cNvPr id="6" name="Titolo 2"/>
          <p:cNvSpPr txBox="1">
            <a:spLocks/>
          </p:cNvSpPr>
          <p:nvPr/>
        </p:nvSpPr>
        <p:spPr bwMode="auto">
          <a:xfrm>
            <a:off x="472921" y="506583"/>
            <a:ext cx="1126930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Acquisizione dati</a:t>
            </a:r>
          </a:p>
        </p:txBody>
      </p:sp>
    </p:spTree>
    <p:extLst>
      <p:ext uri="{BB962C8B-B14F-4D97-AF65-F5344CB8AC3E}">
        <p14:creationId xmlns:p14="http://schemas.microsoft.com/office/powerpoint/2010/main" val="327534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dirty="0"/>
              <a:t>Diffusione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STU</a:t>
            </a:r>
          </a:p>
        </p:txBody>
      </p:sp>
      <p:sp>
        <p:nvSpPr>
          <p:cNvPr id="6" name="Rettangolo 5"/>
          <p:cNvSpPr/>
          <p:nvPr/>
        </p:nvSpPr>
        <p:spPr>
          <a:xfrm>
            <a:off x="358660" y="1160580"/>
            <a:ext cx="11186112" cy="28329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Descrivere le modalità di diffusione dei risultati: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r>
              <a:rPr lang="it-IT" sz="2800" dirty="0">
                <a:solidFill>
                  <a:srgbClr val="C00000"/>
                </a:solidFill>
              </a:rPr>
              <a:t>………………………………………..</a:t>
            </a:r>
          </a:p>
          <a:p>
            <a:endParaRPr lang="it-IT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76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/>
              <a:t>Trattamento</a:t>
            </a:r>
            <a:r>
              <a:rPr lang="it-IT" i="1" dirty="0"/>
              <a:t> </a:t>
            </a:r>
            <a:r>
              <a:rPr lang="it-IT" dirty="0"/>
              <a:t>dei dati personali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STU</a:t>
            </a:r>
          </a:p>
        </p:txBody>
      </p:sp>
      <p:sp>
        <p:nvSpPr>
          <p:cNvPr id="6" name="Rettangolo 5"/>
          <p:cNvSpPr/>
          <p:nvPr/>
        </p:nvSpPr>
        <p:spPr>
          <a:xfrm>
            <a:off x="552091" y="1421688"/>
            <a:ext cx="11186112" cy="43148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Il lavoro tratta dati personali: (si/no)…….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Il lavoro tratta variabili relative a particolari categorie di dati e/o a condanne penali e reati: (si/no)………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In caso di raccolta diretta di dati riferita a soggetti minorenni indicare le modalità di acquisizione delle informazioni e/o le eventuali cautele adottate: ……….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400" dirty="0">
              <a:solidFill>
                <a:srgbClr val="C00000"/>
              </a:solidFill>
            </a:endParaRPr>
          </a:p>
          <a:p>
            <a:r>
              <a:rPr lang="it-IT" sz="24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9111345"/>
      </p:ext>
    </p:extLst>
  </p:cSld>
  <p:clrMapOvr>
    <a:masterClrMapping/>
  </p:clrMapOvr>
</p:sld>
</file>

<file path=ppt/theme/theme1.xml><?xml version="1.0" encoding="utf-8"?>
<a:theme xmlns:a="http://schemas.openxmlformats.org/drawingml/2006/main" name="elenco puntato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f96d10c-9d3d-4372-9f4a-54c717757fc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E64F4C62D9904DB4C0C9170D547800" ma:contentTypeVersion="12" ma:contentTypeDescription="Create a new document." ma:contentTypeScope="" ma:versionID="9175742d18acb3799d1959ee47cc0e4c">
  <xsd:schema xmlns:xsd="http://www.w3.org/2001/XMLSchema" xmlns:xs="http://www.w3.org/2001/XMLSchema" xmlns:p="http://schemas.microsoft.com/office/2006/metadata/properties" xmlns:ns3="cf96d10c-9d3d-4372-9f4a-54c717757fc5" targetNamespace="http://schemas.microsoft.com/office/2006/metadata/properties" ma:root="true" ma:fieldsID="92e177156566bee3d1d7ae8d2a83c3c7" ns3:_="">
    <xsd:import namespace="cf96d10c-9d3d-4372-9f4a-54c717757f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6d10c-9d3d-4372-9f4a-54c717757f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F378BC-F4D0-4510-B4EC-07B6EFE18CF8}">
  <ds:schemaRefs>
    <ds:schemaRef ds:uri="http://schemas.microsoft.com/office/2006/metadata/properties"/>
    <ds:schemaRef ds:uri="cf96d10c-9d3d-4372-9f4a-54c717757fc5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D9C238D-4D5C-4783-820B-4854DCE45D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48557F-DA18-4E46-B7ED-50418AE178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96d10c-9d3d-4372-9f4a-54c717757f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Dividendi</Template>
  <TotalTime>11236</TotalTime>
  <Words>486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Calibri</vt:lpstr>
      <vt:lpstr>Courier New</vt:lpstr>
      <vt:lpstr>Gill Sans MT</vt:lpstr>
      <vt:lpstr>Times New Roman</vt:lpstr>
      <vt:lpstr>Wingdings</vt:lpstr>
      <vt:lpstr>Wingdings 2</vt:lpstr>
      <vt:lpstr>elenco puntato</vt:lpstr>
      <vt:lpstr>Presentazione standard di PowerPoint</vt:lpstr>
      <vt:lpstr> </vt:lpstr>
      <vt:lpstr>Presentazione standard di PowerPoint</vt:lpstr>
      <vt:lpstr>Processo </vt:lpstr>
      <vt:lpstr>Presentazione standard di PowerPoint</vt:lpstr>
      <vt:lpstr>Diffusione</vt:lpstr>
      <vt:lpstr>Trattamento dei dati personali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PresentazioneStandard</dc:title>
  <dc:creator>Bruna Tabanella</dc:creator>
  <cp:lastModifiedBy>psn</cp:lastModifiedBy>
  <cp:revision>762</cp:revision>
  <cp:lastPrinted>2022-09-27T11:16:10Z</cp:lastPrinted>
  <dcterms:created xsi:type="dcterms:W3CDTF">2020-06-26T06:32:12Z</dcterms:created>
  <dcterms:modified xsi:type="dcterms:W3CDTF">2026-02-10T12:20:54Z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0x01010047E64F4C62D9904DB4C0C9170D547800</vt:lpwstr>
  </property>
  <property fmtid="{D5CDD505-2E9C-101B-9397-08002B2CF9AE}" pid="3" name="_dlc_DocIdItemGuid">
    <vt:lpwstr>01bbfd09-35f5-4720-8777-8e3977c2110b</vt:lpwstr>
  </property>
</Properties>
</file>