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57" r:id="rId4"/>
    <p:sldId id="264" r:id="rId5"/>
    <p:sldId id="270" r:id="rId6"/>
    <p:sldId id="263" r:id="rId7"/>
    <p:sldId id="279" r:id="rId8"/>
    <p:sldId id="281" r:id="rId9"/>
    <p:sldId id="262" r:id="rId10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505150"/>
    <a:srgbClr val="7F1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153" autoAdjust="0"/>
  </p:normalViewPr>
  <p:slideViewPr>
    <p:cSldViewPr snapToGrid="0" snapToObjects="1">
      <p:cViewPr>
        <p:scale>
          <a:sx n="66" d="100"/>
          <a:sy n="66" d="100"/>
        </p:scale>
        <p:origin x="-1200" y="-816"/>
      </p:cViewPr>
      <p:guideLst>
        <p:guide orient="horz" pos="1354"/>
        <p:guide pos="5759"/>
      </p:guideLst>
    </p:cSldViewPr>
  </p:slideViewPr>
  <p:outlineViewPr>
    <p:cViewPr>
      <p:scale>
        <a:sx n="33" d="100"/>
        <a:sy n="33" d="100"/>
      </p:scale>
      <p:origin x="0" y="135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044BF60-5EEF-41BC-946D-DA43A1355B8B}" type="datetimeFigureOut">
              <a:rPr lang="it-IT"/>
              <a:pPr>
                <a:defRPr/>
              </a:pPr>
              <a:t>22/01/2013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EA1D480-6173-42DA-B7E4-953313B29C5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26391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52324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E439ED3-97F1-44F8-BA73-EE38D137519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41AEB9-A97F-4F42-B393-0EABEE01698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8EBBE16-6CFA-4284-AF35-3080429FE8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4F2BEE5-8D42-49C2-AA2E-3B76BD5CB6F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80D2FC5-4FB3-41B0-9F4F-8299EC6239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2523498-5502-4DB2-AC12-ADCF397D5BA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36C906F-629C-497F-84BB-650E867374F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BB96930-E2B2-4749-B6F7-204B15FE0F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Con la scuola per contare - Antonella Rotondo - Roma, 11 gennaio 2013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998FB53-3D38-40EF-9C4B-4A3E137183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254750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8" name="Immagine 10" descr="marchio 2.jp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558088" y="6346825"/>
            <a:ext cx="80645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62" r:id="rId4"/>
    <p:sldLayoutId id="2147483663" r:id="rId5"/>
    <p:sldLayoutId id="2147483664" r:id="rId6"/>
    <p:sldLayoutId id="2147483658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ncenzopatruno.org/menu/censimento" TargetMode="External"/><Relationship Id="rId2" Type="http://schemas.openxmlformats.org/officeDocument/2006/relationships/hyperlink" Target="http://www.vincenzopatruno.org/menu/150ann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docs.google.com/folder/d/0B284aEc7jXCyOWI1ZjY0NGUtNGNiMi00NDZkLTljYTgtODY5ZDc4MTg2NzEz/edit?hl=it&amp;pli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asellaDiTesto 4"/>
          <p:cNvSpPr txBox="1">
            <a:spLocks noChangeArrowheads="1"/>
          </p:cNvSpPr>
          <p:nvPr/>
        </p:nvSpPr>
        <p:spPr bwMode="auto">
          <a:xfrm>
            <a:off x="536575" y="769938"/>
            <a:ext cx="8302625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 i="1">
                <a:solidFill>
                  <a:srgbClr val="505150"/>
                </a:solidFill>
              </a:rPr>
              <a:t>Con il Censimento si impara</a:t>
            </a:r>
          </a:p>
          <a:p>
            <a:r>
              <a:rPr lang="it-IT" sz="2400" i="1">
                <a:solidFill>
                  <a:srgbClr val="505150"/>
                </a:solidFill>
              </a:rPr>
              <a:t>Esperienze e prospettive per la diffusione della cultura statistica</a:t>
            </a:r>
          </a:p>
          <a:p>
            <a:endParaRPr lang="it-IT" sz="2800">
              <a:solidFill>
                <a:srgbClr val="505150"/>
              </a:solidFill>
            </a:endParaRPr>
          </a:p>
          <a:p>
            <a:endParaRPr lang="it-IT" sz="2200">
              <a:solidFill>
                <a:srgbClr val="505150"/>
              </a:solidFill>
            </a:endParaRPr>
          </a:p>
          <a:p>
            <a:r>
              <a:rPr lang="it-IT" sz="3200">
                <a:solidFill>
                  <a:srgbClr val="C00000"/>
                </a:solidFill>
              </a:rPr>
              <a:t>Con la scuola per contare. La collaborazione tra Istat e Ufficio Scolastico Regionale della Puglia</a:t>
            </a:r>
          </a:p>
          <a:p>
            <a:endParaRPr lang="it-IT" sz="2200">
              <a:solidFill>
                <a:srgbClr val="505150"/>
              </a:solidFill>
            </a:endParaRPr>
          </a:p>
          <a:p>
            <a:endParaRPr lang="it-IT">
              <a:solidFill>
                <a:srgbClr val="505150"/>
              </a:solidFill>
            </a:endParaRPr>
          </a:p>
          <a:p>
            <a:endParaRPr lang="it-IT">
              <a:solidFill>
                <a:srgbClr val="505150"/>
              </a:solidFill>
            </a:endParaRPr>
          </a:p>
          <a:p>
            <a:endParaRPr lang="it-IT">
              <a:solidFill>
                <a:srgbClr val="505150"/>
              </a:solidFill>
            </a:endParaRPr>
          </a:p>
          <a:p>
            <a:r>
              <a:rPr lang="it-IT">
                <a:solidFill>
                  <a:srgbClr val="505150"/>
                </a:solidFill>
              </a:rPr>
              <a:t>Antonella Rotondo</a:t>
            </a:r>
          </a:p>
          <a:p>
            <a:endParaRPr lang="it-IT" sz="1000">
              <a:solidFill>
                <a:srgbClr val="505150"/>
              </a:solidFill>
            </a:endParaRPr>
          </a:p>
          <a:p>
            <a:r>
              <a:rPr lang="it-IT" sz="1400">
                <a:solidFill>
                  <a:srgbClr val="505150"/>
                </a:solidFill>
              </a:rPr>
              <a:t>Roma,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asellaDiTesto 4"/>
          <p:cNvSpPr txBox="1">
            <a:spLocks noChangeArrowheads="1"/>
          </p:cNvSpPr>
          <p:nvPr/>
        </p:nvSpPr>
        <p:spPr bwMode="auto">
          <a:xfrm>
            <a:off x="682625" y="593725"/>
            <a:ext cx="7537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solidFill>
                  <a:srgbClr val="404040"/>
                </a:solidFill>
              </a:rPr>
              <a:t>Indice</a:t>
            </a:r>
          </a:p>
        </p:txBody>
      </p:sp>
      <p:sp>
        <p:nvSpPr>
          <p:cNvPr id="15362" name="CasellaDiTesto 5"/>
          <p:cNvSpPr txBox="1">
            <a:spLocks noChangeArrowheads="1"/>
          </p:cNvSpPr>
          <p:nvPr/>
        </p:nvSpPr>
        <p:spPr bwMode="auto">
          <a:xfrm>
            <a:off x="682625" y="2035175"/>
            <a:ext cx="7643813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AutoNum type="arabicPeriod"/>
            </a:pPr>
            <a:r>
              <a:rPr lang="it-IT">
                <a:solidFill>
                  <a:srgbClr val="505150"/>
                </a:solidFill>
              </a:rPr>
              <a:t>Obiettivi</a:t>
            </a:r>
          </a:p>
          <a:p>
            <a:pPr marL="342900" indent="-342900">
              <a:buFont typeface="Arial" charset="0"/>
              <a:buAutoNum type="arabicPeriod"/>
            </a:pPr>
            <a:endParaRPr lang="it-IT">
              <a:solidFill>
                <a:srgbClr val="505150"/>
              </a:solidFill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it-IT">
                <a:solidFill>
                  <a:srgbClr val="505150"/>
                </a:solidFill>
              </a:rPr>
              <a:t>Strategie di intervento</a:t>
            </a:r>
          </a:p>
          <a:p>
            <a:pPr marL="342900" indent="-342900">
              <a:buFont typeface="Arial" charset="0"/>
              <a:buAutoNum type="arabicPeriod"/>
            </a:pPr>
            <a:endParaRPr lang="it-IT">
              <a:solidFill>
                <a:srgbClr val="505150"/>
              </a:solidFill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it-IT">
                <a:solidFill>
                  <a:srgbClr val="505150"/>
                </a:solidFill>
              </a:rPr>
              <a:t>La risposta delle scuole</a:t>
            </a:r>
          </a:p>
          <a:p>
            <a:pPr marL="342900" indent="-342900">
              <a:buFont typeface="Arial" charset="0"/>
              <a:buAutoNum type="arabicPeriod"/>
            </a:pPr>
            <a:endParaRPr lang="it-IT">
              <a:solidFill>
                <a:srgbClr val="505150"/>
              </a:solidFill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it-IT">
                <a:solidFill>
                  <a:srgbClr val="505150"/>
                </a:solidFill>
              </a:rPr>
              <a:t>La risposta del territorio</a:t>
            </a:r>
          </a:p>
          <a:p>
            <a:pPr marL="342900" indent="-342900">
              <a:buFont typeface="Arial" charset="0"/>
              <a:buAutoNum type="arabicPeriod"/>
            </a:pPr>
            <a:endParaRPr lang="it-IT">
              <a:solidFill>
                <a:srgbClr val="505150"/>
              </a:solidFill>
            </a:endParaRPr>
          </a:p>
          <a:p>
            <a:pPr marL="342900" indent="-342900">
              <a:buFont typeface="Arial" charset="0"/>
              <a:buAutoNum type="arabicPeriod"/>
            </a:pPr>
            <a:r>
              <a:rPr lang="it-IT">
                <a:solidFill>
                  <a:srgbClr val="505150"/>
                </a:solidFill>
              </a:rPr>
              <a:t>Conclusioni</a:t>
            </a:r>
          </a:p>
          <a:p>
            <a:pPr marL="342900" indent="-342900">
              <a:buFont typeface="Arial" charset="0"/>
              <a:buAutoNum type="arabicPeriod"/>
            </a:pPr>
            <a:endParaRPr lang="it-IT">
              <a:solidFill>
                <a:srgbClr val="505150"/>
              </a:solidFill>
            </a:endParaRPr>
          </a:p>
        </p:txBody>
      </p:sp>
      <p:sp>
        <p:nvSpPr>
          <p:cNvPr id="15363" name="CasellaDiTesto 6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625" y="1277938"/>
            <a:ext cx="7453313" cy="2014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it-IT">
                <a:solidFill>
                  <a:srgbClr val="505150"/>
                </a:solidFill>
              </a:rPr>
              <a:t>Individuare e condividere strategie rivolte ai giovani in quanto mediatori culturali  all’interno delle famiglie </a:t>
            </a:r>
          </a:p>
          <a:p>
            <a:endParaRPr lang="it-IT">
              <a:solidFill>
                <a:srgbClr val="505150"/>
              </a:solidFill>
            </a:endParaRPr>
          </a:p>
          <a:p>
            <a:endParaRPr lang="it-IT">
              <a:solidFill>
                <a:srgbClr val="505150"/>
              </a:solidFill>
            </a:endParaRPr>
          </a:p>
          <a:p>
            <a:pPr algn="ctr"/>
            <a:r>
              <a:rPr lang="it-IT" b="1">
                <a:solidFill>
                  <a:schemeClr val="accent2"/>
                </a:solidFill>
              </a:rPr>
              <a:t>Obiettivi e importanza del Censimento</a:t>
            </a:r>
            <a:r>
              <a:rPr lang="it-IT" b="1">
                <a:solidFill>
                  <a:srgbClr val="7F142A"/>
                </a:solidFill>
              </a:rPr>
              <a:t> </a:t>
            </a:r>
          </a:p>
          <a:p>
            <a:pPr algn="ctr">
              <a:buFont typeface="Arial" charset="0"/>
              <a:buChar char="•"/>
            </a:pPr>
            <a:endParaRPr lang="it-IT">
              <a:solidFill>
                <a:srgbClr val="7F142A"/>
              </a:solidFill>
            </a:endParaRPr>
          </a:p>
          <a:p>
            <a:pPr algn="ctr">
              <a:buFont typeface="Arial" charset="0"/>
              <a:buChar char="•"/>
            </a:pPr>
            <a:endParaRPr lang="it-IT">
              <a:solidFill>
                <a:srgbClr val="505150"/>
              </a:solidFill>
            </a:endParaRPr>
          </a:p>
        </p:txBody>
      </p:sp>
      <p:sp>
        <p:nvSpPr>
          <p:cNvPr id="16386" name="CasellaDiTesto 2"/>
          <p:cNvSpPr txBox="1">
            <a:spLocks noChangeArrowheads="1"/>
          </p:cNvSpPr>
          <p:nvPr/>
        </p:nvSpPr>
        <p:spPr bwMode="auto">
          <a:xfrm>
            <a:off x="682625" y="593725"/>
            <a:ext cx="7537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solidFill>
                  <a:srgbClr val="505150"/>
                </a:solidFill>
              </a:rPr>
              <a:t>Scopo della collaborazione</a:t>
            </a:r>
          </a:p>
        </p:txBody>
      </p:sp>
      <p:sp>
        <p:nvSpPr>
          <p:cNvPr id="2" name="Rettangolo 1"/>
          <p:cNvSpPr/>
          <p:nvPr/>
        </p:nvSpPr>
        <p:spPr>
          <a:xfrm rot="10800000" flipV="1">
            <a:off x="363538" y="3292475"/>
            <a:ext cx="8302625" cy="26098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>
              <a:buFont typeface="Arial" charset="0"/>
              <a:buChar char="•"/>
            </a:pPr>
            <a:r>
              <a:rPr lang="it-IT" b="1">
                <a:solidFill>
                  <a:srgbClr val="FFFFFF"/>
                </a:solidFill>
                <a:cs typeface="Arial" charset="0"/>
              </a:rPr>
              <a:t>Ottenere massima partecipazione della popolazione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>
                <a:solidFill>
                  <a:srgbClr val="FFFFFF"/>
                </a:solidFill>
                <a:cs typeface="Arial" charset="0"/>
              </a:rPr>
              <a:t>Superare timori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>
                <a:solidFill>
                  <a:srgbClr val="FFFFFF"/>
                </a:solidFill>
                <a:cs typeface="Arial" charset="0"/>
              </a:rPr>
              <a:t>Incentivare la compilazione on line del questionario</a:t>
            </a:r>
          </a:p>
          <a:p>
            <a:pPr marL="285750" indent="-285750">
              <a:buFont typeface="Arial" charset="0"/>
              <a:buChar char="•"/>
            </a:pPr>
            <a:endParaRPr lang="it-IT" b="1">
              <a:solidFill>
                <a:srgbClr val="FFFFFF"/>
              </a:solidFill>
              <a:cs typeface="Arial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it-IT" b="1">
                <a:solidFill>
                  <a:srgbClr val="FFFF00"/>
                </a:solidFill>
                <a:cs typeface="Arial" charset="0"/>
              </a:rPr>
              <a:t>Accrescere l’alfabetizzazione statistica</a:t>
            </a:r>
          </a:p>
          <a:p>
            <a:pPr marL="285750" indent="-285750">
              <a:buFont typeface="Arial" charset="0"/>
              <a:buChar char="•"/>
            </a:pPr>
            <a:r>
              <a:rPr lang="it-IT" b="1">
                <a:solidFill>
                  <a:srgbClr val="FFFF00"/>
                </a:solidFill>
                <a:cs typeface="Arial" charset="0"/>
              </a:rPr>
              <a:t>Statistica strumento indispensabile per la conoscenza</a:t>
            </a:r>
          </a:p>
        </p:txBody>
      </p:sp>
      <p:sp>
        <p:nvSpPr>
          <p:cNvPr id="16389" name="CasellaDiTesto 8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it-IT" sz="1800" dirty="0" smtClean="0"/>
              <a:t>Realizzazione di un </a:t>
            </a:r>
            <a:r>
              <a:rPr lang="it-IT" sz="1800" dirty="0" err="1" smtClean="0"/>
              <a:t>widget</a:t>
            </a:r>
            <a:r>
              <a:rPr lang="it-IT" sz="1800" dirty="0" smtClean="0"/>
              <a:t>  a cura dell’Istat con video di dati regionali e grafici pubblicati dall’Istituto in occasione delle celebrazioni del 150° anniversario dell’Unità d’Italia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it-IT" sz="1800" dirty="0"/>
          </a:p>
          <a:p>
            <a:pPr marL="363538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it-IT" sz="1200" dirty="0">
                <a:solidFill>
                  <a:schemeClr val="bg1"/>
                </a:solidFill>
                <a:hlinkClick r:id="rId2"/>
              </a:rPr>
              <a:t>http://www.vincenzopatruno.org/menu/150anni</a:t>
            </a:r>
            <a:endParaRPr lang="it-IT" sz="1200" dirty="0">
              <a:solidFill>
                <a:schemeClr val="bg1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it-IT" sz="1800" dirty="0" smtClean="0">
              <a:hlinkClick r:id="rId2"/>
            </a:endParaRP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it-IT" sz="1800" dirty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it-IT" sz="1800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it-IT" sz="1800" dirty="0" smtClean="0"/>
              <a:t>Coinvolgimento di docenti e allievi dell’IPSIA «Ettore Majorana» – indirizzo audiovisivo – nella realizzazione di un video sull’importanza del Censimento e sull’opportunità della compilazione del questionario on line</a:t>
            </a: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it-IT" sz="1800" dirty="0" smtClean="0">
              <a:hlinkClick r:id="rId3"/>
            </a:endParaRPr>
          </a:p>
          <a:p>
            <a:pPr marL="363538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it-IT" sz="1200" dirty="0" smtClean="0">
                <a:hlinkClick r:id="rId3"/>
              </a:rPr>
              <a:t>http</a:t>
            </a:r>
            <a:r>
              <a:rPr lang="it-IT" sz="1200" dirty="0">
                <a:hlinkClick r:id="rId3"/>
              </a:rPr>
              <a:t>://</a:t>
            </a:r>
            <a:r>
              <a:rPr lang="it-IT" sz="1200" dirty="0" smtClean="0">
                <a:hlinkClick r:id="rId3"/>
              </a:rPr>
              <a:t>www.vincenzopatruno.org/menu/censimento</a:t>
            </a:r>
            <a:endParaRPr lang="it-IT" sz="1200" dirty="0" smtClean="0"/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it-IT" sz="1800" dirty="0" smtClean="0"/>
          </a:p>
        </p:txBody>
      </p:sp>
      <p:sp>
        <p:nvSpPr>
          <p:cNvPr id="18434" name="Titolo 3"/>
          <p:cNvSpPr>
            <a:spLocks noGrp="1"/>
          </p:cNvSpPr>
          <p:nvPr>
            <p:ph type="title" idx="4294967295"/>
          </p:nvPr>
        </p:nvSpPr>
        <p:spPr bwMode="auto">
          <a:xfrm>
            <a:off x="457200" y="420688"/>
            <a:ext cx="8229600" cy="585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it-IT" sz="3200" smtClean="0"/>
              <a:t>Strategie di intervento condivise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 l="954" t="11168" r="61905" b="55396"/>
          <a:stretch>
            <a:fillRect/>
          </a:stretch>
        </p:blipFill>
        <p:spPr bwMode="auto">
          <a:xfrm>
            <a:off x="6680200" y="5108575"/>
            <a:ext cx="1114425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80200" y="2611438"/>
            <a:ext cx="1230313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Segnaposto piè di pagina 8"/>
          <p:cNvSpPr>
            <a:spLocks noGrp="1"/>
          </p:cNvSpPr>
          <p:nvPr>
            <p:ph type="ftr" sz="quarter" idx="4294967295"/>
          </p:nvPr>
        </p:nvSpPr>
        <p:spPr bwMode="auto">
          <a:xfrm>
            <a:off x="769938" y="6356350"/>
            <a:ext cx="5249862" cy="2460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ttangolo 3"/>
          <p:cNvSpPr>
            <a:spLocks noChangeArrowheads="1"/>
          </p:cNvSpPr>
          <p:nvPr/>
        </p:nvSpPr>
        <p:spPr bwMode="auto">
          <a:xfrm>
            <a:off x="581025" y="1416050"/>
            <a:ext cx="8301038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spcBef>
                <a:spcPct val="20000"/>
              </a:spcBef>
              <a:buFont typeface="Arial" charset="0"/>
              <a:buChar char="•"/>
            </a:pPr>
            <a:r>
              <a:rPr lang="it-IT">
                <a:solidFill>
                  <a:srgbClr val="000000"/>
                </a:solidFill>
              </a:rPr>
              <a:t>Pubblicizzazione delle iniziative dedicate alle scuole e </a:t>
            </a:r>
          </a:p>
          <a:p>
            <a:pPr marL="285750" indent="-285750">
              <a:spcBef>
                <a:spcPct val="20000"/>
              </a:spcBef>
            </a:pPr>
            <a:r>
              <a:rPr lang="it-IT">
                <a:solidFill>
                  <a:srgbClr val="000000"/>
                </a:solidFill>
              </a:rPr>
              <a:t>ai giovani  attivate nell’ambito della “</a:t>
            </a:r>
            <a:r>
              <a:rPr lang="it-IT" i="1">
                <a:solidFill>
                  <a:srgbClr val="000000"/>
                </a:solidFill>
              </a:rPr>
              <a:t>Campagna nazionale </a:t>
            </a:r>
          </a:p>
          <a:p>
            <a:pPr marL="285750" indent="-285750">
              <a:spcBef>
                <a:spcPct val="20000"/>
              </a:spcBef>
            </a:pPr>
            <a:r>
              <a:rPr lang="it-IT" i="1">
                <a:solidFill>
                  <a:srgbClr val="000000"/>
                </a:solidFill>
              </a:rPr>
              <a:t>per la divulgazione del 15° Censimento generale della </a:t>
            </a:r>
          </a:p>
          <a:p>
            <a:pPr marL="285750" indent="-285750">
              <a:spcBef>
                <a:spcPct val="20000"/>
              </a:spcBef>
            </a:pPr>
            <a:r>
              <a:rPr lang="it-IT" i="1">
                <a:solidFill>
                  <a:srgbClr val="000000"/>
                </a:solidFill>
              </a:rPr>
              <a:t>popolazione e delle abitazioni 2011</a:t>
            </a:r>
            <a:r>
              <a:rPr lang="it-IT">
                <a:solidFill>
                  <a:srgbClr val="000000"/>
                </a:solidFill>
              </a:rPr>
              <a:t>”  </a:t>
            </a:r>
          </a:p>
          <a:p>
            <a:pPr marL="285750" indent="-285750">
              <a:spcBef>
                <a:spcPct val="20000"/>
              </a:spcBef>
            </a:pPr>
            <a:endParaRPr lang="it-IT">
              <a:solidFill>
                <a:srgbClr val="000000"/>
              </a:solidFill>
            </a:endParaRPr>
          </a:p>
          <a:p>
            <a:pPr marL="285750" indent="-285750">
              <a:spcBef>
                <a:spcPct val="20000"/>
              </a:spcBef>
            </a:pPr>
            <a:endParaRPr lang="it-IT">
              <a:solidFill>
                <a:srgbClr val="000000"/>
              </a:solidFill>
            </a:endParaRPr>
          </a:p>
          <a:p>
            <a:pPr marL="285750" indent="-285750">
              <a:spcBef>
                <a:spcPct val="20000"/>
              </a:spcBef>
            </a:pPr>
            <a:endParaRPr lang="it-IT">
              <a:solidFill>
                <a:srgbClr val="000000"/>
              </a:solidFill>
            </a:endParaRPr>
          </a:p>
          <a:p>
            <a:pPr marL="285750" indent="-285750">
              <a:spcBef>
                <a:spcPct val="20000"/>
              </a:spcBef>
              <a:buFont typeface="Arial" charset="0"/>
              <a:buChar char="•"/>
            </a:pPr>
            <a:r>
              <a:rPr lang="it-IT">
                <a:solidFill>
                  <a:srgbClr val="000000"/>
                </a:solidFill>
              </a:rPr>
              <a:t>Realizzazione di un repository di informazioni sul </a:t>
            </a:r>
          </a:p>
          <a:p>
            <a:pPr marL="285750" indent="-285750">
              <a:spcBef>
                <a:spcPct val="20000"/>
              </a:spcBef>
            </a:pPr>
            <a:r>
              <a:rPr lang="it-IT">
                <a:solidFill>
                  <a:srgbClr val="000000"/>
                </a:solidFill>
              </a:rPr>
              <a:t>censimento, dati statistici in serie storica e relative </a:t>
            </a:r>
          </a:p>
          <a:p>
            <a:pPr marL="285750" indent="-285750">
              <a:spcBef>
                <a:spcPct val="20000"/>
              </a:spcBef>
            </a:pPr>
            <a:r>
              <a:rPr lang="it-IT">
                <a:solidFill>
                  <a:srgbClr val="000000"/>
                </a:solidFill>
              </a:rPr>
              <a:t>elaborazioni grafiche sul cloud di google, dedicato </a:t>
            </a:r>
          </a:p>
          <a:p>
            <a:pPr marL="285750" indent="-285750">
              <a:spcBef>
                <a:spcPct val="20000"/>
              </a:spcBef>
            </a:pPr>
            <a:r>
              <a:rPr lang="it-IT">
                <a:solidFill>
                  <a:srgbClr val="000000"/>
                </a:solidFill>
              </a:rPr>
              <a:t>a studenti e insegnanti per incentivare e sostenere</a:t>
            </a:r>
          </a:p>
          <a:p>
            <a:pPr marL="285750" indent="-285750">
              <a:spcBef>
                <a:spcPct val="20000"/>
              </a:spcBef>
            </a:pPr>
            <a:r>
              <a:rPr lang="it-IT">
                <a:solidFill>
                  <a:srgbClr val="000000"/>
                </a:solidFill>
              </a:rPr>
              <a:t> attività didattiche in materia di analisi e rappresentazioni grafiche</a:t>
            </a:r>
          </a:p>
          <a:p>
            <a:pPr marL="285750" indent="-285750">
              <a:spcBef>
                <a:spcPct val="20000"/>
              </a:spcBef>
            </a:pPr>
            <a:endParaRPr lang="it-IT">
              <a:solidFill>
                <a:srgbClr val="000000"/>
              </a:solidFill>
            </a:endParaRPr>
          </a:p>
          <a:p>
            <a:pPr marL="285750" indent="-285750">
              <a:spcBef>
                <a:spcPct val="20000"/>
              </a:spcBef>
            </a:pPr>
            <a:r>
              <a:rPr lang="it-IT" sz="1200">
                <a:solidFill>
                  <a:srgbClr val="000000"/>
                </a:solidFill>
                <a:hlinkClick r:id="rId2"/>
              </a:rPr>
              <a:t>https://docs.google.com/folder/d/0B284aEc7jXCyOWI1ZjY0NGUtNGNiMi00NDZkLTljYTgtODY5ZDc4MTg2NzEz/edit?hl=it&amp;pli=1</a:t>
            </a:r>
            <a:endParaRPr lang="it-IT" sz="1200">
              <a:solidFill>
                <a:srgbClr val="000000"/>
              </a:solidFill>
            </a:endParaRPr>
          </a:p>
          <a:p>
            <a:pPr marL="285750" indent="-285750">
              <a:spcBef>
                <a:spcPct val="20000"/>
              </a:spcBef>
            </a:pPr>
            <a:endParaRPr lang="it-IT" sz="1400">
              <a:solidFill>
                <a:srgbClr val="000000"/>
              </a:solidFill>
            </a:endParaRPr>
          </a:p>
        </p:txBody>
      </p:sp>
      <p:sp>
        <p:nvSpPr>
          <p:cNvPr id="19458" name="Titolo 3"/>
          <p:cNvSpPr>
            <a:spLocks noGrp="1"/>
          </p:cNvSpPr>
          <p:nvPr>
            <p:ph type="title" idx="4294967295"/>
          </p:nvPr>
        </p:nvSpPr>
        <p:spPr bwMode="auto">
          <a:xfrm>
            <a:off x="457200" y="493713"/>
            <a:ext cx="8229600" cy="9239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it-IT" sz="3200" smtClean="0"/>
              <a:t>Strategie di intervento condivise</a:t>
            </a:r>
          </a:p>
        </p:txBody>
      </p:sp>
      <p:pic>
        <p:nvPicPr>
          <p:cNvPr id="19459" name="Picture 2" descr="C:\Documents and Settings\rotondo\Documenti\Immagini\ci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25" y="2311400"/>
            <a:ext cx="11572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C:\Documents and Settings\rotondo\Impostazioni locali\Temporary Internet Files\Content.IE5\2LTQ4Q76\MC90041276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7750" y="3960813"/>
            <a:ext cx="11588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CasellaDiTesto 7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87338" y="5970588"/>
            <a:ext cx="5000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1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1287463"/>
            <a:ext cx="8688387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CasellaDiTesto 4"/>
          <p:cNvSpPr txBox="1">
            <a:spLocks noChangeArrowheads="1"/>
          </p:cNvSpPr>
          <p:nvPr/>
        </p:nvSpPr>
        <p:spPr bwMode="auto">
          <a:xfrm>
            <a:off x="835025" y="65881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o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it-IT" smtClean="0"/>
              <a:t>La risposta delle scuole</a:t>
            </a:r>
          </a:p>
        </p:txBody>
      </p:sp>
      <p:sp>
        <p:nvSpPr>
          <p:cNvPr id="32770" name="Segnaposto contenuto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424863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z="2400" b="1" smtClean="0">
                <a:solidFill>
                  <a:srgbClr val="C00000"/>
                </a:solidFill>
              </a:rPr>
              <a:t>Widget: </a:t>
            </a:r>
            <a:r>
              <a:rPr lang="it-IT" sz="2400" smtClean="0"/>
              <a:t>oltre 50 istituti scolastici hanno inserito nel proprio portale il widget </a:t>
            </a:r>
          </a:p>
          <a:p>
            <a:pPr eaLnBrk="1" hangingPunct="1"/>
            <a:r>
              <a:rPr lang="it-IT" sz="2400" b="1" smtClean="0">
                <a:solidFill>
                  <a:srgbClr val="C00000"/>
                </a:solidFill>
              </a:rPr>
              <a:t>‘‘Giochiamo al censimento’’:</a:t>
            </a:r>
            <a:r>
              <a:rPr lang="it-IT" sz="2400" smtClean="0">
                <a:solidFill>
                  <a:srgbClr val="C00000"/>
                </a:solidFill>
              </a:rPr>
              <a:t> </a:t>
            </a:r>
            <a:r>
              <a:rPr lang="it-IT" sz="2400" b="1" smtClean="0"/>
              <a:t>30</a:t>
            </a:r>
            <a:r>
              <a:rPr lang="it-IT" sz="2400" smtClean="0"/>
              <a:t> scuole hanno aderito all’iniziativa  (su 80 )</a:t>
            </a:r>
          </a:p>
          <a:p>
            <a:pPr eaLnBrk="1" hangingPunct="1"/>
            <a:r>
              <a:rPr lang="it-IT" sz="2400" b="1" smtClean="0">
                <a:solidFill>
                  <a:srgbClr val="C00000"/>
                </a:solidFill>
              </a:rPr>
              <a:t>‘‘ Una cartolina dall’Italia che verrà’’: </a:t>
            </a:r>
            <a:r>
              <a:rPr lang="it-IT" sz="2400" b="1" smtClean="0"/>
              <a:t>27 </a:t>
            </a:r>
            <a:r>
              <a:rPr lang="it-IT" sz="2400" smtClean="0"/>
              <a:t>scuole hanno aderito all’iniziativa (su120)</a:t>
            </a:r>
          </a:p>
          <a:p>
            <a:pPr eaLnBrk="1" hangingPunct="1"/>
            <a:r>
              <a:rPr lang="it-IT" sz="2400" b="1" smtClean="0">
                <a:solidFill>
                  <a:srgbClr val="C00000"/>
                </a:solidFill>
              </a:rPr>
              <a:t>‘‘Ciak si conta’’: </a:t>
            </a:r>
            <a:r>
              <a:rPr lang="it-IT" sz="2400" smtClean="0"/>
              <a:t>Il liceo Artistico V Ciardo di Lecce ed è stato selezionato tra 10 scuole a livello nazionale per  organizzare un incontro con esperti di comunicazione, registi, sceneggiatori e funzionari Istat</a:t>
            </a:r>
          </a:p>
        </p:txBody>
      </p:sp>
      <p:sp>
        <p:nvSpPr>
          <p:cNvPr id="32771" name="CasellaDiTesto 5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l" eaLnBrk="1" hangingPunct="1"/>
            <a:r>
              <a:rPr lang="it-IT" smtClean="0"/>
              <a:t>La risposta del territorio</a:t>
            </a:r>
          </a:p>
        </p:txBody>
      </p:sp>
      <p:sp>
        <p:nvSpPr>
          <p:cNvPr id="33794" name="CasellaDiTesto 3"/>
          <p:cNvSpPr txBox="1">
            <a:spLocks noChangeArrowheads="1"/>
          </p:cNvSpPr>
          <p:nvPr/>
        </p:nvSpPr>
        <p:spPr bwMode="auto">
          <a:xfrm>
            <a:off x="333375" y="1800225"/>
            <a:ext cx="8353425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 sz="2800"/>
              <a:t>Il </a:t>
            </a:r>
            <a:r>
              <a:rPr lang="it-IT" sz="2800" b="1">
                <a:solidFill>
                  <a:srgbClr val="C00000"/>
                </a:solidFill>
              </a:rPr>
              <a:t>40,6%</a:t>
            </a:r>
            <a:r>
              <a:rPr lang="it-IT" sz="2800"/>
              <a:t> delle famiglie pugliesi ha scelto la  restituzione on line del questionario (33,4% a livello nazionale)</a:t>
            </a:r>
            <a:endParaRPr lang="it-IT" sz="2400"/>
          </a:p>
          <a:p>
            <a:pPr marL="285750" indent="-285750">
              <a:buFont typeface="Arial" charset="0"/>
              <a:buChar char="•"/>
            </a:pPr>
            <a:endParaRPr lang="it-IT" sz="2400"/>
          </a:p>
          <a:p>
            <a:pPr marL="285750" indent="-285750">
              <a:buFont typeface="Arial" charset="0"/>
              <a:buChar char="•"/>
            </a:pPr>
            <a:endParaRPr lang="it-IT" sz="2400"/>
          </a:p>
          <a:p>
            <a:pPr marL="285750" indent="-285750">
              <a:buFont typeface="Arial" charset="0"/>
              <a:buChar char="•"/>
            </a:pPr>
            <a:endParaRPr lang="it-IT" sz="2400"/>
          </a:p>
          <a:p>
            <a:pPr marL="285750" indent="-285750">
              <a:buFont typeface="Arial" charset="0"/>
              <a:buChar char="•"/>
            </a:pPr>
            <a:r>
              <a:rPr lang="it-IT" sz="2800"/>
              <a:t>Le operazioni censuarie si sono concluse nel rispetto dei tempi previsti dal Piano Generale di Censimento</a:t>
            </a:r>
          </a:p>
        </p:txBody>
      </p:sp>
      <p:sp>
        <p:nvSpPr>
          <p:cNvPr id="33795" name="CasellaDiTesto 6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CasellaDiTesto 5"/>
          <p:cNvSpPr txBox="1">
            <a:spLocks noChangeArrowheads="1"/>
          </p:cNvSpPr>
          <p:nvPr/>
        </p:nvSpPr>
        <p:spPr bwMode="auto">
          <a:xfrm>
            <a:off x="682625" y="6435725"/>
            <a:ext cx="4692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000">
                <a:solidFill>
                  <a:srgbClr val="7F7F7F"/>
                </a:solidFill>
              </a:rPr>
              <a:t>Con la scuola per contare - Antonella Rotondo, Roma 11 gennaio 2013</a:t>
            </a:r>
          </a:p>
        </p:txBody>
      </p:sp>
      <p:sp>
        <p:nvSpPr>
          <p:cNvPr id="34818" name="CasellaDiTesto 2"/>
          <p:cNvSpPr txBox="1">
            <a:spLocks noChangeArrowheads="1"/>
          </p:cNvSpPr>
          <p:nvPr/>
        </p:nvSpPr>
        <p:spPr bwMode="auto">
          <a:xfrm>
            <a:off x="682625" y="593725"/>
            <a:ext cx="7537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400">
                <a:solidFill>
                  <a:srgbClr val="404040"/>
                </a:solidFill>
              </a:rPr>
              <a:t>Conclusioni</a:t>
            </a:r>
          </a:p>
        </p:txBody>
      </p:sp>
      <p:sp>
        <p:nvSpPr>
          <p:cNvPr id="5" name="Ovale 4"/>
          <p:cNvSpPr/>
          <p:nvPr/>
        </p:nvSpPr>
        <p:spPr>
          <a:xfrm>
            <a:off x="885825" y="1219200"/>
            <a:ext cx="3003550" cy="12334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dirty="0">
                <a:solidFill>
                  <a:schemeClr val="bg1"/>
                </a:solidFill>
              </a:rPr>
              <a:t>L’ampia adesione alle iniziative realizzate e sostenute dall’Ufficio scolastico Regionale</a:t>
            </a:r>
          </a:p>
        </p:txBody>
      </p:sp>
      <p:sp>
        <p:nvSpPr>
          <p:cNvPr id="10" name="Ovale 9"/>
          <p:cNvSpPr/>
          <p:nvPr/>
        </p:nvSpPr>
        <p:spPr>
          <a:xfrm>
            <a:off x="885825" y="2752725"/>
            <a:ext cx="2830513" cy="15049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b="1">
                <a:solidFill>
                  <a:schemeClr val="bg1"/>
                </a:solidFill>
                <a:cs typeface="Arial" charset="0"/>
              </a:rPr>
              <a:t>l’utilizzo costante dei materiali didattici  predisposti  dall’Istat</a:t>
            </a:r>
          </a:p>
          <a:p>
            <a:pPr algn="ctr">
              <a:defRPr/>
            </a:pPr>
            <a:endParaRPr lang="it-IT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885825" y="4533900"/>
            <a:ext cx="3003550" cy="14890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sz="1400" b="1">
                <a:solidFill>
                  <a:srgbClr val="FFFFFF"/>
                </a:solidFill>
                <a:cs typeface="Arial" charset="0"/>
              </a:rPr>
              <a:t>Adesione alla sperimentazione del Progetto </a:t>
            </a:r>
            <a:r>
              <a:rPr lang="it-IT" sz="1400" b="1" i="1">
                <a:solidFill>
                  <a:srgbClr val="FFFFFF"/>
                </a:solidFill>
                <a:cs typeface="Arial" charset="0"/>
              </a:rPr>
              <a:t>OpenLab 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4818063" y="2752725"/>
            <a:ext cx="3992562" cy="17811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b="1">
                <a:solidFill>
                  <a:srgbClr val="FFFFFF"/>
                </a:solidFill>
                <a:cs typeface="Arial" charset="0"/>
              </a:rPr>
              <a:t>Opportunità di realizzare  interventi sinergici ed efficaci  per la promozione della cultura statistica nel mondo della scuola</a:t>
            </a:r>
          </a:p>
        </p:txBody>
      </p:sp>
      <p:cxnSp>
        <p:nvCxnSpPr>
          <p:cNvPr id="14" name="Connettore 1 13"/>
          <p:cNvCxnSpPr/>
          <p:nvPr/>
        </p:nvCxnSpPr>
        <p:spPr>
          <a:xfrm>
            <a:off x="4049713" y="2003425"/>
            <a:ext cx="652462" cy="3476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4049713" y="3643313"/>
            <a:ext cx="508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flipV="1">
            <a:off x="4049713" y="4905375"/>
            <a:ext cx="768350" cy="5381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511</Words>
  <Application>Microsoft Office PowerPoint</Application>
  <PresentationFormat>Presentazione su schermo (4:3)</PresentationFormat>
  <Paragraphs>83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copertina</vt:lpstr>
      <vt:lpstr>Presentazione standard di PowerPoint</vt:lpstr>
      <vt:lpstr>Presentazione standard di PowerPoint</vt:lpstr>
      <vt:lpstr>Presentazione standard di PowerPoint</vt:lpstr>
      <vt:lpstr>Strategie di intervento condivise</vt:lpstr>
      <vt:lpstr>Strategie di intervento condivise</vt:lpstr>
      <vt:lpstr>Presentazione standard di PowerPoint</vt:lpstr>
      <vt:lpstr>La risposta delle scuole</vt:lpstr>
      <vt:lpstr>La risposta del territorio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Admin</cp:lastModifiedBy>
  <cp:revision>100</cp:revision>
  <dcterms:created xsi:type="dcterms:W3CDTF">2012-12-11T11:00:35Z</dcterms:created>
  <dcterms:modified xsi:type="dcterms:W3CDTF">2013-01-22T16:42:06Z</dcterms:modified>
</cp:coreProperties>
</file>