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1" r:id="rId3"/>
    <p:sldId id="257" r:id="rId4"/>
    <p:sldId id="264" r:id="rId5"/>
    <p:sldId id="265" r:id="rId6"/>
    <p:sldId id="272" r:id="rId7"/>
    <p:sldId id="266" r:id="rId8"/>
    <p:sldId id="271" r:id="rId9"/>
    <p:sldId id="269" r:id="rId10"/>
    <p:sldId id="275" r:id="rId11"/>
    <p:sldId id="276" r:id="rId12"/>
    <p:sldId id="277" r:id="rId13"/>
    <p:sldId id="278" r:id="rId14"/>
    <p:sldId id="279" r:id="rId15"/>
    <p:sldId id="280" r:id="rId16"/>
    <p:sldId id="270" r:id="rId17"/>
    <p:sldId id="262" r:id="rId18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runa Tabanella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5150"/>
    <a:srgbClr val="7F142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5" autoAdjust="0"/>
    <p:restoredTop sz="94614" autoAdjust="0"/>
  </p:normalViewPr>
  <p:slideViewPr>
    <p:cSldViewPr snapToGrid="0" snapToObjects="1" showGuides="1">
      <p:cViewPr varScale="1">
        <p:scale>
          <a:sx n="71" d="100"/>
          <a:sy n="71" d="100"/>
        </p:scale>
        <p:origin x="-1050" y="-90"/>
      </p:cViewPr>
      <p:guideLst>
        <p:guide orient="horz" pos="1354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pPr/>
              <a:t>10/01/2013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188729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pPr/>
              <a:t>10/01/2013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663530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pPr/>
              <a:t>10/01/2013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544814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pPr/>
              <a:t>10/01/2013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405287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pPr/>
              <a:t>10/01/2013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890210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pPr/>
              <a:t>10/01/2013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542799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pPr/>
              <a:t>10/01/2013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442874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pPr/>
              <a:t>10/01/2013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524136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pPr/>
              <a:t>10/01/2013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446449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pPr/>
              <a:t>10/01/2013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4145275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pPr/>
              <a:t>10/01/2013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004873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 userDrawn="1"/>
        </p:nvSpPr>
        <p:spPr>
          <a:xfrm>
            <a:off x="777875" y="0"/>
            <a:ext cx="7543800" cy="381000"/>
          </a:xfrm>
          <a:prstGeom prst="rect">
            <a:avLst/>
          </a:prstGeom>
          <a:solidFill>
            <a:srgbClr val="7F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Times New Roman" pitchFamily="-28" charset="0"/>
              <a:buNone/>
              <a:defRPr/>
            </a:pPr>
            <a:endParaRPr lang="en-US"/>
          </a:p>
        </p:txBody>
      </p:sp>
      <p:cxnSp>
        <p:nvCxnSpPr>
          <p:cNvPr id="9" name="Connettore 1 8"/>
          <p:cNvCxnSpPr/>
          <p:nvPr userDrawn="1"/>
        </p:nvCxnSpPr>
        <p:spPr>
          <a:xfrm>
            <a:off x="777875" y="6254519"/>
            <a:ext cx="7543800" cy="0"/>
          </a:xfrm>
          <a:prstGeom prst="line">
            <a:avLst/>
          </a:prstGeom>
          <a:ln>
            <a:solidFill>
              <a:srgbClr val="7F142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Immagine 10" descr="marchio 2.jpg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8379" y="6346121"/>
            <a:ext cx="806786" cy="3358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02975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82958" y="1626695"/>
            <a:ext cx="7551737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505150"/>
                </a:solidFill>
              </a:rPr>
              <a:t>Altre esperienze sul territorio</a:t>
            </a:r>
          </a:p>
          <a:p>
            <a:endParaRPr lang="it-IT" sz="2800" dirty="0" smtClean="0">
              <a:solidFill>
                <a:srgbClr val="505150"/>
              </a:solidFill>
            </a:endParaRPr>
          </a:p>
          <a:p>
            <a:r>
              <a:rPr lang="it-IT" sz="2800" dirty="0" smtClean="0">
                <a:solidFill>
                  <a:srgbClr val="505150"/>
                </a:solidFill>
              </a:rPr>
              <a:t>Dal Censimento nuove idee </a:t>
            </a:r>
          </a:p>
          <a:p>
            <a:r>
              <a:rPr lang="it-IT" sz="2800" dirty="0" smtClean="0">
                <a:solidFill>
                  <a:srgbClr val="505150"/>
                </a:solidFill>
              </a:rPr>
              <a:t>e buone pratiche per sperimentare</a:t>
            </a:r>
          </a:p>
          <a:p>
            <a:r>
              <a:rPr lang="it-IT" sz="2800" dirty="0" smtClean="0">
                <a:solidFill>
                  <a:srgbClr val="505150"/>
                </a:solidFill>
              </a:rPr>
              <a:t>la statistica nella scuola primaria</a:t>
            </a:r>
          </a:p>
          <a:p>
            <a:endParaRPr lang="it-IT" sz="2200" dirty="0" smtClean="0">
              <a:solidFill>
                <a:srgbClr val="505150"/>
              </a:solidFill>
            </a:endParaRPr>
          </a:p>
          <a:p>
            <a:endParaRPr lang="it-IT" sz="2200" dirty="0">
              <a:solidFill>
                <a:srgbClr val="505150"/>
              </a:solidFill>
            </a:endParaRPr>
          </a:p>
          <a:p>
            <a:r>
              <a:rPr lang="it-IT" dirty="0" smtClean="0">
                <a:solidFill>
                  <a:srgbClr val="505150"/>
                </a:solidFill>
              </a:rPr>
              <a:t>Susi Osti, Istat - Ufficio territoriale per il Veneto</a:t>
            </a:r>
          </a:p>
          <a:p>
            <a:endParaRPr lang="it-IT" sz="1400" dirty="0" smtClean="0">
              <a:solidFill>
                <a:srgbClr val="505150"/>
              </a:solidFill>
            </a:endParaRPr>
          </a:p>
          <a:p>
            <a:r>
              <a:rPr lang="it-IT" sz="1400" dirty="0" smtClean="0">
                <a:solidFill>
                  <a:srgbClr val="505150"/>
                </a:solidFill>
              </a:rPr>
              <a:t>Roma, 11 gennaio 2013</a:t>
            </a:r>
            <a:endParaRPr lang="it-IT" sz="1400" dirty="0">
              <a:solidFill>
                <a:srgbClr val="5051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923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it-IT" smtClean="0"/>
          </a:p>
        </p:txBody>
      </p:sp>
      <p:pic>
        <p:nvPicPr>
          <p:cNvPr id="12291" name="Picture 4" descr="Questionario_Statistica ok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488474" cy="6858000"/>
          </a:xfrm>
        </p:spPr>
      </p:pic>
      <p:pic>
        <p:nvPicPr>
          <p:cNvPr id="12292" name="Picture 5" descr="Questionario_Statistica o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6059" y="0"/>
            <a:ext cx="46379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438651" y="1572840"/>
            <a:ext cx="3988777" cy="4614862"/>
            <a:chOff x="5055" y="8568"/>
            <a:chExt cx="5730" cy="7267"/>
          </a:xfrm>
        </p:grpSpPr>
        <p:pic>
          <p:nvPicPr>
            <p:cNvPr id="13317" name="Picture 5" descr="teach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055" y="8568"/>
              <a:ext cx="5730" cy="7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8" name="Text Box 6"/>
            <p:cNvSpPr txBox="1">
              <a:spLocks noChangeArrowheads="1"/>
            </p:cNvSpPr>
            <p:nvPr/>
          </p:nvSpPr>
          <p:spPr bwMode="auto">
            <a:xfrm>
              <a:off x="5055" y="10861"/>
              <a:ext cx="3379" cy="4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93663" lvl="1">
                <a:buFont typeface="Symbol" pitchFamily="18" charset="2"/>
                <a:buChar char="·"/>
              </a:pPr>
              <a:r>
                <a:rPr lang="it-IT" sz="1600" dirty="0">
                  <a:solidFill>
                    <a:srgbClr val="000000"/>
                  </a:solidFill>
                </a:rPr>
                <a:t>a</a:t>
              </a:r>
              <a:r>
                <a:rPr lang="it-IT" sz="1600" noProof="1">
                  <a:solidFill>
                    <a:srgbClr val="000000"/>
                  </a:solidFill>
                </a:rPr>
                <a:t>nonimo;</a:t>
              </a:r>
            </a:p>
            <a:p>
              <a:pPr marL="174625" indent="-80963">
                <a:buFont typeface="Symbol" pitchFamily="18" charset="2"/>
                <a:buChar char="·"/>
              </a:pPr>
              <a:r>
                <a:rPr lang="it-IT" sz="1600" noProof="1">
                  <a:solidFill>
                    <a:srgbClr val="000000"/>
                  </a:solidFill>
                </a:rPr>
                <a:t>comprensibile</a:t>
              </a:r>
            </a:p>
            <a:p>
              <a:pPr marL="174625" indent="-80963">
                <a:buFont typeface="Symbol" pitchFamily="18" charset="2"/>
                <a:buChar char="·"/>
              </a:pPr>
              <a:r>
                <a:rPr lang="it-IT" sz="1600" noProof="1">
                  <a:solidFill>
                    <a:srgbClr val="000000"/>
                  </a:solidFill>
                </a:rPr>
                <a:t>chiaro;</a:t>
              </a:r>
            </a:p>
            <a:p>
              <a:pPr marL="174625" indent="-80963">
                <a:buFont typeface="Symbol" pitchFamily="18" charset="2"/>
                <a:buChar char="·"/>
              </a:pPr>
              <a:r>
                <a:rPr lang="it-IT" sz="1600" noProof="1">
                  <a:solidFill>
                    <a:srgbClr val="000000"/>
                  </a:solidFill>
                </a:rPr>
                <a:t>facile;</a:t>
              </a:r>
            </a:p>
            <a:p>
              <a:pPr marL="174625" indent="-80963">
                <a:buFont typeface="Symbol" pitchFamily="18" charset="2"/>
                <a:buChar char="·"/>
              </a:pPr>
              <a:r>
                <a:rPr lang="it-IT" sz="1600" noProof="1">
                  <a:solidFill>
                    <a:srgbClr val="000000"/>
                  </a:solidFill>
                </a:rPr>
                <a:t>capace di darci informazioni precise;</a:t>
              </a:r>
            </a:p>
            <a:p>
              <a:pPr marL="174625" indent="-80963">
                <a:buFont typeface="Symbol" pitchFamily="18" charset="2"/>
                <a:buChar char="·"/>
              </a:pPr>
              <a:r>
                <a:rPr lang="it-IT" sz="1600" noProof="1">
                  <a:solidFill>
                    <a:srgbClr val="000000"/>
                  </a:solidFill>
                </a:rPr>
                <a:t>a risposta chiusa;</a:t>
              </a:r>
              <a:endParaRPr lang="it-IT" sz="4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7" name="CasellaDiTesto 6"/>
          <p:cNvSpPr txBox="1"/>
          <p:nvPr/>
        </p:nvSpPr>
        <p:spPr>
          <a:xfrm>
            <a:off x="682195" y="593325"/>
            <a:ext cx="8165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Ma come deve essere il questionario?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682195" y="1872745"/>
            <a:ext cx="34460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Queste a fianco sono le caratteristiche </a:t>
            </a:r>
            <a:r>
              <a:rPr lang="it-IT" sz="2000" dirty="0" smtClean="0">
                <a:solidFill>
                  <a:srgbClr val="505150"/>
                </a:solidFill>
              </a:rPr>
              <a:t>che gli alunni stessi  hanno </a:t>
            </a:r>
            <a:r>
              <a:rPr lang="it-IT" sz="2000" dirty="0" smtClean="0">
                <a:solidFill>
                  <a:srgbClr val="505150"/>
                </a:solidFill>
              </a:rPr>
              <a:t>evidenziato</a:t>
            </a:r>
            <a:r>
              <a:rPr lang="it-IT" sz="2000" dirty="0" smtClean="0">
                <a:solidFill>
                  <a:srgbClr val="505150"/>
                </a:solidFill>
              </a:rPr>
              <a:t>!!!</a:t>
            </a: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Fondamentale è il contributo dell’insegnante di Italiano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/>
          <p:cNvSpPr txBox="1"/>
          <p:nvPr/>
        </p:nvSpPr>
        <p:spPr>
          <a:xfrm>
            <a:off x="682195" y="593325"/>
            <a:ext cx="8165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Una pila di questionari raccolti e poi …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470647" y="1318371"/>
            <a:ext cx="430305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Nel registrare i questionari di altri bambini l’alunno supera il suo egocentrismo: si confronta con similitudini e diversità dell’altro scoprendo la variabilità</a:t>
            </a:r>
            <a:r>
              <a:rPr lang="it-IT" sz="2000" dirty="0" smtClean="0">
                <a:solidFill>
                  <a:srgbClr val="505150"/>
                </a:solidFill>
              </a:rPr>
              <a:t>!!!</a:t>
            </a: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Questa  fase è  molto importante: i ragazzi prendono  confidenza con l’aula informatica e con gli strumenti necessari  per  elaborare i </a:t>
            </a:r>
            <a:r>
              <a:rPr lang="it-IT" sz="2000" dirty="0" smtClean="0">
                <a:solidFill>
                  <a:srgbClr val="505150"/>
                </a:solidFill>
              </a:rPr>
              <a:t>dati</a:t>
            </a: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Il computer non è solo gioco ma strumento di lavoro con cui loro stessi costruiscono dei contenuti</a:t>
            </a:r>
            <a:endParaRPr lang="it-IT" sz="2000" dirty="0" smtClean="0">
              <a:solidFill>
                <a:srgbClr val="50515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8750" y="1318371"/>
            <a:ext cx="3590925" cy="446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403" y="1627094"/>
            <a:ext cx="8959362" cy="4581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" name="CasellaDiTesto 3"/>
          <p:cNvSpPr txBox="1"/>
          <p:nvPr/>
        </p:nvSpPr>
        <p:spPr>
          <a:xfrm>
            <a:off x="682195" y="593325"/>
            <a:ext cx="81659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Basta una semplice maschera di Access per semplificare la registrazione!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6"/>
          <p:cNvPicPr>
            <a:picLocks noChangeAspect="1" noChangeArrowheads="1"/>
          </p:cNvPicPr>
          <p:nvPr/>
        </p:nvPicPr>
        <p:blipFill>
          <a:blip r:embed="rId2"/>
          <a:srcRect l="5159" t="20638" r="3288" b="12413"/>
          <a:stretch>
            <a:fillRect/>
          </a:stretch>
        </p:blipFill>
        <p:spPr bwMode="auto">
          <a:xfrm>
            <a:off x="433064" y="1297549"/>
            <a:ext cx="8096250" cy="46751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" name="CasellaDiTesto 5"/>
          <p:cNvSpPr txBox="1"/>
          <p:nvPr/>
        </p:nvSpPr>
        <p:spPr>
          <a:xfrm>
            <a:off x="682195" y="593325"/>
            <a:ext cx="8165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Ecco la matrice dei dati!!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82196" y="1261348"/>
            <a:ext cx="653887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Lavorare con dati che hanno raccolto gli stessi bambini è fondamentale, perché sono facilmente interpretabili, perché sono loro stessi i protagonisti</a:t>
            </a: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L’elaborazione di dati è particolarmente divertente utilizzando il computer per fare tabelle e grafici. Bastano pochi clic e con le tabelle </a:t>
            </a:r>
            <a:r>
              <a:rPr lang="it-IT" sz="2000" dirty="0" smtClean="0">
                <a:solidFill>
                  <a:srgbClr val="505150"/>
                </a:solidFill>
              </a:rPr>
              <a:t>pivot </a:t>
            </a:r>
            <a:r>
              <a:rPr lang="it-IT" sz="2000" dirty="0" smtClean="0">
                <a:solidFill>
                  <a:srgbClr val="505150"/>
                </a:solidFill>
              </a:rPr>
              <a:t>di Excel è possibile costruire tabelle semplici e doppie e creare grafici</a:t>
            </a: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Per confrontare i dati: via con percentuali, medie, mode e mediane</a:t>
            </a: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/>
            <a:endParaRPr lang="it-IT" sz="2000" dirty="0" smtClean="0">
              <a:solidFill>
                <a:srgbClr val="505150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82195" y="593325"/>
            <a:ext cx="8165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La statistica si può imparare divertendosi</a:t>
            </a:r>
          </a:p>
        </p:txBody>
      </p:sp>
      <p:pic>
        <p:nvPicPr>
          <p:cNvPr id="3074" name="Immagine 41" descr="DSCN33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4553" y="779929"/>
            <a:ext cx="2003611" cy="1921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9712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577178" y="1304365"/>
            <a:ext cx="764348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sz="2000" dirty="0" err="1" smtClean="0">
                <a:solidFill>
                  <a:srgbClr val="505150"/>
                </a:solidFill>
              </a:rPr>
              <a:t>Calendarizzare</a:t>
            </a:r>
            <a:r>
              <a:rPr lang="it-IT" sz="2000" dirty="0" smtClean="0">
                <a:solidFill>
                  <a:srgbClr val="505150"/>
                </a:solidFill>
              </a:rPr>
              <a:t> le iniziative: le insegnanti </a:t>
            </a:r>
            <a:r>
              <a:rPr lang="it-IT" sz="2000" dirty="0" smtClean="0">
                <a:solidFill>
                  <a:srgbClr val="505150"/>
                </a:solidFill>
              </a:rPr>
              <a:t>devono programmarsi per </a:t>
            </a:r>
            <a:r>
              <a:rPr lang="it-IT" sz="2000" dirty="0" smtClean="0">
                <a:solidFill>
                  <a:srgbClr val="505150"/>
                </a:solidFill>
              </a:rPr>
              <a:t>tempo </a:t>
            </a:r>
            <a:r>
              <a:rPr lang="it-IT" sz="2000" dirty="0" smtClean="0">
                <a:solidFill>
                  <a:srgbClr val="505150"/>
                </a:solidFill>
              </a:rPr>
              <a:t>per </a:t>
            </a:r>
            <a:r>
              <a:rPr lang="it-IT" sz="2000" dirty="0" smtClean="0">
                <a:solidFill>
                  <a:srgbClr val="505150"/>
                </a:solidFill>
              </a:rPr>
              <a:t>aderire ad un progetto </a:t>
            </a: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Fornire supporto non solo con materiali didattici ma pensare alla figura di un “esperto statistico” per affiancare le insegnanti e per far trovare ai docenti il gusto dell’insegnare statistica </a:t>
            </a: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Far capire che la statistica è vicina: </a:t>
            </a:r>
            <a:r>
              <a:rPr lang="it-IT" sz="2000" dirty="0" smtClean="0">
                <a:solidFill>
                  <a:srgbClr val="505150"/>
                </a:solidFill>
              </a:rPr>
              <a:t>i bambini la possono trovare nel </a:t>
            </a:r>
            <a:r>
              <a:rPr lang="it-IT" sz="2000" dirty="0" smtClean="0">
                <a:solidFill>
                  <a:srgbClr val="505150"/>
                </a:solidFill>
              </a:rPr>
              <a:t>registro di classe quando la maestra segna le assenze, nella segreteria della scuola, all’Ufficio Statistica del proprio comune, o all’ufficio anagrafe</a:t>
            </a: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Riuscire a generare nei bambini la curiosità per gli eventi e la sensibilità per i dati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Suggerimenti per il futuro</a:t>
            </a:r>
            <a:endParaRPr lang="it-IT" sz="2400" dirty="0">
              <a:solidFill>
                <a:srgbClr val="5051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712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404040"/>
                </a:solidFill>
              </a:rPr>
              <a:t>Grazie </a:t>
            </a:r>
            <a:r>
              <a:rPr lang="it-IT" sz="2400" dirty="0" smtClean="0">
                <a:solidFill>
                  <a:srgbClr val="404040"/>
                </a:solidFill>
              </a:rPr>
              <a:t>dell’attenzione!!!</a:t>
            </a:r>
            <a:endParaRPr lang="it-IT" sz="2400" dirty="0">
              <a:solidFill>
                <a:srgbClr val="40404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787977" y="4839305"/>
            <a:ext cx="75209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7381" y="1054989"/>
            <a:ext cx="8797627" cy="4915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39392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404040"/>
                </a:solidFill>
              </a:rPr>
              <a:t>Di cosa parleremo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682196" y="2034619"/>
            <a:ext cx="76434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it-IT" dirty="0" smtClean="0">
                <a:solidFill>
                  <a:srgbClr val="505150"/>
                </a:solidFill>
              </a:rPr>
              <a:t>Perché iniziare nella scuola primaria?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it-IT" dirty="0" smtClean="0">
                <a:solidFill>
                  <a:srgbClr val="505150"/>
                </a:solidFill>
              </a:rPr>
              <a:t>Quale momento migliore se </a:t>
            </a:r>
            <a:r>
              <a:rPr lang="it-IT" dirty="0" smtClean="0">
                <a:solidFill>
                  <a:srgbClr val="505150"/>
                </a:solidFill>
              </a:rPr>
              <a:t>non il </a:t>
            </a:r>
            <a:r>
              <a:rPr lang="it-IT" dirty="0" smtClean="0">
                <a:solidFill>
                  <a:srgbClr val="505150"/>
                </a:solidFill>
              </a:rPr>
              <a:t>periodo dei censimenti?</a:t>
            </a:r>
            <a:endParaRPr lang="it-IT" dirty="0">
              <a:solidFill>
                <a:srgbClr val="505150"/>
              </a:solidFill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it-IT" dirty="0" smtClean="0">
                <a:solidFill>
                  <a:srgbClr val="505150"/>
                </a:solidFill>
              </a:rPr>
              <a:t>I nostri strumenti e chi ci ha aiutato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it-IT" dirty="0" smtClean="0">
                <a:solidFill>
                  <a:srgbClr val="505150"/>
                </a:solidFill>
              </a:rPr>
              <a:t>Il primo passo: coinvolgere gli insegnanti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it-IT" dirty="0" smtClean="0">
                <a:solidFill>
                  <a:srgbClr val="505150"/>
                </a:solidFill>
              </a:rPr>
              <a:t>Le strategie operative con i ragazzi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it-IT" dirty="0" smtClean="0">
                <a:solidFill>
                  <a:srgbClr val="505150"/>
                </a:solidFill>
              </a:rPr>
              <a:t>Suggerimenti per il futuro</a:t>
            </a:r>
            <a:endParaRPr lang="it-IT" dirty="0">
              <a:solidFill>
                <a:srgbClr val="505150"/>
              </a:solidFill>
            </a:endParaRPr>
          </a:p>
          <a:p>
            <a:pPr marL="342900" indent="-342900"/>
            <a:endParaRPr lang="it-IT" dirty="0">
              <a:solidFill>
                <a:srgbClr val="5051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321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82196" y="2034619"/>
            <a:ext cx="764348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I bambini in questa età sono particolarmente curiosi e interessati a tutte le discipline che utilizzano le nuove tecnologie e che li avvicinano alla realtà e </a:t>
            </a:r>
            <a:r>
              <a:rPr lang="it-IT" sz="2000" dirty="0" smtClean="0">
                <a:solidFill>
                  <a:srgbClr val="505150"/>
                </a:solidFill>
              </a:rPr>
              <a:t>al mondo </a:t>
            </a:r>
            <a:r>
              <a:rPr lang="it-IT" sz="2000" dirty="0" smtClean="0">
                <a:solidFill>
                  <a:srgbClr val="505150"/>
                </a:solidFill>
              </a:rPr>
              <a:t>degli adulti</a:t>
            </a: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Sono molto </a:t>
            </a:r>
            <a:r>
              <a:rPr lang="it-IT" sz="2000" dirty="0" smtClean="0">
                <a:solidFill>
                  <a:srgbClr val="505150"/>
                </a:solidFill>
              </a:rPr>
              <a:t>ricettivi </a:t>
            </a:r>
            <a:r>
              <a:rPr lang="it-IT" sz="2000" dirty="0" smtClean="0">
                <a:solidFill>
                  <a:srgbClr val="505150"/>
                </a:solidFill>
              </a:rPr>
              <a:t>e motivati verso tutto ciò che è novità</a:t>
            </a: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Nei loro testi, fin già dai primi anni scolastici, ci sono informazioni </a:t>
            </a:r>
            <a:r>
              <a:rPr lang="it-IT" sz="2000" dirty="0" smtClean="0">
                <a:solidFill>
                  <a:srgbClr val="505150"/>
                </a:solidFill>
              </a:rPr>
              <a:t>statistiche</a:t>
            </a: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Per avere degli adulti STATISTICAMENTE  ALFABETIZZATI</a:t>
            </a:r>
            <a:endParaRPr lang="it-IT" sz="2000" dirty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endParaRPr lang="it-IT" dirty="0" smtClean="0">
              <a:solidFill>
                <a:srgbClr val="505150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82196" y="593325"/>
            <a:ext cx="753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Perché incominciare a diffondere la cultura statistica proprio dalle scuole primarie?</a:t>
            </a:r>
            <a:endParaRPr lang="it-IT" sz="2400" dirty="0">
              <a:solidFill>
                <a:srgbClr val="5051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712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82196" y="2034619"/>
            <a:ext cx="764348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it-IT" sz="2000" dirty="0" smtClean="0">
                <a:solidFill>
                  <a:srgbClr val="505150"/>
                </a:solidFill>
              </a:rPr>
              <a:t>È stata un’ottima occasione:</a:t>
            </a: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per informare e sensibilizzare bambini e ragazzi sull'importanza, il senso e le finalità del </a:t>
            </a:r>
            <a:r>
              <a:rPr lang="it-IT" sz="2000" dirty="0" smtClean="0">
                <a:solidFill>
                  <a:srgbClr val="505150"/>
                </a:solidFill>
              </a:rPr>
              <a:t>Censimento</a:t>
            </a: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per </a:t>
            </a:r>
            <a:r>
              <a:rPr lang="it-IT" sz="2000" dirty="0" smtClean="0">
                <a:solidFill>
                  <a:srgbClr val="505150"/>
                </a:solidFill>
              </a:rPr>
              <a:t>promuovere e diffondere la cultura </a:t>
            </a:r>
            <a:r>
              <a:rPr lang="it-IT" sz="2000" dirty="0" smtClean="0">
                <a:solidFill>
                  <a:srgbClr val="505150"/>
                </a:solidFill>
              </a:rPr>
              <a:t>statistica come </a:t>
            </a:r>
            <a:r>
              <a:rPr lang="it-IT" sz="2000" dirty="0" smtClean="0">
                <a:solidFill>
                  <a:srgbClr val="505150"/>
                </a:solidFill>
              </a:rPr>
              <a:t>strumento di lettura della </a:t>
            </a:r>
            <a:r>
              <a:rPr lang="it-IT" sz="2000" dirty="0" smtClean="0">
                <a:solidFill>
                  <a:srgbClr val="505150"/>
                </a:solidFill>
              </a:rPr>
              <a:t>realtà</a:t>
            </a: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s</a:t>
            </a:r>
            <a:r>
              <a:rPr lang="it-IT" sz="2000" dirty="0" smtClean="0">
                <a:solidFill>
                  <a:srgbClr val="505150"/>
                </a:solidFill>
              </a:rPr>
              <a:t>ensibilizzare le famiglie sul Censimento tramite i ragazzi</a:t>
            </a: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/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endParaRPr lang="it-IT" dirty="0" smtClean="0">
              <a:solidFill>
                <a:srgbClr val="505150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82196" y="593325"/>
            <a:ext cx="753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Quale momento migliore se non </a:t>
            </a:r>
            <a:r>
              <a:rPr lang="it-IT" sz="2400" dirty="0" smtClean="0">
                <a:solidFill>
                  <a:srgbClr val="505150"/>
                </a:solidFill>
              </a:rPr>
              <a:t>in occasione </a:t>
            </a:r>
            <a:r>
              <a:rPr lang="it-IT" sz="2400" dirty="0" smtClean="0">
                <a:solidFill>
                  <a:srgbClr val="505150"/>
                </a:solidFill>
              </a:rPr>
              <a:t>del Censimento?</a:t>
            </a:r>
            <a:endParaRPr lang="it-IT" sz="2400" dirty="0">
              <a:solidFill>
                <a:srgbClr val="5051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712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82196" y="1506071"/>
            <a:ext cx="7643480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I concorsi nazionali/iniziative </a:t>
            </a: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1657350" lvl="3" indent="-285750">
              <a:spcBef>
                <a:spcPts val="600"/>
              </a:spcBef>
            </a:pPr>
            <a:r>
              <a:rPr lang="it-IT" i="1" dirty="0" smtClean="0">
                <a:solidFill>
                  <a:srgbClr val="505150"/>
                </a:solidFill>
              </a:rPr>
              <a:t>Una cartolina dall'Italia che verrà</a:t>
            </a:r>
          </a:p>
          <a:p>
            <a:pPr marL="1657350" lvl="3" indent="-285750"/>
            <a:r>
              <a:rPr lang="it-IT" i="1" dirty="0" smtClean="0">
                <a:solidFill>
                  <a:srgbClr val="505150"/>
                </a:solidFill>
              </a:rPr>
              <a:t>GIOCHIAMO AL CENSIMENTO!</a:t>
            </a:r>
          </a:p>
          <a:p>
            <a:pPr marL="1657350" lvl="3" indent="-285750"/>
            <a:r>
              <a:rPr lang="it-IT" i="1" dirty="0" smtClean="0">
                <a:solidFill>
                  <a:srgbClr val="505150"/>
                </a:solidFill>
              </a:rPr>
              <a:t>Premio </a:t>
            </a:r>
            <a:r>
              <a:rPr lang="it-IT" i="1" dirty="0" err="1" smtClean="0">
                <a:solidFill>
                  <a:srgbClr val="505150"/>
                </a:solidFill>
              </a:rPr>
              <a:t>SIS-Istat</a:t>
            </a:r>
            <a:r>
              <a:rPr lang="it-IT" i="1" dirty="0" smtClean="0">
                <a:solidFill>
                  <a:srgbClr val="505150"/>
                </a:solidFill>
              </a:rPr>
              <a:t> 2012</a:t>
            </a:r>
          </a:p>
          <a:p>
            <a:pPr marL="1657350" lvl="3" indent="-285750">
              <a:spcAft>
                <a:spcPts val="600"/>
              </a:spcAft>
            </a:pPr>
            <a:r>
              <a:rPr lang="it-IT" i="1" dirty="0" smtClean="0">
                <a:solidFill>
                  <a:srgbClr val="505150"/>
                </a:solidFill>
              </a:rPr>
              <a:t>Premio SIS per la Didattica della Statistica</a:t>
            </a:r>
          </a:p>
          <a:p>
            <a:pPr marL="285750" indent="-285750"/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/>
            <a:r>
              <a:rPr lang="it-IT" sz="2000" dirty="0" smtClean="0">
                <a:solidFill>
                  <a:srgbClr val="505150"/>
                </a:solidFill>
              </a:rPr>
              <a:t>	sono stati la porta principale per entrare nelle scuole </a:t>
            </a:r>
            <a:r>
              <a:rPr lang="it-IT" sz="2000" dirty="0" smtClean="0">
                <a:solidFill>
                  <a:srgbClr val="505150"/>
                </a:solidFill>
              </a:rPr>
              <a:t>e per </a:t>
            </a:r>
            <a:r>
              <a:rPr lang="it-IT" sz="2000" dirty="0" smtClean="0">
                <a:solidFill>
                  <a:srgbClr val="505150"/>
                </a:solidFill>
              </a:rPr>
              <a:t>promuovere la statistica a tutti i livelli</a:t>
            </a:r>
          </a:p>
          <a:p>
            <a:pPr marL="285750" indent="-285750"/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La </a:t>
            </a:r>
            <a:r>
              <a:rPr lang="it-IT" sz="2000" dirty="0" smtClean="0">
                <a:solidFill>
                  <a:srgbClr val="505150"/>
                </a:solidFill>
              </a:rPr>
              <a:t>PRESENZA e le RELAZIONI </a:t>
            </a:r>
            <a:r>
              <a:rPr lang="it-IT" sz="2000" dirty="0" smtClean="0">
                <a:solidFill>
                  <a:srgbClr val="505150"/>
                </a:solidFill>
              </a:rPr>
              <a:t>sul territorio </a:t>
            </a:r>
            <a:r>
              <a:rPr lang="it-IT" sz="2000" dirty="0" smtClean="0">
                <a:solidFill>
                  <a:srgbClr val="505150"/>
                </a:solidFill>
              </a:rPr>
              <a:t>sono  state fondamentali </a:t>
            </a:r>
            <a:r>
              <a:rPr lang="it-IT" sz="2000" dirty="0" smtClean="0">
                <a:solidFill>
                  <a:srgbClr val="505150"/>
                </a:solidFill>
              </a:rPr>
              <a:t>per il supporto e la diffusione  delle iniziative alle scuole </a:t>
            </a:r>
            <a:endParaRPr lang="it-IT" dirty="0" smtClean="0">
              <a:solidFill>
                <a:srgbClr val="505150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Quali gli strumenti a nostra disposizione?</a:t>
            </a:r>
            <a:endParaRPr lang="it-IT" sz="2400" dirty="0">
              <a:solidFill>
                <a:srgbClr val="5051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712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82196" y="1640541"/>
            <a:ext cx="764348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L’Ufficio Scolastico Regionale e gli Uffici Scolastici Provinciali hanno inserito nei propri siti i concorsi Istat </a:t>
            </a:r>
            <a:r>
              <a:rPr lang="it-IT" sz="2000" dirty="0" smtClean="0">
                <a:solidFill>
                  <a:srgbClr val="505150"/>
                </a:solidFill>
              </a:rPr>
              <a:t> su nostra richiesta </a:t>
            </a:r>
            <a:r>
              <a:rPr lang="it-IT" dirty="0" smtClean="0">
                <a:solidFill>
                  <a:srgbClr val="505150"/>
                </a:solidFill>
              </a:rPr>
              <a:t>(anche </a:t>
            </a:r>
            <a:r>
              <a:rPr lang="it-IT" dirty="0" smtClean="0">
                <a:solidFill>
                  <a:srgbClr val="505150"/>
                </a:solidFill>
              </a:rPr>
              <a:t>la proroga delle scadenze)</a:t>
            </a: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lvl="3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Molti  </a:t>
            </a:r>
            <a:r>
              <a:rPr lang="it-IT" sz="2000" dirty="0" smtClean="0">
                <a:solidFill>
                  <a:srgbClr val="505150"/>
                </a:solidFill>
              </a:rPr>
              <a:t>Uffici Comunali di Censimento </a:t>
            </a:r>
            <a:r>
              <a:rPr lang="it-IT" sz="2000" dirty="0" smtClean="0">
                <a:solidFill>
                  <a:srgbClr val="505150"/>
                </a:solidFill>
              </a:rPr>
              <a:t>hanno diffuso nelle scuole del proprio territorio le locandine e i regolamenti dei concorsi. L’UCC di Rovigo ha stampato e diffuso in tutte le scuole del </a:t>
            </a:r>
            <a:r>
              <a:rPr lang="it-IT" sz="2000" dirty="0" smtClean="0">
                <a:solidFill>
                  <a:srgbClr val="505150"/>
                </a:solidFill>
              </a:rPr>
              <a:t>Comune </a:t>
            </a:r>
            <a:r>
              <a:rPr lang="it-IT" sz="2000" dirty="0" smtClean="0">
                <a:solidFill>
                  <a:srgbClr val="505150"/>
                </a:solidFill>
              </a:rPr>
              <a:t>delle cartoline per il concorso </a:t>
            </a:r>
            <a:r>
              <a:rPr lang="it-IT" sz="2000" i="1" dirty="0" smtClean="0">
                <a:solidFill>
                  <a:srgbClr val="505150"/>
                </a:solidFill>
              </a:rPr>
              <a:t>Una cartolina dall'Italia che verrà</a:t>
            </a:r>
            <a:endParaRPr lang="it-IT" sz="1600" i="1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Alcuni Responsabili UCC hanno organizzato degli incontri nelle scuole con i ragazzi </a:t>
            </a:r>
            <a:r>
              <a:rPr lang="it-IT" sz="2000" dirty="0" smtClean="0">
                <a:solidFill>
                  <a:srgbClr val="505150"/>
                </a:solidFill>
              </a:rPr>
              <a:t>per </a:t>
            </a:r>
            <a:r>
              <a:rPr lang="it-IT" sz="2000" dirty="0" smtClean="0">
                <a:solidFill>
                  <a:srgbClr val="505150"/>
                </a:solidFill>
              </a:rPr>
              <a:t>parlare di </a:t>
            </a:r>
            <a:r>
              <a:rPr lang="it-IT" sz="2000" dirty="0" smtClean="0">
                <a:solidFill>
                  <a:srgbClr val="505150"/>
                </a:solidFill>
              </a:rPr>
              <a:t>“Censimento</a:t>
            </a:r>
            <a:r>
              <a:rPr lang="it-IT" sz="2000" dirty="0" smtClean="0">
                <a:solidFill>
                  <a:srgbClr val="505150"/>
                </a:solidFill>
              </a:rPr>
              <a:t>”</a:t>
            </a:r>
          </a:p>
          <a:p>
            <a:pPr marL="285750" indent="-285750">
              <a:buFont typeface="Arial"/>
              <a:buChar char="•"/>
            </a:pPr>
            <a:endParaRPr lang="it-IT" dirty="0" smtClean="0">
              <a:solidFill>
                <a:srgbClr val="505150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Nel </a:t>
            </a:r>
            <a:r>
              <a:rPr lang="it-IT" sz="2400" dirty="0" err="1" smtClean="0">
                <a:solidFill>
                  <a:srgbClr val="505150"/>
                </a:solidFill>
              </a:rPr>
              <a:t>Veneto…</a:t>
            </a:r>
            <a:endParaRPr lang="it-IT" sz="2400" dirty="0">
              <a:solidFill>
                <a:srgbClr val="5051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712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82196" y="1277471"/>
            <a:ext cx="702296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rgbClr val="505150"/>
                </a:solidFill>
              </a:rPr>
              <a:t>Succede spesso che chi non conosce un argomento non sia ben disposto verso di esso e trovi difficile approfondirlo e insegnarlo ad altri. Il nostro impegno è stato volto a:</a:t>
            </a: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motivare gli insegnanti </a:t>
            </a:r>
            <a:r>
              <a:rPr lang="it-IT" sz="2000" dirty="0" smtClean="0">
                <a:solidFill>
                  <a:srgbClr val="505150"/>
                </a:solidFill>
              </a:rPr>
              <a:t>e far </a:t>
            </a:r>
            <a:r>
              <a:rPr lang="it-IT" sz="2000" dirty="0" smtClean="0">
                <a:solidFill>
                  <a:srgbClr val="505150"/>
                </a:solidFill>
              </a:rPr>
              <a:t>capire che la statistica è </a:t>
            </a:r>
            <a:r>
              <a:rPr lang="it-IT" sz="2000" dirty="0" smtClean="0">
                <a:solidFill>
                  <a:srgbClr val="505150"/>
                </a:solidFill>
              </a:rPr>
              <a:t>uno strumento diverso </a:t>
            </a:r>
            <a:r>
              <a:rPr lang="it-IT" sz="2000" dirty="0" smtClean="0">
                <a:solidFill>
                  <a:srgbClr val="505150"/>
                </a:solidFill>
              </a:rPr>
              <a:t>di leggere la realtà</a:t>
            </a: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far conoscere la statistica </a:t>
            </a: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coinvolgere il team dei docenti per un utilizzo interdisciplinare della statistica</a:t>
            </a: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far utilizzare le fonti della statistica </a:t>
            </a:r>
            <a:r>
              <a:rPr lang="it-IT" sz="2000" dirty="0" smtClean="0">
                <a:solidFill>
                  <a:srgbClr val="505150"/>
                </a:solidFill>
              </a:rPr>
              <a:t>Ufficiale valorizzando </a:t>
            </a:r>
            <a:r>
              <a:rPr lang="it-IT" sz="2000" dirty="0" smtClean="0">
                <a:solidFill>
                  <a:srgbClr val="505150"/>
                </a:solidFill>
              </a:rPr>
              <a:t>il territorio </a:t>
            </a:r>
            <a:r>
              <a:rPr lang="it-IT" sz="1600" dirty="0" smtClean="0">
                <a:solidFill>
                  <a:srgbClr val="505150"/>
                </a:solidFill>
              </a:rPr>
              <a:t>(Ufficio </a:t>
            </a:r>
            <a:r>
              <a:rPr lang="it-IT" sz="1600" dirty="0" smtClean="0">
                <a:solidFill>
                  <a:srgbClr val="505150"/>
                </a:solidFill>
              </a:rPr>
              <a:t>Statistica del Comune o della Provincia</a:t>
            </a:r>
            <a:r>
              <a:rPr lang="it-IT" sz="1600" dirty="0" smtClean="0">
                <a:solidFill>
                  <a:srgbClr val="505150"/>
                </a:solidFill>
              </a:rPr>
              <a:t>, dati in rete sito dell’Istat, sito della </a:t>
            </a:r>
            <a:r>
              <a:rPr lang="it-IT" sz="1600" dirty="0" err="1" smtClean="0">
                <a:solidFill>
                  <a:srgbClr val="505150"/>
                </a:solidFill>
              </a:rPr>
              <a:t>Regione…</a:t>
            </a:r>
            <a:r>
              <a:rPr lang="it-IT" sz="1600" dirty="0" smtClean="0">
                <a:solidFill>
                  <a:srgbClr val="505150"/>
                </a:solidFill>
              </a:rPr>
              <a:t>)</a:t>
            </a:r>
            <a:endParaRPr lang="it-IT" sz="1600" dirty="0" smtClean="0">
              <a:solidFill>
                <a:srgbClr val="50515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632373" y="5847952"/>
            <a:ext cx="4693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 abbiamo capito </a:t>
            </a:r>
            <a:r>
              <a:rPr lang="it-IT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che…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La nostra esperienza è partita dagli insegnanti</a:t>
            </a:r>
            <a:endParaRPr lang="it-IT" sz="2400" dirty="0">
              <a:solidFill>
                <a:srgbClr val="5051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712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682408" y="1105083"/>
            <a:ext cx="8211011" cy="4825843"/>
            <a:chOff x="1173" y="2589"/>
            <a:chExt cx="12507" cy="7597"/>
          </a:xfrm>
          <a:solidFill>
            <a:schemeClr val="tx1"/>
          </a:solidFill>
        </p:grpSpPr>
        <p:sp>
          <p:nvSpPr>
            <p:cNvPr id="11271" name="Text Box 7"/>
            <p:cNvSpPr txBox="1">
              <a:spLocks noChangeArrowheads="1"/>
            </p:cNvSpPr>
            <p:nvPr/>
          </p:nvSpPr>
          <p:spPr bwMode="auto">
            <a:xfrm>
              <a:off x="1173" y="2589"/>
              <a:ext cx="5638" cy="170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r>
                <a:rPr lang="it-IT" sz="1600" b="1" dirty="0" smtClean="0">
                  <a:solidFill>
                    <a:srgbClr val="000000"/>
                  </a:solidFill>
                  <a:latin typeface="+mj-lt"/>
                </a:rPr>
                <a:t>Classe </a:t>
              </a:r>
              <a:r>
                <a:rPr lang="it-IT" sz="1600" b="1" dirty="0">
                  <a:solidFill>
                    <a:srgbClr val="000000"/>
                  </a:solidFill>
                  <a:latin typeface="+mj-lt"/>
                </a:rPr>
                <a:t>I</a:t>
              </a:r>
            </a:p>
            <a:p>
              <a:pPr marL="0" lvl="1" algn="l">
                <a:defRPr/>
              </a:pPr>
              <a:r>
                <a:rPr lang="it-IT" sz="1600" dirty="0">
                  <a:solidFill>
                    <a:srgbClr val="000000"/>
                  </a:solidFill>
                  <a:latin typeface="+mj-lt"/>
                </a:rPr>
                <a:t>Leggere e compilare un semplice questionario con l’aiuto dell’adulto, per </a:t>
              </a:r>
              <a:r>
                <a:rPr lang="it-IT" sz="1600" dirty="0" smtClean="0">
                  <a:solidFill>
                    <a:srgbClr val="000000"/>
                  </a:solidFill>
                  <a:latin typeface="+mj-lt"/>
                </a:rPr>
                <a:t>acquisire </a:t>
              </a:r>
              <a:r>
                <a:rPr lang="it-IT" sz="1600" dirty="0">
                  <a:solidFill>
                    <a:srgbClr val="000000"/>
                  </a:solidFill>
                  <a:latin typeface="+mj-lt"/>
                </a:rPr>
                <a:t>dati su fatti </a:t>
              </a:r>
              <a:r>
                <a:rPr lang="it-IT" sz="1600" dirty="0" smtClean="0">
                  <a:solidFill>
                    <a:srgbClr val="000000"/>
                  </a:solidFill>
                  <a:latin typeface="+mj-lt"/>
                </a:rPr>
                <a:t>quotidiani</a:t>
              </a:r>
              <a:endParaRPr lang="it-IT" sz="160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1272" name="Text Box 8"/>
            <p:cNvSpPr txBox="1">
              <a:spLocks noChangeArrowheads="1"/>
            </p:cNvSpPr>
            <p:nvPr/>
          </p:nvSpPr>
          <p:spPr bwMode="auto">
            <a:xfrm>
              <a:off x="1173" y="4291"/>
              <a:ext cx="8977" cy="169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defRPr/>
              </a:pPr>
              <a:r>
                <a:rPr lang="it-IT" sz="1600" b="1" dirty="0" smtClean="0">
                  <a:solidFill>
                    <a:srgbClr val="000000"/>
                  </a:solidFill>
                  <a:latin typeface="+mj-lt"/>
                </a:rPr>
                <a:t>Classe </a:t>
              </a:r>
              <a:r>
                <a:rPr lang="it-IT" sz="1600" b="1" dirty="0">
                  <a:solidFill>
                    <a:srgbClr val="000000"/>
                  </a:solidFill>
                  <a:latin typeface="+mj-lt"/>
                </a:rPr>
                <a:t>II</a:t>
              </a:r>
            </a:p>
            <a:p>
              <a:pPr marL="0" lvl="1">
                <a:buFont typeface="Arial" pitchFamily="34" charset="0"/>
                <a:buChar char="•"/>
                <a:defRPr/>
              </a:pPr>
              <a:r>
                <a:rPr lang="it-IT" sz="1600" dirty="0" smtClean="0">
                  <a:solidFill>
                    <a:srgbClr val="000000"/>
                  </a:solidFill>
                </a:rPr>
                <a:t>Costruire e compilare un semplice questionario</a:t>
              </a:r>
            </a:p>
            <a:p>
              <a:pPr>
                <a:buFont typeface="Arial" pitchFamily="34" charset="0"/>
                <a:buChar char="•"/>
                <a:defRPr/>
              </a:pPr>
              <a:r>
                <a:rPr lang="it-IT" sz="1600" dirty="0" smtClean="0">
                  <a:solidFill>
                    <a:srgbClr val="000000"/>
                  </a:solidFill>
                </a:rPr>
                <a:t>Registrare i questionari</a:t>
              </a:r>
            </a:p>
            <a:p>
              <a:pPr>
                <a:buFont typeface="Arial" pitchFamily="34" charset="0"/>
                <a:buChar char="•"/>
                <a:defRPr/>
              </a:pPr>
              <a:r>
                <a:rPr lang="it-IT" sz="1600" dirty="0" smtClean="0">
                  <a:solidFill>
                    <a:srgbClr val="000000"/>
                  </a:solidFill>
                </a:rPr>
                <a:t>Costruire </a:t>
              </a:r>
              <a:r>
                <a:rPr lang="it-IT" sz="1600" b="1" dirty="0" smtClean="0">
                  <a:solidFill>
                    <a:srgbClr val="000000"/>
                  </a:solidFill>
                </a:rPr>
                <a:t>semplici tabelle </a:t>
              </a:r>
              <a:r>
                <a:rPr lang="it-IT" sz="1600" dirty="0" smtClean="0">
                  <a:solidFill>
                    <a:srgbClr val="000000"/>
                  </a:solidFill>
                </a:rPr>
                <a:t>e grafici per ricavarne informazioni</a:t>
              </a:r>
              <a:endParaRPr lang="it-IT" sz="1600" dirty="0" smtClean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1273" name="Text Box 9"/>
            <p:cNvSpPr txBox="1">
              <a:spLocks noChangeArrowheads="1"/>
            </p:cNvSpPr>
            <p:nvPr/>
          </p:nvSpPr>
          <p:spPr bwMode="auto">
            <a:xfrm>
              <a:off x="1173" y="5999"/>
              <a:ext cx="10370" cy="141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r>
                <a:rPr lang="it-IT" sz="1600" b="1" dirty="0" smtClean="0">
                  <a:solidFill>
                    <a:srgbClr val="000000"/>
                  </a:solidFill>
                  <a:latin typeface="+mj-lt"/>
                </a:rPr>
                <a:t>Classe </a:t>
              </a:r>
              <a:r>
                <a:rPr lang="it-IT" sz="1600" b="1" dirty="0">
                  <a:solidFill>
                    <a:srgbClr val="000000"/>
                  </a:solidFill>
                  <a:latin typeface="+mj-lt"/>
                </a:rPr>
                <a:t>III</a:t>
              </a:r>
            </a:p>
            <a:p>
              <a:pPr algn="l">
                <a:spcBef>
                  <a:spcPts val="0"/>
                </a:spcBef>
                <a:buFont typeface="Symbol" pitchFamily="18" charset="2"/>
                <a:buChar char="·"/>
                <a:tabLst>
                  <a:tab pos="633413" algn="l"/>
                </a:tabLst>
                <a:defRPr/>
              </a:pPr>
              <a:r>
                <a:rPr lang="it-IT" sz="1600" dirty="0" smtClean="0">
                  <a:solidFill>
                    <a:srgbClr val="000000"/>
                  </a:solidFill>
                  <a:latin typeface="+mj-lt"/>
                </a:rPr>
                <a:t>Costruire </a:t>
              </a:r>
              <a:r>
                <a:rPr lang="it-IT" sz="1600" dirty="0">
                  <a:solidFill>
                    <a:srgbClr val="000000"/>
                  </a:solidFill>
                  <a:latin typeface="+mj-lt"/>
                </a:rPr>
                <a:t>tabelle semplici e </a:t>
              </a:r>
              <a:r>
                <a:rPr lang="it-IT" sz="1600" b="1" dirty="0" smtClean="0">
                  <a:solidFill>
                    <a:srgbClr val="000000"/>
                  </a:solidFill>
                  <a:latin typeface="+mj-lt"/>
                </a:rPr>
                <a:t>doppie</a:t>
              </a:r>
              <a:endParaRPr lang="it-IT" sz="1600" b="1" dirty="0">
                <a:solidFill>
                  <a:srgbClr val="000000"/>
                </a:solidFill>
                <a:latin typeface="+mj-lt"/>
              </a:endParaRPr>
            </a:p>
            <a:p>
              <a:pPr algn="l">
                <a:spcBef>
                  <a:spcPts val="0"/>
                </a:spcBef>
                <a:buFont typeface="Symbol" pitchFamily="18" charset="2"/>
                <a:buChar char="·"/>
                <a:tabLst>
                  <a:tab pos="633413" algn="l"/>
                </a:tabLst>
                <a:defRPr/>
              </a:pPr>
              <a:r>
                <a:rPr lang="it-IT" sz="1600" dirty="0">
                  <a:solidFill>
                    <a:srgbClr val="000000"/>
                  </a:solidFill>
                  <a:latin typeface="+mj-lt"/>
                </a:rPr>
                <a:t>Creare e </a:t>
              </a:r>
              <a:r>
                <a:rPr lang="it-IT" sz="1600" b="1" dirty="0">
                  <a:solidFill>
                    <a:srgbClr val="000000"/>
                  </a:solidFill>
                  <a:latin typeface="+mj-lt"/>
                </a:rPr>
                <a:t>modificare grafici </a:t>
              </a:r>
              <a:r>
                <a:rPr lang="it-IT" sz="1600" dirty="0">
                  <a:solidFill>
                    <a:srgbClr val="000000"/>
                  </a:solidFill>
                  <a:latin typeface="+mj-lt"/>
                </a:rPr>
                <a:t>per ricavarne </a:t>
              </a:r>
              <a:r>
                <a:rPr lang="it-IT" sz="1600" dirty="0" smtClean="0">
                  <a:solidFill>
                    <a:srgbClr val="000000"/>
                  </a:solidFill>
                  <a:latin typeface="+mj-lt"/>
                </a:rPr>
                <a:t>informazioni</a:t>
              </a:r>
              <a:endParaRPr lang="it-IT" sz="160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1274" name="Text Box 10"/>
            <p:cNvSpPr txBox="1">
              <a:spLocks noChangeArrowheads="1"/>
            </p:cNvSpPr>
            <p:nvPr/>
          </p:nvSpPr>
          <p:spPr bwMode="auto">
            <a:xfrm>
              <a:off x="1173" y="7416"/>
              <a:ext cx="11483" cy="12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r>
                <a:rPr lang="it-IT" sz="1600" b="1" dirty="0" smtClean="0">
                  <a:solidFill>
                    <a:srgbClr val="000000"/>
                  </a:solidFill>
                  <a:latin typeface="+mj-lt"/>
                </a:rPr>
                <a:t>Classe IV</a:t>
              </a:r>
              <a:endParaRPr lang="it-IT" sz="1600" b="1" dirty="0">
                <a:solidFill>
                  <a:srgbClr val="000000"/>
                </a:solidFill>
                <a:latin typeface="+mj-lt"/>
              </a:endParaRPr>
            </a:p>
            <a:p>
              <a:pPr algn="l">
                <a:spcBef>
                  <a:spcPts val="0"/>
                </a:spcBef>
                <a:buFont typeface="Symbol" pitchFamily="18" charset="2"/>
                <a:buChar char="·"/>
                <a:defRPr/>
              </a:pPr>
              <a:r>
                <a:rPr lang="it-IT" sz="1600" dirty="0" smtClean="0">
                  <a:solidFill>
                    <a:srgbClr val="000000"/>
                  </a:solidFill>
                  <a:latin typeface="+mj-lt"/>
                </a:rPr>
                <a:t>Trasformare </a:t>
              </a:r>
              <a:r>
                <a:rPr lang="it-IT" sz="1600" dirty="0">
                  <a:solidFill>
                    <a:srgbClr val="000000"/>
                  </a:solidFill>
                  <a:latin typeface="+mj-lt"/>
                </a:rPr>
                <a:t>i dati raccolti in </a:t>
              </a:r>
              <a:r>
                <a:rPr lang="it-IT" sz="1600" b="1" dirty="0" smtClean="0">
                  <a:solidFill>
                    <a:srgbClr val="000000"/>
                  </a:solidFill>
                  <a:latin typeface="+mj-lt"/>
                </a:rPr>
                <a:t>percentuale</a:t>
              </a:r>
              <a:r>
                <a:rPr lang="it-IT" sz="1600" dirty="0" smtClean="0">
                  <a:solidFill>
                    <a:srgbClr val="000000"/>
                  </a:solidFill>
                  <a:latin typeface="+mj-lt"/>
                </a:rPr>
                <a:t> </a:t>
              </a:r>
              <a:endParaRPr lang="it-IT" sz="1600" dirty="0">
                <a:solidFill>
                  <a:srgbClr val="000000"/>
                </a:solidFill>
                <a:latin typeface="+mj-lt"/>
              </a:endParaRPr>
            </a:p>
            <a:p>
              <a:pPr algn="l">
                <a:spcBef>
                  <a:spcPts val="0"/>
                </a:spcBef>
                <a:buFont typeface="Symbol" pitchFamily="18" charset="2"/>
                <a:buChar char="·"/>
                <a:defRPr/>
              </a:pPr>
              <a:r>
                <a:rPr lang="it-IT" sz="1600" dirty="0">
                  <a:solidFill>
                    <a:srgbClr val="000000"/>
                  </a:solidFill>
                  <a:latin typeface="+mj-lt"/>
                </a:rPr>
                <a:t>Individuare </a:t>
              </a:r>
              <a:r>
                <a:rPr lang="it-IT" sz="1600" b="1" dirty="0" smtClean="0">
                  <a:solidFill>
                    <a:srgbClr val="000000"/>
                  </a:solidFill>
                  <a:latin typeface="+mj-lt"/>
                </a:rPr>
                <a:t>moda </a:t>
              </a:r>
              <a:r>
                <a:rPr lang="it-IT" sz="1600" b="1" dirty="0">
                  <a:solidFill>
                    <a:srgbClr val="000000"/>
                  </a:solidFill>
                  <a:latin typeface="+mj-lt"/>
                </a:rPr>
                <a:t>e mediana</a:t>
              </a:r>
              <a:r>
                <a:rPr lang="it-IT" sz="1600" dirty="0">
                  <a:solidFill>
                    <a:srgbClr val="000000"/>
                  </a:solidFill>
                  <a:latin typeface="+mj-lt"/>
                </a:rPr>
                <a:t> in tabelle o </a:t>
              </a:r>
              <a:r>
                <a:rPr lang="it-IT" sz="1600" dirty="0" smtClean="0">
                  <a:solidFill>
                    <a:srgbClr val="000000"/>
                  </a:solidFill>
                  <a:latin typeface="+mj-lt"/>
                </a:rPr>
                <a:t>grafici, calcolare </a:t>
              </a:r>
              <a:r>
                <a:rPr lang="it-IT" sz="1600" b="1" dirty="0" smtClean="0">
                  <a:solidFill>
                    <a:srgbClr val="000000"/>
                  </a:solidFill>
                  <a:latin typeface="+mj-lt"/>
                </a:rPr>
                <a:t>media</a:t>
              </a:r>
              <a:r>
                <a:rPr lang="it-IT" sz="1600" dirty="0" smtClean="0">
                  <a:solidFill>
                    <a:srgbClr val="000000"/>
                  </a:solidFill>
                  <a:latin typeface="+mj-lt"/>
                </a:rPr>
                <a:t> in dati in serie</a:t>
              </a:r>
              <a:endParaRPr lang="it-IT" sz="160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1275" name="Text Box 11"/>
            <p:cNvSpPr txBox="1">
              <a:spLocks noChangeArrowheads="1"/>
            </p:cNvSpPr>
            <p:nvPr/>
          </p:nvSpPr>
          <p:spPr bwMode="auto">
            <a:xfrm>
              <a:off x="1173" y="8682"/>
              <a:ext cx="12507" cy="150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r>
                <a:rPr lang="it-IT" sz="1600" b="1" dirty="0" smtClean="0">
                  <a:solidFill>
                    <a:srgbClr val="000000"/>
                  </a:solidFill>
                  <a:latin typeface="+mj-lt"/>
                </a:rPr>
                <a:t>Classe </a:t>
              </a:r>
              <a:r>
                <a:rPr lang="it-IT" sz="1600" b="1" dirty="0">
                  <a:solidFill>
                    <a:srgbClr val="000000"/>
                  </a:solidFill>
                  <a:latin typeface="+mj-lt"/>
                </a:rPr>
                <a:t>V</a:t>
              </a:r>
            </a:p>
            <a:p>
              <a:pPr algn="l">
                <a:spcBef>
                  <a:spcPts val="0"/>
                </a:spcBef>
                <a:buFont typeface="Symbol" pitchFamily="18" charset="2"/>
                <a:buChar char="·"/>
                <a:defRPr/>
              </a:pPr>
              <a:r>
                <a:rPr lang="it-IT" sz="1600" dirty="0" smtClean="0">
                  <a:solidFill>
                    <a:srgbClr val="000000"/>
                  </a:solidFill>
                  <a:latin typeface="+mj-lt"/>
                </a:rPr>
                <a:t>Calcolare </a:t>
              </a:r>
              <a:r>
                <a:rPr lang="it-IT" sz="1600" b="1" dirty="0">
                  <a:solidFill>
                    <a:srgbClr val="000000"/>
                  </a:solidFill>
                  <a:latin typeface="+mj-lt"/>
                </a:rPr>
                <a:t>moda media e mediana </a:t>
              </a:r>
              <a:r>
                <a:rPr lang="it-IT" sz="1600" dirty="0" smtClean="0">
                  <a:solidFill>
                    <a:srgbClr val="000000"/>
                  </a:solidFill>
                  <a:latin typeface="+mj-lt"/>
                </a:rPr>
                <a:t>da dati in </a:t>
              </a:r>
              <a:r>
                <a:rPr lang="it-IT" sz="1600" dirty="0" smtClean="0">
                  <a:solidFill>
                    <a:srgbClr val="000000"/>
                  </a:solidFill>
                  <a:latin typeface="+mj-lt"/>
                </a:rPr>
                <a:t>tabelle</a:t>
              </a:r>
              <a:endParaRPr lang="it-IT" sz="1600" dirty="0">
                <a:solidFill>
                  <a:srgbClr val="000000"/>
                </a:solidFill>
                <a:latin typeface="+mj-lt"/>
              </a:endParaRPr>
            </a:p>
            <a:p>
              <a:pPr algn="l">
                <a:spcBef>
                  <a:spcPts val="0"/>
                </a:spcBef>
                <a:buFont typeface="Symbol" pitchFamily="18" charset="2"/>
                <a:buChar char="·"/>
                <a:defRPr/>
              </a:pPr>
              <a:r>
                <a:rPr lang="it-IT" sz="1600" dirty="0" smtClean="0">
                  <a:solidFill>
                    <a:srgbClr val="000000"/>
                  </a:solidFill>
                  <a:latin typeface="+mj-lt"/>
                </a:rPr>
                <a:t>Confrontare i </a:t>
              </a:r>
              <a:r>
                <a:rPr lang="it-IT" sz="1600" dirty="0">
                  <a:solidFill>
                    <a:srgbClr val="000000"/>
                  </a:solidFill>
                  <a:latin typeface="+mj-lt"/>
                </a:rPr>
                <a:t>dati </a:t>
              </a:r>
              <a:r>
                <a:rPr lang="it-IT" sz="1600" dirty="0" smtClean="0">
                  <a:solidFill>
                    <a:srgbClr val="000000"/>
                  </a:solidFill>
                  <a:latin typeface="+mj-lt"/>
                </a:rPr>
                <a:t>raccolti: primi concetti di </a:t>
              </a:r>
              <a:r>
                <a:rPr lang="it-IT" sz="1600" b="1" dirty="0" smtClean="0">
                  <a:solidFill>
                    <a:srgbClr val="000000"/>
                  </a:solidFill>
                  <a:latin typeface="+mj-lt"/>
                </a:rPr>
                <a:t>variabilità</a:t>
              </a:r>
              <a:r>
                <a:rPr lang="it-IT" sz="1600" dirty="0" smtClean="0">
                  <a:solidFill>
                    <a:srgbClr val="000000"/>
                  </a:solidFill>
                  <a:latin typeface="+mj-lt"/>
                </a:rPr>
                <a:t> e prime </a:t>
              </a:r>
              <a:r>
                <a:rPr lang="it-IT" sz="1600" b="1" dirty="0" smtClean="0">
                  <a:solidFill>
                    <a:srgbClr val="000000"/>
                  </a:solidFill>
                  <a:latin typeface="+mj-lt"/>
                </a:rPr>
                <a:t>semplici previsioni</a:t>
              </a:r>
              <a:endParaRPr lang="it-IT" sz="1600" b="1" dirty="0">
                <a:solidFill>
                  <a:srgbClr val="000000"/>
                </a:solidFill>
                <a:latin typeface="+mj-lt"/>
              </a:endParaRPr>
            </a:p>
          </p:txBody>
        </p:sp>
      </p:grpSp>
      <p:sp>
        <p:nvSpPr>
          <p:cNvPr id="9" name="CasellaDiTesto 8"/>
          <p:cNvSpPr txBox="1"/>
          <p:nvPr/>
        </p:nvSpPr>
        <p:spPr>
          <a:xfrm>
            <a:off x="682196" y="593325"/>
            <a:ext cx="753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err="1" smtClean="0">
                <a:solidFill>
                  <a:srgbClr val="505150"/>
                </a:solidFill>
              </a:rPr>
              <a:t>…si</a:t>
            </a:r>
            <a:r>
              <a:rPr lang="it-IT" sz="2400" dirty="0" smtClean="0">
                <a:solidFill>
                  <a:srgbClr val="505150"/>
                </a:solidFill>
              </a:rPr>
              <a:t> </a:t>
            </a:r>
            <a:r>
              <a:rPr lang="it-IT" sz="2400" dirty="0" smtClean="0">
                <a:solidFill>
                  <a:srgbClr val="505150"/>
                </a:solidFill>
              </a:rPr>
              <a:t>può </a:t>
            </a:r>
            <a:r>
              <a:rPr lang="it-IT" sz="2400" dirty="0" smtClean="0">
                <a:solidFill>
                  <a:srgbClr val="505150"/>
                </a:solidFill>
              </a:rPr>
              <a:t>“fare” </a:t>
            </a:r>
            <a:r>
              <a:rPr lang="it-IT" sz="2400" dirty="0" smtClean="0">
                <a:solidFill>
                  <a:srgbClr val="505150"/>
                </a:solidFill>
              </a:rPr>
              <a:t>statistica in tutte le classi</a:t>
            </a:r>
            <a:r>
              <a:rPr lang="it-IT" sz="2400" dirty="0" smtClean="0">
                <a:solidFill>
                  <a:srgbClr val="505150"/>
                </a:solidFill>
              </a:rPr>
              <a:t>!!!</a:t>
            </a:r>
            <a:endParaRPr lang="it-IT" sz="2400" dirty="0" smtClean="0">
              <a:solidFill>
                <a:srgbClr val="505150"/>
              </a:solidFill>
            </a:endParaRPr>
          </a:p>
          <a:p>
            <a:endParaRPr lang="it-IT" sz="2400" dirty="0">
              <a:solidFill>
                <a:srgbClr val="505150"/>
              </a:solidFill>
            </a:endParaRPr>
          </a:p>
        </p:txBody>
      </p:sp>
      <p:pic>
        <p:nvPicPr>
          <p:cNvPr id="11" name="Picture 4" descr="C:\Users\Susi\Pictures\Raccolta multimediale Microsoft\j0343351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64555" y="375848"/>
            <a:ext cx="1628866" cy="157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82195" y="1054990"/>
            <a:ext cx="764348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Motivare i bambini è molto semplice: sono loro stessi che da grandi osservatori chiedono spiegazioni su grafici, figure, tabelle che vedono su libri, giornali, televisione …</a:t>
            </a: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Partire dalla loro esperienza per individuare il campo di indagine: la loro vita quotidiana  e la realtà che li circondano sono delle opportunità preziose per raccogliere informazioni quantitative e qualitative</a:t>
            </a: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Presentare l’indagine statistica come se loro fossero dei piccoli “Sherlock Holmes” </a:t>
            </a:r>
            <a:r>
              <a:rPr lang="it-IT" sz="2000" dirty="0" err="1" smtClean="0">
                <a:solidFill>
                  <a:srgbClr val="505150"/>
                </a:solidFill>
              </a:rPr>
              <a:t>…dei</a:t>
            </a:r>
            <a:r>
              <a:rPr lang="it-IT" sz="2000" dirty="0" smtClean="0">
                <a:solidFill>
                  <a:srgbClr val="505150"/>
                </a:solidFill>
              </a:rPr>
              <a:t> veri detective e decidere insieme su cosa e chi concentrarsi </a:t>
            </a:r>
          </a:p>
          <a:p>
            <a:pPr marL="285750" indent="-285750">
              <a:buFont typeface="Arial"/>
              <a:buChar char="•"/>
            </a:pPr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505150"/>
                </a:solidFill>
              </a:rPr>
              <a:t>Utilizzare come strumento di indagine il QUESTIONARIO, </a:t>
            </a:r>
            <a:r>
              <a:rPr lang="it-IT" sz="2000" dirty="0" smtClean="0">
                <a:solidFill>
                  <a:srgbClr val="505150"/>
                </a:solidFill>
              </a:rPr>
              <a:t>a partire dai </a:t>
            </a:r>
            <a:r>
              <a:rPr lang="it-IT" sz="2000" dirty="0" smtClean="0">
                <a:solidFill>
                  <a:srgbClr val="505150"/>
                </a:solidFill>
              </a:rPr>
              <a:t>quesiti pensati e proposti </a:t>
            </a:r>
            <a:r>
              <a:rPr lang="it-IT" sz="2000" dirty="0" smtClean="0">
                <a:solidFill>
                  <a:srgbClr val="505150"/>
                </a:solidFill>
              </a:rPr>
              <a:t>dagli alunni</a:t>
            </a:r>
            <a:endParaRPr lang="it-IT" sz="2000" dirty="0" smtClean="0">
              <a:solidFill>
                <a:srgbClr val="505150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82195" y="593325"/>
            <a:ext cx="8165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505150"/>
                </a:solidFill>
              </a:rPr>
              <a:t>Come sperimentare la statistica in classe </a:t>
            </a:r>
          </a:p>
        </p:txBody>
      </p:sp>
    </p:spTree>
    <p:extLst>
      <p:ext uri="{BB962C8B-B14F-4D97-AF65-F5344CB8AC3E}">
        <p14:creationId xmlns="" xmlns:p14="http://schemas.microsoft.com/office/powerpoint/2010/main" val="229712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pertina">
  <a:themeElements>
    <a:clrScheme name="Impostazioni personalizzate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2343</TotalTime>
  <Words>964</Words>
  <Application>Microsoft Office PowerPoint</Application>
  <PresentationFormat>Presentazione su schermo (4:3)</PresentationFormat>
  <Paragraphs>121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17</vt:i4>
      </vt:variant>
    </vt:vector>
  </HeadingPairs>
  <TitlesOfParts>
    <vt:vector size="18" baseType="lpstr">
      <vt:lpstr>copertina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Susi Osti</dc:creator>
  <cp:lastModifiedBy>Susi Osti</cp:lastModifiedBy>
  <cp:revision>73</cp:revision>
  <dcterms:created xsi:type="dcterms:W3CDTF">2012-12-11T11:00:35Z</dcterms:created>
  <dcterms:modified xsi:type="dcterms:W3CDTF">2013-01-10T13:05:14Z</dcterms:modified>
</cp:coreProperties>
</file>