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2647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415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366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831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341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8677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9734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74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6985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034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080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1D586-6AEC-4A14-895D-3F5D727A3079}" type="datetimeFigureOut">
              <a:rPr lang="it-IT" smtClean="0"/>
              <a:t>29/10/2013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DFDE9-4786-414F-92F5-B7FD0340CAE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94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iovaniconsumatori.it/" TargetMode="External"/><Relationship Id="rId2" Type="http://schemas.openxmlformats.org/officeDocument/2006/relationships/hyperlink" Target="http://www.yesproject.it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LogoGis2013tracciato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095" y="517525"/>
            <a:ext cx="2768600" cy="226060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611560" y="2359476"/>
            <a:ext cx="561662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dirty="0" smtClean="0">
                <a:solidFill>
                  <a:srgbClr val="505150"/>
                </a:solidFill>
              </a:rPr>
              <a:t>Scuola elettronica </a:t>
            </a:r>
          </a:p>
          <a:p>
            <a:r>
              <a:rPr lang="it-IT" sz="3200" dirty="0" smtClean="0">
                <a:solidFill>
                  <a:srgbClr val="505150"/>
                </a:solidFill>
              </a:rPr>
              <a:t>del consumo</a:t>
            </a:r>
          </a:p>
          <a:p>
            <a:endParaRPr lang="it-IT" sz="2000" dirty="0" smtClean="0">
              <a:solidFill>
                <a:srgbClr val="505150"/>
              </a:solidFill>
            </a:endParaRPr>
          </a:p>
          <a:p>
            <a:r>
              <a:rPr lang="it-IT" sz="2800" dirty="0" smtClean="0">
                <a:solidFill>
                  <a:srgbClr val="505150"/>
                </a:solidFill>
              </a:rPr>
              <a:t>Indirizzi e Obiettivi per la definizione dei progetti anno scolastico 2013-2014 </a:t>
            </a:r>
          </a:p>
          <a:p>
            <a:endParaRPr lang="it-IT" dirty="0" smtClean="0">
              <a:solidFill>
                <a:srgbClr val="505150"/>
              </a:solidFill>
            </a:endParaRPr>
          </a:p>
          <a:p>
            <a:r>
              <a:rPr lang="it-IT" sz="2400" dirty="0" smtClean="0">
                <a:solidFill>
                  <a:srgbClr val="505150"/>
                </a:solidFill>
              </a:rPr>
              <a:t>Pietro Spadoni</a:t>
            </a:r>
          </a:p>
          <a:p>
            <a:endParaRPr lang="it-IT" sz="800" dirty="0" smtClean="0">
              <a:solidFill>
                <a:srgbClr val="505150"/>
              </a:solidFill>
            </a:endParaRPr>
          </a:p>
          <a:p>
            <a:r>
              <a:rPr lang="it-IT" sz="1400" dirty="0" smtClean="0">
                <a:solidFill>
                  <a:srgbClr val="505150"/>
                </a:solidFill>
              </a:rPr>
              <a:t>23 ottobre 2013</a:t>
            </a:r>
            <a:endParaRPr lang="it-IT" sz="1400" dirty="0">
              <a:solidFill>
                <a:srgbClr val="505150"/>
              </a:solidFill>
            </a:endParaRPr>
          </a:p>
        </p:txBody>
      </p:sp>
      <p:pic>
        <p:nvPicPr>
          <p:cNvPr id="2050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54" y="620688"/>
            <a:ext cx="1280666" cy="8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65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63284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L’iniziativa progettuale denominata: </a:t>
            </a:r>
            <a:r>
              <a:rPr lang="it-IT" sz="2000" b="1" dirty="0"/>
              <a:t>“informazione ed assistenza ai consumatori ed agli utenti 2013”</a:t>
            </a:r>
            <a:r>
              <a:rPr lang="it-IT" sz="2000" dirty="0"/>
              <a:t> prevede la realizzazione di </a:t>
            </a:r>
            <a:r>
              <a:rPr lang="it-IT" sz="2000" b="1" dirty="0"/>
              <a:t>interventi mirati all'informazione, all’educazione e all'assistenza dei consumatori e degli utenti attraverso</a:t>
            </a:r>
            <a:r>
              <a:rPr lang="it-IT" sz="2000" b="1" dirty="0" smtClean="0"/>
              <a:t>:</a:t>
            </a:r>
          </a:p>
          <a:p>
            <a:endParaRPr lang="it-IT" sz="2000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smtClean="0"/>
              <a:t>lo </a:t>
            </a:r>
            <a:r>
              <a:rPr lang="it-IT" dirty="0"/>
              <a:t>sviluppo e la gestione di servizi informativi e telematici;</a:t>
            </a:r>
            <a:endParaRPr lang="it-IT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smtClean="0"/>
              <a:t>la </a:t>
            </a:r>
            <a:r>
              <a:rPr lang="it-IT" dirty="0"/>
              <a:t>pubblicazione e distribuzione di materiali divulgativi;</a:t>
            </a:r>
            <a:endParaRPr lang="it-IT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smtClean="0"/>
              <a:t>l'attività </a:t>
            </a:r>
            <a:r>
              <a:rPr lang="it-IT" dirty="0"/>
              <a:t>di monitoraggio, analisi e divulgazione di dati;</a:t>
            </a:r>
            <a:endParaRPr lang="it-IT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smtClean="0"/>
              <a:t>l'apertura </a:t>
            </a:r>
            <a:r>
              <a:rPr lang="it-IT" dirty="0"/>
              <a:t>e gestione di appositi sportelli informativi, di assistenza e call center;</a:t>
            </a:r>
            <a:endParaRPr lang="it-IT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l'utilizzo </a:t>
            </a:r>
            <a:r>
              <a:rPr lang="it-IT" b="1" dirty="0"/>
              <a:t>di strumenti informatici e telematici, ivi compresa la sperimentazione di strumenti telematici dedicati anche a particolari categorie di consumatori;</a:t>
            </a:r>
            <a:endParaRPr lang="it-IT" dirty="0" smtClean="0">
              <a:effectLst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dirty="0" smtClean="0"/>
              <a:t>la </a:t>
            </a:r>
            <a:r>
              <a:rPr lang="it-IT" dirty="0"/>
              <a:t>consulenza individuale o collettiva, anche on-line, a favore dei consumatori e degli utenti;</a:t>
            </a:r>
            <a:endParaRPr lang="it-IT" dirty="0" smtClean="0">
              <a:effectLst/>
            </a:endParaRPr>
          </a:p>
          <a:p>
            <a:r>
              <a:rPr lang="it-IT" dirty="0"/>
              <a:t> </a:t>
            </a:r>
            <a:endParaRPr lang="it-IT" dirty="0" smtClean="0">
              <a:effectLst/>
            </a:endParaRPr>
          </a:p>
          <a:p>
            <a:endParaRPr lang="it-IT" dirty="0"/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8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8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632848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Gli </a:t>
            </a:r>
            <a:r>
              <a:rPr lang="it-IT" sz="2000" dirty="0"/>
              <a:t>specifici </a:t>
            </a:r>
            <a:r>
              <a:rPr lang="it-IT" sz="2000" b="1" dirty="0"/>
              <a:t>interventi avranno ad oggetto</a:t>
            </a:r>
            <a:r>
              <a:rPr lang="it-IT" sz="2000" dirty="0"/>
              <a:t>: </a:t>
            </a:r>
            <a:endParaRPr lang="it-IT" sz="2000" dirty="0" smtClean="0"/>
          </a:p>
          <a:p>
            <a:endParaRPr lang="it-IT" sz="2000" dirty="0" smtClean="0">
              <a:effectLst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it-IT" i="1" dirty="0" smtClean="0"/>
              <a:t>l’informazione </a:t>
            </a:r>
            <a:r>
              <a:rPr lang="it-IT" i="1" dirty="0"/>
              <a:t>sulle tariffe e sui tributi derivanti da servizi di larga e generale fruizione, gestiti da Enti ed Istituzioni e Società che operano nella Regione Umbria;</a:t>
            </a:r>
            <a:endParaRPr lang="it-IT" dirty="0" smtClean="0">
              <a:effectLst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it-IT" b="1" i="1" dirty="0" smtClean="0"/>
              <a:t>il </a:t>
            </a:r>
            <a:r>
              <a:rPr lang="it-IT" b="1" i="1" dirty="0"/>
              <a:t>rafforzamento delle conoscenze, degli strumenti critici e del comportamento dei giovani in età di obbligo scolastico e formativo (6-18 anni ) in materia di sicurezza, qualità di prodotti e servizi che pongono a base il concetto di sviluppo/consumo sostenibile</a:t>
            </a:r>
            <a:r>
              <a:rPr lang="it-IT" b="1" i="1" dirty="0" smtClean="0">
                <a:effectLst/>
              </a:rPr>
              <a:t>;</a:t>
            </a:r>
            <a:endParaRPr lang="it-IT" dirty="0" smtClean="0">
              <a:effectLst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it-IT" i="1" dirty="0" smtClean="0">
                <a:effectLst/>
              </a:rPr>
              <a:t>sviluppo e gestione di servizi informativi e telematici;</a:t>
            </a:r>
            <a:endParaRPr lang="it-IT" dirty="0" smtClean="0">
              <a:effectLst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it-IT" i="1" dirty="0" smtClean="0"/>
              <a:t>I </a:t>
            </a:r>
            <a:r>
              <a:rPr lang="it-IT" i="1" dirty="0"/>
              <a:t>s</a:t>
            </a:r>
            <a:r>
              <a:rPr lang="it-IT" i="1" dirty="0" smtClean="0">
                <a:effectLst/>
              </a:rPr>
              <a:t>ervizi e le tutele ai consumatori in “centri commerciali naturali”;</a:t>
            </a:r>
            <a:endParaRPr lang="it-IT" dirty="0" smtClean="0">
              <a:effectLst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it-IT" i="1" dirty="0" smtClean="0">
                <a:effectLst/>
              </a:rPr>
              <a:t>Il rafforzamento del potere di contrattazione dei diritti degli utenti;</a:t>
            </a:r>
            <a:endParaRPr lang="it-IT" dirty="0" smtClean="0">
              <a:effectLst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endParaRPr lang="it-IT" dirty="0"/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5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139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63284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Il </a:t>
            </a:r>
            <a:r>
              <a:rPr lang="it-IT" sz="2000" dirty="0"/>
              <a:t>programma viene realizzato attraverso </a:t>
            </a:r>
            <a:r>
              <a:rPr lang="it-IT" sz="2000" b="1" dirty="0"/>
              <a:t>n. 5 interventi definiti</a:t>
            </a:r>
            <a:r>
              <a:rPr lang="it-IT" sz="2000" dirty="0"/>
              <a:t> come segue</a:t>
            </a:r>
            <a:r>
              <a:rPr lang="it-IT" sz="2000" dirty="0" smtClean="0"/>
              <a:t>:</a:t>
            </a:r>
          </a:p>
          <a:p>
            <a:endParaRPr lang="it-IT" sz="2000" dirty="0" smtClean="0">
              <a:effectLst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i="1" dirty="0"/>
              <a:t>1° - Osservatorio tariffe e tributi locali 2013;</a:t>
            </a:r>
            <a:endParaRPr lang="it-IT" dirty="0" smtClean="0">
              <a:effectLst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b="1" i="1" dirty="0"/>
              <a:t>2° - La scuola elettronica del consumo 2013/14;</a:t>
            </a:r>
            <a:endParaRPr lang="it-IT" dirty="0" smtClean="0">
              <a:effectLst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i="1" dirty="0"/>
              <a:t>3° - </a:t>
            </a:r>
            <a:r>
              <a:rPr lang="it-IT" i="1" dirty="0" smtClean="0">
                <a:effectLst/>
              </a:rPr>
              <a:t>Comunicazione e informazione</a:t>
            </a:r>
            <a:r>
              <a:rPr lang="it-IT" i="1" dirty="0"/>
              <a:t> ;</a:t>
            </a:r>
            <a:endParaRPr lang="it-IT" dirty="0" smtClean="0">
              <a:effectLst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i="1" dirty="0"/>
              <a:t>4° - S</a:t>
            </a:r>
            <a:r>
              <a:rPr lang="it-IT" i="1" dirty="0" smtClean="0">
                <a:effectLst/>
              </a:rPr>
              <a:t>ervizi e tutele ai consumatori in “centri commerciali naturali”; </a:t>
            </a:r>
            <a:endParaRPr lang="it-IT" dirty="0" smtClean="0">
              <a:effectLst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i="1" dirty="0"/>
              <a:t>5° - Rafforzare il potere di contrattazione dei diritti degli utenti.</a:t>
            </a:r>
            <a:endParaRPr lang="it-IT" dirty="0">
              <a:effectLst/>
            </a:endParaRPr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5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764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34481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Ogni </a:t>
            </a:r>
            <a:r>
              <a:rPr lang="it-IT" sz="2000" dirty="0"/>
              <a:t>singolo intervento del programma contiene </a:t>
            </a:r>
            <a:r>
              <a:rPr lang="it-IT" sz="2000" b="1" dirty="0"/>
              <a:t>oggetto, obiettivi e finalità</a:t>
            </a:r>
            <a:r>
              <a:rPr lang="it-IT" sz="2000" dirty="0"/>
              <a:t> specificatamente individuate come </a:t>
            </a:r>
            <a:r>
              <a:rPr lang="it-IT" sz="2000" dirty="0" smtClean="0"/>
              <a:t>segue</a:t>
            </a:r>
            <a:r>
              <a:rPr lang="it-IT" sz="2000" dirty="0"/>
              <a:t>:</a:t>
            </a:r>
            <a:r>
              <a:rPr lang="it-IT" sz="2000" b="1" dirty="0"/>
              <a:t> 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 </a:t>
            </a:r>
            <a:endParaRPr lang="it-IT" sz="2000" dirty="0" smtClean="0">
              <a:effectLst/>
            </a:endParaRPr>
          </a:p>
          <a:p>
            <a:r>
              <a:rPr lang="it-IT" sz="2000" b="1" dirty="0" smtClean="0"/>
              <a:t>Omissis</a:t>
            </a:r>
          </a:p>
          <a:p>
            <a:endParaRPr lang="it-IT" sz="2000" dirty="0" smtClean="0">
              <a:effectLst/>
            </a:endParaRPr>
          </a:p>
          <a:p>
            <a:pPr algn="just"/>
            <a:r>
              <a:rPr lang="it-IT" sz="2000" b="1" dirty="0"/>
              <a:t>2° intervento  </a:t>
            </a:r>
            <a:r>
              <a:rPr lang="it-IT" sz="2000" dirty="0"/>
              <a:t>La scuola elettronica del consumo 2013/14;</a:t>
            </a:r>
            <a:endParaRPr lang="it-IT" sz="2000" dirty="0" smtClean="0">
              <a:effectLst/>
            </a:endParaRPr>
          </a:p>
          <a:p>
            <a:pPr algn="just"/>
            <a:r>
              <a:rPr lang="it-IT" sz="2000" i="1" dirty="0"/>
              <a:t>realizzazione di 22 progetti informativi e formativi in materia di sicurezza, qualità di prodotti e servizi che pongono a base il concetto di sviluppo/consumo sostenibile, in collaborazione tra gli Istituti scolastici regionali e le Associazioni dei consumatori iscritte all’Albo regionale, per rafforzare le conoscenze, gli strumenti critici ed il comportamento dei giovani in età di obbligo scolastico e formativo (6-18 anni ) in materia di sicurezza, qualità di prodotti e servizi, </a:t>
            </a:r>
            <a:r>
              <a:rPr lang="it-IT" sz="2000" i="1" dirty="0" smtClean="0"/>
              <a:t>e-commerce</a:t>
            </a:r>
            <a:endParaRPr lang="it-IT" sz="2000" dirty="0">
              <a:effectLst/>
            </a:endParaRPr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5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585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632848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Griglia di valutazione definita sulla base degli orientamenti indicati </a:t>
            </a:r>
            <a:r>
              <a:rPr lang="it-IT" sz="2000" b="1" dirty="0" smtClean="0"/>
              <a:t>durante I’ incontro </a:t>
            </a:r>
            <a:r>
              <a:rPr lang="it-IT" sz="2000" b="1" dirty="0"/>
              <a:t>del 24 settembre 2013</a:t>
            </a:r>
            <a:endParaRPr lang="it-IT" sz="2000" dirty="0"/>
          </a:p>
          <a:p>
            <a:r>
              <a:rPr lang="it-IT" sz="2400" b="1" dirty="0"/>
              <a:t>   </a:t>
            </a:r>
            <a:endParaRPr lang="it-IT" sz="24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it-IT" sz="1600" dirty="0" smtClean="0"/>
              <a:t>Attinenza </a:t>
            </a:r>
            <a:r>
              <a:rPr lang="it-IT" sz="1600" dirty="0"/>
              <a:t>alla tematica prevista – punteggio massimo </a:t>
            </a:r>
            <a:r>
              <a:rPr lang="it-IT" sz="1600" dirty="0" smtClean="0"/>
              <a:t>10 </a:t>
            </a:r>
            <a:r>
              <a:rPr lang="it-IT" sz="1600" i="1" dirty="0" smtClean="0"/>
              <a:t>concetto </a:t>
            </a:r>
            <a:r>
              <a:rPr lang="it-IT" sz="1600" i="1" dirty="0"/>
              <a:t>di sviluppo/consumo sostenibile: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/>
              <a:t>nei prodotti,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/>
              <a:t>nei servizi,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/>
              <a:t>nell’uso e gestione delle risorse di territorio,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/>
              <a:t>nella pratica sportiva,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/>
              <a:t>nella comunicazione”</a:t>
            </a:r>
            <a:endParaRPr lang="it-IT" sz="1600" dirty="0"/>
          </a:p>
          <a:p>
            <a:pPr marL="895350" lvl="0" indent="-360363">
              <a:buFont typeface="Wingdings" panose="05000000000000000000" pitchFamily="2" charset="2"/>
              <a:buChar char="ü"/>
            </a:pPr>
            <a:r>
              <a:rPr lang="it-IT" sz="1600" i="1" dirty="0" err="1"/>
              <a:t>e_commerce</a:t>
            </a:r>
            <a:endParaRPr lang="it-IT" sz="16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it-IT" sz="1600" dirty="0" smtClean="0"/>
              <a:t>Valorizzazione </a:t>
            </a:r>
            <a:r>
              <a:rPr lang="it-IT" sz="1600" dirty="0"/>
              <a:t>del contesto realizzativo: famiglie, territorio, ricaduta didattica – punteggio massimo 5;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it-IT" sz="1600" dirty="0" smtClean="0"/>
              <a:t>Innovazione </a:t>
            </a:r>
            <a:r>
              <a:rPr lang="it-IT" sz="1600" dirty="0"/>
              <a:t>del percorso didattico/</a:t>
            </a:r>
            <a:r>
              <a:rPr lang="it-IT" sz="1600" dirty="0" err="1"/>
              <a:t>forrmativo</a:t>
            </a:r>
            <a:r>
              <a:rPr lang="it-IT" sz="1600" dirty="0"/>
              <a:t> – punteggio massimo 3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</a:pPr>
            <a:r>
              <a:rPr lang="it-IT" sz="1600" dirty="0" smtClean="0"/>
              <a:t>Efficacia </a:t>
            </a:r>
            <a:r>
              <a:rPr lang="it-IT" sz="1600" dirty="0"/>
              <a:t>comunicativa – punteggio massimo 1,5;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</a:pPr>
            <a:r>
              <a:rPr lang="it-IT" sz="1600" dirty="0" smtClean="0"/>
              <a:t>Piano </a:t>
            </a:r>
            <a:r>
              <a:rPr lang="it-IT" sz="1600" dirty="0"/>
              <a:t>finanziario– punteggio massimo 0,5;</a:t>
            </a:r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5" name="Immagine 2" descr="logo_giunta_regionale_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326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43608" y="908720"/>
            <a:ext cx="76328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/>
              <a:t>Presentazione e diffusione dei progetti realizzati </a:t>
            </a:r>
            <a:endParaRPr lang="it-IT" sz="2000" dirty="0"/>
          </a:p>
          <a:p>
            <a:r>
              <a:rPr lang="it-IT" sz="2000" b="1" dirty="0"/>
              <a:t> </a:t>
            </a:r>
            <a:endParaRPr lang="it-IT" sz="2000" dirty="0"/>
          </a:p>
          <a:p>
            <a:r>
              <a:rPr lang="it-IT" sz="2000" dirty="0"/>
              <a:t>n. 3  iniziative pubbliche predisposte dalle Associazioni dei consumatori iscritte all’Albo regionale</a:t>
            </a:r>
            <a:endParaRPr lang="it-IT" sz="2000" dirty="0"/>
          </a:p>
          <a:p>
            <a:r>
              <a:rPr lang="it-IT" sz="2000" dirty="0"/>
              <a:t> </a:t>
            </a:r>
            <a:endParaRPr lang="it-IT" sz="2000" dirty="0"/>
          </a:p>
          <a:p>
            <a:r>
              <a:rPr lang="it-IT" sz="2000" dirty="0"/>
              <a:t>illustrazione dei risultati e delle attività da parte dei giovani coinvolti </a:t>
            </a:r>
            <a:endParaRPr lang="it-IT" sz="2000" dirty="0"/>
          </a:p>
          <a:p>
            <a:r>
              <a:rPr lang="it-IT" sz="2000" dirty="0"/>
              <a:t> </a:t>
            </a:r>
            <a:endParaRPr lang="it-IT" sz="2000" dirty="0"/>
          </a:p>
          <a:p>
            <a:r>
              <a:rPr lang="it-IT" sz="2000" dirty="0"/>
              <a:t> </a:t>
            </a:r>
            <a:endParaRPr lang="it-IT" sz="2000" dirty="0"/>
          </a:p>
          <a:p>
            <a:r>
              <a:rPr lang="it-IT" sz="2000" dirty="0"/>
              <a:t>Pubblicazione degli elaborati nel sito della Regione Umbria</a:t>
            </a:r>
            <a:endParaRPr lang="it-IT" sz="2000" dirty="0"/>
          </a:p>
          <a:p>
            <a:r>
              <a:rPr lang="it-IT" sz="2000" dirty="0"/>
              <a:t> “</a:t>
            </a:r>
            <a:r>
              <a:rPr lang="it-IT" sz="2000" dirty="0">
                <a:hlinkClick r:id="rId2"/>
              </a:rPr>
              <a:t>www.yesproject.it</a:t>
            </a:r>
            <a:r>
              <a:rPr lang="it-IT" sz="2000" dirty="0"/>
              <a:t>”-“</a:t>
            </a:r>
            <a:r>
              <a:rPr lang="it-IT" sz="2000" dirty="0">
                <a:hlinkClick r:id="rId3"/>
              </a:rPr>
              <a:t>www.giovaniconsumatori.it</a:t>
            </a:r>
            <a:r>
              <a:rPr lang="it-IT" sz="2000" dirty="0"/>
              <a:t>” </a:t>
            </a:r>
            <a:endParaRPr lang="it-IT" sz="2000" dirty="0"/>
          </a:p>
          <a:p>
            <a:r>
              <a:rPr lang="it-IT" sz="2000" dirty="0"/>
              <a:t> </a:t>
            </a:r>
            <a:endParaRPr lang="it-IT" sz="2000" dirty="0"/>
          </a:p>
          <a:p>
            <a:r>
              <a:rPr lang="it-IT" sz="2000" dirty="0"/>
              <a:t>Al fine di: diffondere la cultura consumeristica nell’ambito del ciclo scolastico primario e secondario</a:t>
            </a:r>
            <a:endParaRPr lang="it-IT" sz="2000" dirty="0"/>
          </a:p>
          <a:p>
            <a:endParaRPr lang="it-IT" sz="2000" dirty="0">
              <a:effectLst/>
            </a:endParaRPr>
          </a:p>
        </p:txBody>
      </p:sp>
      <p:pic>
        <p:nvPicPr>
          <p:cNvPr id="6" name="Immagine 5" descr="loghi-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aseline="0" dirty="0" smtClean="0">
                <a:solidFill>
                  <a:srgbClr val="7F7F7F"/>
                </a:solidFill>
              </a:rPr>
              <a:t>Pietro</a:t>
            </a:r>
            <a:r>
              <a:rPr lang="it-IT" sz="1000" dirty="0" smtClean="0">
                <a:solidFill>
                  <a:srgbClr val="7F7F7F"/>
                </a:solidFill>
              </a:rPr>
              <a:t> Spadoni </a:t>
            </a:r>
            <a:r>
              <a:rPr lang="it-IT" sz="1000" baseline="0" dirty="0" smtClean="0">
                <a:solidFill>
                  <a:srgbClr val="7F7F7F"/>
                </a:solidFill>
              </a:rPr>
              <a:t>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5" name="Immagine 2" descr="logo_giunta_regionale_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790" y="6156795"/>
            <a:ext cx="814672" cy="51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076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401</Words>
  <Application>Microsoft Office PowerPoint</Application>
  <PresentationFormat>Presentazione su schermo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Francesca Paradisi</dc:creator>
  <cp:lastModifiedBy>Francesca Paradisi</cp:lastModifiedBy>
  <cp:revision>9</cp:revision>
  <dcterms:created xsi:type="dcterms:W3CDTF">2013-10-23T07:10:22Z</dcterms:created>
  <dcterms:modified xsi:type="dcterms:W3CDTF">2013-10-29T08:20:40Z</dcterms:modified>
</cp:coreProperties>
</file>