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drawings/drawing1.xml" ContentType="application/vnd.openxmlformats-officedocument.drawingml.chartshapes+xml"/>
  <Override PartName="/ppt/notesSlides/notesSlide27.xml" ContentType="application/vnd.openxmlformats-officedocument.presentationml.notesSl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28.xml" ContentType="application/vnd.openxmlformats-officedocument.presentationml.notesSl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29.xml" ContentType="application/vnd.openxmlformats-officedocument.presentationml.notesSl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notesSlides/notesSlide30.xml" ContentType="application/vnd.openxmlformats-officedocument.presentationml.notesSl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1"/>
    <p:sldMasterId id="2147483667" r:id="rId2"/>
    <p:sldMasterId id="2147483674" r:id="rId3"/>
  </p:sldMasterIdLst>
  <p:notesMasterIdLst>
    <p:notesMasterId r:id="rId35"/>
  </p:notesMasterIdLst>
  <p:sldIdLst>
    <p:sldId id="256" r:id="rId4"/>
    <p:sldId id="261" r:id="rId5"/>
    <p:sldId id="262" r:id="rId6"/>
    <p:sldId id="269" r:id="rId7"/>
    <p:sldId id="281" r:id="rId8"/>
    <p:sldId id="283" r:id="rId9"/>
    <p:sldId id="282" r:id="rId10"/>
    <p:sldId id="284" r:id="rId11"/>
    <p:sldId id="285" r:id="rId12"/>
    <p:sldId id="286" r:id="rId13"/>
    <p:sldId id="323" r:id="rId14"/>
    <p:sldId id="325" r:id="rId15"/>
    <p:sldId id="280" r:id="rId16"/>
    <p:sldId id="287" r:id="rId17"/>
    <p:sldId id="288" r:id="rId18"/>
    <p:sldId id="289" r:id="rId19"/>
    <p:sldId id="324" r:id="rId20"/>
    <p:sldId id="290" r:id="rId21"/>
    <p:sldId id="293" r:id="rId22"/>
    <p:sldId id="294" r:id="rId23"/>
    <p:sldId id="295" r:id="rId24"/>
    <p:sldId id="296" r:id="rId25"/>
    <p:sldId id="301" r:id="rId26"/>
    <p:sldId id="305" r:id="rId27"/>
    <p:sldId id="306" r:id="rId28"/>
    <p:sldId id="308" r:id="rId29"/>
    <p:sldId id="311" r:id="rId30"/>
    <p:sldId id="313" r:id="rId31"/>
    <p:sldId id="316" r:id="rId32"/>
    <p:sldId id="321" r:id="rId33"/>
    <p:sldId id="326" r:id="rId34"/>
  </p:sldIdLst>
  <p:sldSz cx="9144000" cy="6858000" type="screen4x3"/>
  <p:notesSz cx="6858000" cy="9144000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runa Tabanella" initials="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E7EF4"/>
    <a:srgbClr val="7F142A"/>
    <a:srgbClr val="5051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essuno stile, nessuna grigli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83787" autoAdjust="0"/>
  </p:normalViewPr>
  <p:slideViewPr>
    <p:cSldViewPr snapToGrid="0" snapToObjects="1" showGuides="1">
      <p:cViewPr>
        <p:scale>
          <a:sx n="104" d="100"/>
          <a:sy n="104" d="100"/>
        </p:scale>
        <p:origin x="-1104" y="324"/>
      </p:cViewPr>
      <p:guideLst>
        <p:guide orient="horz" pos="1750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commentAuthors" Target="commentAuthor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\\Pc75560\condividi\Diffusione%20statistica\Grafici_lettura%20e%20costruzione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\\Pc75560\condividi\Diffusione%20statistica\Grafici_lettura%20e%20costruzione.xlsx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\\Pc75560\condividi\Diffusione%20statistica\Grafici_lettura%20e%20costruzione.xlsx" TargetMode="External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\\Pc75560\condividi\Diffusione%20statistica\Grafici_lettura%20e%20costruzione.xlsx" TargetMode="External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file:///\\Pc75560\condividi\Diffusione%20statistica\Grafici_lettura%20e%20costruzione.xlsx" TargetMode="External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oleObject" Target="file:///\\Pc75560\condividi\Diffusione%20statistica\Grafici_lettura%20e%20costruzione.xlsx" TargetMode="External"/><Relationship Id="rId1" Type="http://schemas.openxmlformats.org/officeDocument/2006/relationships/themeOverride" Target="../theme/themeOverrid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6.6752259480270498E-2"/>
          <c:y val="6.3125236940357723E-2"/>
          <c:w val="0.60651482933093748"/>
          <c:h val="0.82303957572231157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003399"/>
              </a:solidFill>
            </c:spPr>
          </c:dPt>
          <c:dPt>
            <c:idx val="1"/>
            <c:bubble3D val="0"/>
            <c:spPr>
              <a:solidFill>
                <a:srgbClr val="0066CC"/>
              </a:solidFill>
            </c:spPr>
          </c:dPt>
          <c:dPt>
            <c:idx val="2"/>
            <c:bubble3D val="0"/>
            <c:spPr>
              <a:solidFill>
                <a:srgbClr val="00B0F0"/>
              </a:solidFill>
            </c:spPr>
          </c:dPt>
          <c:dPt>
            <c:idx val="3"/>
            <c:bubble3D val="0"/>
            <c:spPr>
              <a:solidFill>
                <a:srgbClr val="CDDDFD"/>
              </a:solidFill>
            </c:spPr>
          </c:dPt>
          <c:dPt>
            <c:idx val="4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Pt>
            <c:idx val="5"/>
            <c:bubble3D val="0"/>
            <c:spPr>
              <a:solidFill>
                <a:schemeClr val="bg1">
                  <a:lumMod val="65000"/>
                </a:schemeClr>
              </a:solidFill>
            </c:spPr>
          </c:dPt>
          <c:dLbls>
            <c:dLbl>
              <c:idx val="0"/>
              <c:spPr/>
              <c:txPr>
                <a:bodyPr/>
                <a:lstStyle/>
                <a:p>
                  <a:pPr>
                    <a:defRPr sz="1000">
                      <a:solidFill>
                        <a:schemeClr val="bg1"/>
                      </a:solidFill>
                    </a:defRPr>
                  </a:pPr>
                  <a:endParaRPr lang="it-IT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pPr/>
              <c:txPr>
                <a:bodyPr/>
                <a:lstStyle/>
                <a:p>
                  <a:pPr>
                    <a:defRPr sz="1000">
                      <a:solidFill>
                        <a:schemeClr val="bg1"/>
                      </a:solidFill>
                    </a:defRPr>
                  </a:pPr>
                  <a:endParaRPr lang="it-IT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8.8097630429760155E-4"/>
                  <c:y val="-5.778347045844864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8.6416812238632179E-3"/>
                  <c:y val="-5.519672519891243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>
                    <a:solidFill>
                      <a:schemeClr val="tx1"/>
                    </a:solidFill>
                  </a:defRPr>
                </a:pPr>
                <a:endParaRPr lang="it-IT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'a torta'!$A$3:$A$8</c:f>
              <c:strCache>
                <c:ptCount val="6"/>
                <c:pt idx="0">
                  <c:v>Tutti i giorni</c:v>
                </c:pt>
                <c:pt idx="1">
                  <c:v>Uno o più volte a settimana</c:v>
                </c:pt>
                <c:pt idx="2">
                  <c:v>Qualche volta al mese</c:v>
                </c:pt>
                <c:pt idx="3">
                  <c:v>Qualche volta all'anno </c:v>
                </c:pt>
                <c:pt idx="4">
                  <c:v>Mai</c:v>
                </c:pt>
                <c:pt idx="5">
                  <c:v>Non risponde</c:v>
                </c:pt>
              </c:strCache>
            </c:strRef>
          </c:cat>
          <c:val>
            <c:numRef>
              <c:f>'a torta'!$B$3:$B$8</c:f>
              <c:numCache>
                <c:formatCode>General</c:formatCode>
                <c:ptCount val="6"/>
                <c:pt idx="0">
                  <c:v>29.5</c:v>
                </c:pt>
                <c:pt idx="1">
                  <c:v>18.7</c:v>
                </c:pt>
                <c:pt idx="2">
                  <c:v>3.3</c:v>
                </c:pt>
                <c:pt idx="3" formatCode="0.0">
                  <c:v>1</c:v>
                </c:pt>
                <c:pt idx="4">
                  <c:v>45.6</c:v>
                </c:pt>
                <c:pt idx="5">
                  <c:v>1.9000000000000001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zero"/>
    <c:showDLblsOverMax val="0"/>
  </c:chart>
  <c:txPr>
    <a:bodyPr/>
    <a:lstStyle/>
    <a:p>
      <a:pPr algn="r" rtl="0" eaLnBrk="0" fontAlgn="base" hangingPunct="0">
        <a:spcBef>
          <a:spcPct val="0"/>
        </a:spcBef>
        <a:spcAft>
          <a:spcPct val="0"/>
        </a:spcAft>
        <a:defRPr lang="it-IT" sz="1200" b="1" kern="1200">
          <a:solidFill>
            <a:srgbClr val="C00000"/>
          </a:solidFill>
          <a:latin typeface="Verdana" pitchFamily="34" charset="0"/>
          <a:ea typeface="ＭＳ Ｐゴシック" pitchFamily="34" charset="-128"/>
          <a:cs typeface="+mn-cs"/>
        </a:defRPr>
      </a:pPr>
      <a:endParaRPr lang="it-IT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5393883643157014E-2"/>
          <c:y val="2.1076624658196208E-2"/>
          <c:w val="0.77737084093121223"/>
          <c:h val="0.87321152048007977"/>
        </c:manualLayout>
      </c:layout>
      <c:lineChart>
        <c:grouping val="standard"/>
        <c:varyColors val="0"/>
        <c:ser>
          <c:idx val="0"/>
          <c:order val="0"/>
          <c:tx>
            <c:strRef>
              <c:f>'a barre'!$B$32</c:f>
              <c:strCache>
                <c:ptCount val="1"/>
                <c:pt idx="0">
                  <c:v>maschi</c:v>
                </c:pt>
              </c:strCache>
            </c:strRef>
          </c:tx>
          <c:spPr>
            <a:ln w="50800">
              <a:solidFill>
                <a:srgbClr val="0066CC"/>
              </a:solidFill>
            </a:ln>
          </c:spPr>
          <c:marker>
            <c:symbol val="none"/>
          </c:marker>
          <c:cat>
            <c:strRef>
              <c:f>'a barre'!$A$33:$A$44</c:f>
              <c:strCache>
                <c:ptCount val="12"/>
                <c:pt idx="0">
                  <c:v>6-10</c:v>
                </c:pt>
                <c:pt idx="1">
                  <c:v>11-14</c:v>
                </c:pt>
                <c:pt idx="2">
                  <c:v>15-17</c:v>
                </c:pt>
                <c:pt idx="3">
                  <c:v>18-19</c:v>
                </c:pt>
                <c:pt idx="4">
                  <c:v>20-24</c:v>
                </c:pt>
                <c:pt idx="5">
                  <c:v>25-34</c:v>
                </c:pt>
                <c:pt idx="6">
                  <c:v>35-44</c:v>
                </c:pt>
                <c:pt idx="7">
                  <c:v>45-54</c:v>
                </c:pt>
                <c:pt idx="8">
                  <c:v>55-59</c:v>
                </c:pt>
                <c:pt idx="9">
                  <c:v>60-64</c:v>
                </c:pt>
                <c:pt idx="10">
                  <c:v>65-74</c:v>
                </c:pt>
                <c:pt idx="11">
                  <c:v>75 e più</c:v>
                </c:pt>
              </c:strCache>
            </c:strRef>
          </c:cat>
          <c:val>
            <c:numRef>
              <c:f>'a barre'!$B$33:$B$44</c:f>
              <c:numCache>
                <c:formatCode>General</c:formatCode>
                <c:ptCount val="12"/>
                <c:pt idx="0">
                  <c:v>41.1</c:v>
                </c:pt>
                <c:pt idx="1">
                  <c:v>76.599999999999994</c:v>
                </c:pt>
                <c:pt idx="2">
                  <c:v>88.1</c:v>
                </c:pt>
                <c:pt idx="3">
                  <c:v>90.4</c:v>
                </c:pt>
                <c:pt idx="4">
                  <c:v>87.8</c:v>
                </c:pt>
                <c:pt idx="5">
                  <c:v>80.400000000000006</c:v>
                </c:pt>
                <c:pt idx="6">
                  <c:v>72.400000000000006</c:v>
                </c:pt>
                <c:pt idx="7">
                  <c:v>64.400000000000006</c:v>
                </c:pt>
                <c:pt idx="8">
                  <c:v>52.4</c:v>
                </c:pt>
                <c:pt idx="9">
                  <c:v>39.6</c:v>
                </c:pt>
                <c:pt idx="10">
                  <c:v>23.5</c:v>
                </c:pt>
                <c:pt idx="11">
                  <c:v>7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'a barre'!$C$32</c:f>
              <c:strCache>
                <c:ptCount val="1"/>
                <c:pt idx="0">
                  <c:v>femmine</c:v>
                </c:pt>
              </c:strCache>
            </c:strRef>
          </c:tx>
          <c:spPr>
            <a:ln w="50800">
              <a:solidFill>
                <a:srgbClr val="D81EA3"/>
              </a:solidFill>
            </a:ln>
          </c:spPr>
          <c:marker>
            <c:symbol val="none"/>
          </c:marker>
          <c:cat>
            <c:strRef>
              <c:f>'a barre'!$A$33:$A$44</c:f>
              <c:strCache>
                <c:ptCount val="12"/>
                <c:pt idx="0">
                  <c:v>6-10</c:v>
                </c:pt>
                <c:pt idx="1">
                  <c:v>11-14</c:v>
                </c:pt>
                <c:pt idx="2">
                  <c:v>15-17</c:v>
                </c:pt>
                <c:pt idx="3">
                  <c:v>18-19</c:v>
                </c:pt>
                <c:pt idx="4">
                  <c:v>20-24</c:v>
                </c:pt>
                <c:pt idx="5">
                  <c:v>25-34</c:v>
                </c:pt>
                <c:pt idx="6">
                  <c:v>35-44</c:v>
                </c:pt>
                <c:pt idx="7">
                  <c:v>45-54</c:v>
                </c:pt>
                <c:pt idx="8">
                  <c:v>55-59</c:v>
                </c:pt>
                <c:pt idx="9">
                  <c:v>60-64</c:v>
                </c:pt>
                <c:pt idx="10">
                  <c:v>65-74</c:v>
                </c:pt>
                <c:pt idx="11">
                  <c:v>75 e più</c:v>
                </c:pt>
              </c:strCache>
            </c:strRef>
          </c:cat>
          <c:val>
            <c:numRef>
              <c:f>'a barre'!$C$33:$C$44</c:f>
              <c:numCache>
                <c:formatCode>General</c:formatCode>
                <c:ptCount val="12"/>
                <c:pt idx="0">
                  <c:v>40.300000000000004</c:v>
                </c:pt>
                <c:pt idx="1">
                  <c:v>76</c:v>
                </c:pt>
                <c:pt idx="2">
                  <c:v>88.5</c:v>
                </c:pt>
                <c:pt idx="3">
                  <c:v>86.7</c:v>
                </c:pt>
                <c:pt idx="4">
                  <c:v>83.2</c:v>
                </c:pt>
                <c:pt idx="5">
                  <c:v>77.400000000000006</c:v>
                </c:pt>
                <c:pt idx="6">
                  <c:v>65.5</c:v>
                </c:pt>
                <c:pt idx="7">
                  <c:v>53</c:v>
                </c:pt>
                <c:pt idx="8">
                  <c:v>38.5</c:v>
                </c:pt>
                <c:pt idx="9">
                  <c:v>22.9</c:v>
                </c:pt>
                <c:pt idx="10">
                  <c:v>9.9</c:v>
                </c:pt>
                <c:pt idx="11">
                  <c:v>1.1000000000000001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8127360"/>
        <c:axId val="128128896"/>
      </c:lineChart>
      <c:catAx>
        <c:axId val="128127360"/>
        <c:scaling>
          <c:orientation val="minMax"/>
        </c:scaling>
        <c:delete val="0"/>
        <c:axPos val="b"/>
        <c:numFmt formatCode="@" sourceLinked="0"/>
        <c:majorTickMark val="out"/>
        <c:minorTickMark val="none"/>
        <c:tickLblPos val="nextTo"/>
        <c:txPr>
          <a:bodyPr rot="0" vert="horz"/>
          <a:lstStyle/>
          <a:p>
            <a:pPr>
              <a:defRPr/>
            </a:pPr>
            <a:endParaRPr lang="it-IT"/>
          </a:p>
        </c:txPr>
        <c:crossAx val="128128896"/>
        <c:crosses val="autoZero"/>
        <c:auto val="0"/>
        <c:lblAlgn val="ctr"/>
        <c:lblOffset val="100"/>
        <c:noMultiLvlLbl val="0"/>
      </c:catAx>
      <c:valAx>
        <c:axId val="1281288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81273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6808103710823004"/>
          <c:y val="0.45294505477797975"/>
          <c:w val="0.13191894129795648"/>
          <c:h val="9.410968498680862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>
          <a:latin typeface="Verdana" pitchFamily="34" charset="0"/>
        </a:defRPr>
      </a:pPr>
      <a:endParaRPr lang="it-IT"/>
    </a:p>
  </c:txPr>
  <c:externalData r:id="rId2">
    <c:autoUpdate val="0"/>
  </c:externalData>
  <c:userShapes r:id="rId3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2483552561781359"/>
          <c:y val="2.6190471280376586E-2"/>
          <c:w val="0.8476740682530981"/>
          <c:h val="0.8987658607488076"/>
        </c:manualLayout>
      </c:layout>
      <c:barChart>
        <c:barDir val="bar"/>
        <c:grouping val="clustered"/>
        <c:varyColors val="0"/>
        <c:ser>
          <c:idx val="0"/>
          <c:order val="0"/>
          <c:tx>
            <c:v>Pc</c:v>
          </c:tx>
          <c:spPr>
            <a:solidFill>
              <a:srgbClr val="92D050"/>
            </a:solidFill>
          </c:spPr>
          <c:invertIfNegative val="0"/>
          <c:cat>
            <c:strRef>
              <c:f>'a barre'!$A$4:$A$15</c:f>
              <c:strCache>
                <c:ptCount val="12"/>
                <c:pt idx="0">
                  <c:v>6-10</c:v>
                </c:pt>
                <c:pt idx="1">
                  <c:v>11-14</c:v>
                </c:pt>
                <c:pt idx="2">
                  <c:v>15-17</c:v>
                </c:pt>
                <c:pt idx="3">
                  <c:v>18-19</c:v>
                </c:pt>
                <c:pt idx="4">
                  <c:v>20-24</c:v>
                </c:pt>
                <c:pt idx="5">
                  <c:v>25-34</c:v>
                </c:pt>
                <c:pt idx="6">
                  <c:v>35-44</c:v>
                </c:pt>
                <c:pt idx="7">
                  <c:v>45-54</c:v>
                </c:pt>
                <c:pt idx="8">
                  <c:v>55-59</c:v>
                </c:pt>
                <c:pt idx="9">
                  <c:v>60-64</c:v>
                </c:pt>
                <c:pt idx="10">
                  <c:v>65-74</c:v>
                </c:pt>
                <c:pt idx="11">
                  <c:v>75 e più</c:v>
                </c:pt>
              </c:strCache>
            </c:strRef>
          </c:cat>
          <c:val>
            <c:numRef>
              <c:f>'a barre'!$B$4:$B$15</c:f>
              <c:numCache>
                <c:formatCode>General</c:formatCode>
                <c:ptCount val="12"/>
                <c:pt idx="0">
                  <c:v>53.1</c:v>
                </c:pt>
                <c:pt idx="1">
                  <c:v>80.599999999999994</c:v>
                </c:pt>
                <c:pt idx="2">
                  <c:v>87.9</c:v>
                </c:pt>
                <c:pt idx="3">
                  <c:v>86.6</c:v>
                </c:pt>
                <c:pt idx="4">
                  <c:v>84</c:v>
                </c:pt>
                <c:pt idx="5">
                  <c:v>78.5</c:v>
                </c:pt>
                <c:pt idx="6">
                  <c:v>69.3</c:v>
                </c:pt>
                <c:pt idx="7">
                  <c:v>59</c:v>
                </c:pt>
                <c:pt idx="8">
                  <c:v>45.1</c:v>
                </c:pt>
                <c:pt idx="9">
                  <c:v>31.3</c:v>
                </c:pt>
                <c:pt idx="10">
                  <c:v>17.2</c:v>
                </c:pt>
                <c:pt idx="11">
                  <c:v>3.8</c:v>
                </c:pt>
              </c:numCache>
            </c:numRef>
          </c:val>
        </c:ser>
        <c:ser>
          <c:idx val="1"/>
          <c:order val="1"/>
          <c:tx>
            <c:v>Internet</c:v>
          </c:tx>
          <c:spPr>
            <a:solidFill>
              <a:srgbClr val="0070C0"/>
            </a:solidFill>
            <a:ln>
              <a:solidFill>
                <a:srgbClr val="108CE0"/>
              </a:solidFill>
            </a:ln>
          </c:spPr>
          <c:invertIfNegative val="0"/>
          <c:cat>
            <c:strRef>
              <c:f>'a barre'!$A$4:$A$15</c:f>
              <c:strCache>
                <c:ptCount val="12"/>
                <c:pt idx="0">
                  <c:v>6-10</c:v>
                </c:pt>
                <c:pt idx="1">
                  <c:v>11-14</c:v>
                </c:pt>
                <c:pt idx="2">
                  <c:v>15-17</c:v>
                </c:pt>
                <c:pt idx="3">
                  <c:v>18-19</c:v>
                </c:pt>
                <c:pt idx="4">
                  <c:v>20-24</c:v>
                </c:pt>
                <c:pt idx="5">
                  <c:v>25-34</c:v>
                </c:pt>
                <c:pt idx="6">
                  <c:v>35-44</c:v>
                </c:pt>
                <c:pt idx="7">
                  <c:v>45-54</c:v>
                </c:pt>
                <c:pt idx="8">
                  <c:v>55-59</c:v>
                </c:pt>
                <c:pt idx="9">
                  <c:v>60-64</c:v>
                </c:pt>
                <c:pt idx="10">
                  <c:v>65-74</c:v>
                </c:pt>
                <c:pt idx="11">
                  <c:v>75 e più</c:v>
                </c:pt>
              </c:strCache>
            </c:strRef>
          </c:cat>
          <c:val>
            <c:numRef>
              <c:f>'a barre'!$C$4:$C$15</c:f>
              <c:numCache>
                <c:formatCode>General</c:formatCode>
                <c:ptCount val="12"/>
                <c:pt idx="0">
                  <c:v>40.700000000000003</c:v>
                </c:pt>
                <c:pt idx="1">
                  <c:v>76.3</c:v>
                </c:pt>
                <c:pt idx="2">
                  <c:v>88.3</c:v>
                </c:pt>
                <c:pt idx="3">
                  <c:v>88.6</c:v>
                </c:pt>
                <c:pt idx="4">
                  <c:v>85.6</c:v>
                </c:pt>
                <c:pt idx="5">
                  <c:v>78.900000000000006</c:v>
                </c:pt>
                <c:pt idx="6">
                  <c:v>68.900000000000006</c:v>
                </c:pt>
                <c:pt idx="7">
                  <c:v>58.6</c:v>
                </c:pt>
                <c:pt idx="8">
                  <c:v>45.2</c:v>
                </c:pt>
                <c:pt idx="9">
                  <c:v>30.9</c:v>
                </c:pt>
                <c:pt idx="10">
                  <c:v>16.3</c:v>
                </c:pt>
                <c:pt idx="11">
                  <c:v>3.3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7928960"/>
        <c:axId val="127939328"/>
      </c:barChart>
      <c:catAx>
        <c:axId val="127928960"/>
        <c:scaling>
          <c:orientation val="minMax"/>
        </c:scaling>
        <c:delete val="0"/>
        <c:axPos val="l"/>
        <c:title>
          <c:tx>
            <c:rich>
              <a:bodyPr/>
              <a:lstStyle/>
              <a:p>
                <a:pPr>
                  <a:defRPr b="0"/>
                </a:pPr>
                <a:r>
                  <a:rPr lang="it-IT" b="0" dirty="0"/>
                  <a:t>Classi di età</a:t>
                </a:r>
              </a:p>
            </c:rich>
          </c:tx>
          <c:layout/>
          <c:overlay val="0"/>
        </c:title>
        <c:majorTickMark val="out"/>
        <c:minorTickMark val="none"/>
        <c:tickLblPos val="nextTo"/>
        <c:crossAx val="127939328"/>
        <c:crosses val="autoZero"/>
        <c:auto val="1"/>
        <c:lblAlgn val="ctr"/>
        <c:lblOffset val="100"/>
        <c:noMultiLvlLbl val="0"/>
      </c:catAx>
      <c:valAx>
        <c:axId val="127939328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279289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0909900165069348"/>
          <c:y val="0.14686095101217073"/>
          <c:w val="0.11867904760502083"/>
          <c:h val="0.14063551919094128"/>
        </c:manualLayout>
      </c:layout>
      <c:overlay val="1"/>
      <c:txPr>
        <a:bodyPr/>
        <a:lstStyle/>
        <a:p>
          <a:pPr>
            <a:defRPr sz="1100"/>
          </a:pPr>
          <a:endParaRPr lang="it-IT"/>
        </a:p>
      </c:txPr>
    </c:legend>
    <c:plotVisOnly val="1"/>
    <c:dispBlanksAs val="gap"/>
    <c:showDLblsOverMax val="0"/>
  </c:chart>
  <c:txPr>
    <a:bodyPr/>
    <a:lstStyle/>
    <a:p>
      <a:pPr>
        <a:defRPr>
          <a:latin typeface="Verdana" pitchFamily="34" charset="0"/>
        </a:defRPr>
      </a:pPr>
      <a:endParaRPr lang="it-IT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ubbleChart>
        <c:varyColors val="0"/>
        <c:ser>
          <c:idx val="0"/>
          <c:order val="0"/>
          <c:spPr>
            <a:solidFill>
              <a:srgbClr val="108CE0"/>
            </a:solidFill>
          </c:spPr>
          <c:invertIfNegative val="0"/>
          <c:dLbls>
            <c:dLbl>
              <c:idx val="0"/>
              <c:layout>
                <c:manualLayout>
                  <c:x val="-9.1795754446357698E-3"/>
                  <c:y val="-1.9607843137254902E-2"/>
                </c:manualLayout>
              </c:layout>
              <c:tx>
                <c:strRef>
                  <c:f>'a bolle'!$A$2</c:f>
                  <c:strCache>
                    <c:ptCount val="1"/>
                    <c:pt idx="0">
                      <c:v>Laurea
5.961    </c:v>
                    </c:pt>
                  </c:strCache>
                </c:strRef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6321474667151765E-3"/>
                  <c:y val="4.5377224322730621E-2"/>
                </c:manualLayout>
              </c:layout>
              <c:tx>
                <c:strRef>
                  <c:f>'a bolle'!$A$3</c:f>
                  <c:strCache>
                    <c:ptCount val="1"/>
                    <c:pt idx="0">
                      <c:v>Diploma superiore
15.591</c:v>
                    </c:pt>
                  </c:strCache>
                </c:strRef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1285049764819071E-2"/>
                  <c:y val="3.036201972550788E-2"/>
                </c:manualLayout>
              </c:layout>
              <c:tx>
                <c:strRef>
                  <c:f>'a bolle'!$A$4</c:f>
                  <c:strCache>
                    <c:ptCount val="1"/>
                    <c:pt idx="0">
                      <c:v>Licenza media
19.921</c:v>
                    </c:pt>
                  </c:strCache>
                </c:strRef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5496132290394395E-2"/>
                  <c:y val="1.9607802328673703E-2"/>
                </c:manualLayout>
              </c:layout>
              <c:tx>
                <c:strRef>
                  <c:f>'a bolle'!$A$5</c:f>
                  <c:strCache>
                    <c:ptCount val="1"/>
                    <c:pt idx="0">
                      <c:v>Licenza elementare
15.545</c:v>
                    </c:pt>
                  </c:strCache>
                </c:strRef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xVal>
            <c:numRef>
              <c:f>'a bolle'!$B$2:$B$5</c:f>
              <c:numCache>
                <c:formatCode>0.0</c:formatCode>
                <c:ptCount val="4"/>
                <c:pt idx="0">
                  <c:v>87.5</c:v>
                </c:pt>
                <c:pt idx="1">
                  <c:v>75.7</c:v>
                </c:pt>
                <c:pt idx="2">
                  <c:v>49.4</c:v>
                </c:pt>
                <c:pt idx="3">
                  <c:v>23</c:v>
                </c:pt>
              </c:numCache>
            </c:numRef>
          </c:xVal>
          <c:yVal>
            <c:numRef>
              <c:f>'a bolle'!$C$2:$C$5</c:f>
              <c:numCache>
                <c:formatCode>0.0</c:formatCode>
                <c:ptCount val="4"/>
                <c:pt idx="0">
                  <c:v>87.5</c:v>
                </c:pt>
                <c:pt idx="1">
                  <c:v>75.900000000000006</c:v>
                </c:pt>
                <c:pt idx="2">
                  <c:v>49</c:v>
                </c:pt>
                <c:pt idx="3">
                  <c:v>20.100000000000001</c:v>
                </c:pt>
              </c:numCache>
            </c:numRef>
          </c:yVal>
          <c:bubbleSize>
            <c:numRef>
              <c:f>'a bolle'!$D$2:$D$5</c:f>
              <c:numCache>
                <c:formatCode>#,##0</c:formatCode>
                <c:ptCount val="4"/>
                <c:pt idx="0">
                  <c:v>5961</c:v>
                </c:pt>
                <c:pt idx="1">
                  <c:v>15591</c:v>
                </c:pt>
                <c:pt idx="2">
                  <c:v>19921</c:v>
                </c:pt>
                <c:pt idx="3">
                  <c:v>15545</c:v>
                </c:pt>
              </c:numCache>
            </c:numRef>
          </c:bubbleSize>
          <c:bubble3D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bubbleScale val="100"/>
        <c:showNegBubbles val="0"/>
        <c:axId val="128284160"/>
        <c:axId val="128285696"/>
      </c:bubbleChart>
      <c:valAx>
        <c:axId val="128284160"/>
        <c:scaling>
          <c:orientation val="minMax"/>
        </c:scaling>
        <c:delete val="0"/>
        <c:axPos val="b"/>
        <c:numFmt formatCode="0.0" sourceLinked="1"/>
        <c:majorTickMark val="out"/>
        <c:minorTickMark val="none"/>
        <c:tickLblPos val="nextTo"/>
        <c:crossAx val="128285696"/>
        <c:crosses val="autoZero"/>
        <c:crossBetween val="midCat"/>
      </c:valAx>
      <c:valAx>
        <c:axId val="128285696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128284160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>
          <a:latin typeface="Verdana" pitchFamily="34" charset="0"/>
        </a:defRPr>
      </a:pPr>
      <a:endParaRPr lang="it-IT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algn="l">
              <a:defRPr sz="1000"/>
            </a:pPr>
            <a:r>
              <a:rPr lang="en-US" sz="1000" dirty="0" err="1"/>
              <a:t>Uso</a:t>
            </a:r>
            <a:r>
              <a:rPr lang="en-US" sz="1000" dirty="0"/>
              <a:t> </a:t>
            </a:r>
            <a:r>
              <a:rPr lang="en-US" sz="1000" dirty="0" err="1" smtClean="0"/>
              <a:t>delle</a:t>
            </a:r>
            <a:r>
              <a:rPr lang="en-US" sz="1000" dirty="0" smtClean="0"/>
              <a:t> </a:t>
            </a:r>
            <a:r>
              <a:rPr lang="en-US" sz="1000" dirty="0" err="1" smtClean="0"/>
              <a:t>nuove</a:t>
            </a:r>
            <a:r>
              <a:rPr lang="en-US" sz="1000" dirty="0" smtClean="0"/>
              <a:t> </a:t>
            </a:r>
            <a:r>
              <a:rPr lang="en-US" sz="1000" dirty="0" err="1" smtClean="0"/>
              <a:t>tecnologie</a:t>
            </a:r>
            <a:r>
              <a:rPr lang="en-US" sz="1000" dirty="0" smtClean="0"/>
              <a:t> per </a:t>
            </a:r>
            <a:r>
              <a:rPr lang="en-US" sz="1000" dirty="0" err="1" smtClean="0"/>
              <a:t>regione</a:t>
            </a:r>
            <a:r>
              <a:rPr lang="en-US" sz="1000" dirty="0" smtClean="0"/>
              <a:t> </a:t>
            </a:r>
          </a:p>
          <a:p>
            <a:pPr algn="l">
              <a:defRPr sz="1000"/>
            </a:pPr>
            <a:r>
              <a:rPr lang="en-US" sz="1000" b="0" dirty="0" smtClean="0"/>
              <a:t>Anno 2012 (</a:t>
            </a:r>
            <a:r>
              <a:rPr lang="en-US" sz="1000" b="0" dirty="0" err="1" smtClean="0"/>
              <a:t>valori</a:t>
            </a:r>
            <a:r>
              <a:rPr lang="en-US" sz="1000" b="0" dirty="0" smtClean="0"/>
              <a:t> </a:t>
            </a:r>
            <a:r>
              <a:rPr lang="en-US" sz="1000" b="0" dirty="0" err="1" smtClean="0"/>
              <a:t>percentuali</a:t>
            </a:r>
            <a:r>
              <a:rPr lang="en-US" sz="1000" b="0" dirty="0" smtClean="0"/>
              <a:t>)</a:t>
            </a:r>
            <a:endParaRPr lang="en-US" sz="1000" b="0" dirty="0"/>
          </a:p>
        </c:rich>
      </c:tx>
      <c:layout>
        <c:manualLayout>
          <c:xMode val="edge"/>
          <c:yMode val="edge"/>
          <c:x val="1.1543111212300389E-3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5.9483027346518148E-2"/>
          <c:y val="8.9013314642873584E-2"/>
          <c:w val="0.92186655331322653"/>
          <c:h val="0.76667511460890936"/>
        </c:manualLayout>
      </c:layout>
      <c:scatterChart>
        <c:scatterStyle val="lineMarker"/>
        <c:varyColors val="0"/>
        <c:ser>
          <c:idx val="0"/>
          <c:order val="0"/>
          <c:tx>
            <c:strRef>
              <c:f>'a dispersione'!$C$1</c:f>
              <c:strCache>
                <c:ptCount val="1"/>
                <c:pt idx="0">
                  <c:v>Pc</c:v>
                </c:pt>
              </c:strCache>
            </c:strRef>
          </c:tx>
          <c:spPr>
            <a:ln w="28575">
              <a:noFill/>
            </a:ln>
          </c:spPr>
          <c:marker>
            <c:symbol val="diamond"/>
            <c:size val="8"/>
            <c:spPr>
              <a:solidFill>
                <a:srgbClr val="C00000"/>
              </a:solidFill>
              <a:ln>
                <a:solidFill>
                  <a:srgbClr val="C00000"/>
                </a:solidFill>
              </a:ln>
            </c:spPr>
          </c:marker>
          <c:dLbls>
            <c:dLbl>
              <c:idx val="0"/>
              <c:layout>
                <c:manualLayout>
                  <c:x val="-0.10067834331503121"/>
                  <c:y val="-2.185002695242684E-2"/>
                </c:manualLayout>
              </c:layout>
              <c:tx>
                <c:strRef>
                  <c:f>'a dispersione'!$A$2</c:f>
                  <c:strCache>
                    <c:ptCount val="1"/>
                    <c:pt idx="0">
                      <c:v>    Piemonte</c:v>
                    </c:pt>
                  </c:strCache>
                </c:strRef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4338036546331628"/>
                  <c:y val="-1.908904664200604E-2"/>
                </c:manualLayout>
              </c:layout>
              <c:tx>
                <c:strRef>
                  <c:f>'a dispersione'!$A$3</c:f>
                  <c:strCache>
                    <c:ptCount val="1"/>
                    <c:pt idx="0">
                      <c:v>    Valle d'Aosta</c:v>
                    </c:pt>
                  </c:strCache>
                </c:strRef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0975253323427406E-2"/>
                  <c:y val="-2.9144970027509487E-2"/>
                </c:manualLayout>
              </c:layout>
              <c:tx>
                <c:strRef>
                  <c:f>'a dispersione'!$A$4</c:f>
                  <c:strCache>
                    <c:ptCount val="1"/>
                    <c:pt idx="0">
                      <c:v>    Liguria</c:v>
                    </c:pt>
                  </c:strCache>
                </c:strRef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6386876829270692E-2"/>
                  <c:y val="2.2272101183354927E-2"/>
                </c:manualLayout>
              </c:layout>
              <c:tx>
                <c:rich>
                  <a:bodyPr/>
                  <a:lstStyle/>
                  <a:p>
                    <a:r>
                      <a:rPr lang="it-IT" dirty="0"/>
                      <a:t>  </a:t>
                    </a:r>
                    <a:r>
                      <a:rPr lang="it-IT" dirty="0" smtClean="0"/>
                      <a:t>Lombardia</a:t>
                    </a:r>
                    <a:endParaRPr lang="it-IT" dirty="0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strRef>
                  <c:f>'a dispersione'!$A$6</c:f>
                  <c:strCache>
                    <c:ptCount val="1"/>
                    <c:pt idx="0">
                      <c:v>Bolzano</c:v>
                    </c:pt>
                  </c:strCache>
                </c:strRef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1763433896522485E-2"/>
                  <c:y val="-1.7396882799092666E-2"/>
                </c:manualLayout>
              </c:layout>
              <c:tx>
                <c:strRef>
                  <c:f>'a dispersione'!$A$7</c:f>
                  <c:strCache>
                    <c:ptCount val="1"/>
                    <c:pt idx="0">
                      <c:v>Trento</c:v>
                    </c:pt>
                  </c:strCache>
                </c:strRef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3.1431658980791095E-2"/>
                  <c:y val="1.5506152655142741E-2"/>
                </c:manualLayout>
              </c:layout>
              <c:tx>
                <c:strRef>
                  <c:f>'a dispersione'!$A$8</c:f>
                  <c:strCache>
                    <c:ptCount val="1"/>
                    <c:pt idx="0">
                      <c:v>    Veneto</c:v>
                    </c:pt>
                  </c:strCache>
                </c:strRef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0.19433413936757871"/>
                  <c:y val="-2.2028098581691392E-2"/>
                </c:manualLayout>
              </c:layout>
              <c:tx>
                <c:strRef>
                  <c:f>'a dispersione'!$A$9</c:f>
                  <c:strCache>
                    <c:ptCount val="1"/>
                    <c:pt idx="0">
                      <c:v>    Friuli-Venezia Giulia</c:v>
                    </c:pt>
                  </c:strCache>
                </c:strRef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2.0457737397692247E-2"/>
                  <c:y val="3.0401718768246944E-3"/>
                </c:manualLayout>
              </c:layout>
              <c:tx>
                <c:strRef>
                  <c:f>'a dispersione'!$A$10</c:f>
                  <c:strCache>
                    <c:ptCount val="1"/>
                    <c:pt idx="0">
                      <c:v>    Emilia-Romagna</c:v>
                    </c:pt>
                  </c:strCache>
                </c:strRef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2.6044919138306841E-2"/>
                  <c:y val="9.7506301144840817E-3"/>
                </c:manualLayout>
              </c:layout>
              <c:tx>
                <c:strRef>
                  <c:f>'a dispersione'!$A$11</c:f>
                  <c:strCache>
                    <c:ptCount val="1"/>
                    <c:pt idx="0">
                      <c:v>    Toscana</c:v>
                    </c:pt>
                  </c:strCache>
                </c:strRef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3.4458486283520606E-2"/>
                  <c:y val="2.0518166346434524E-2"/>
                </c:manualLayout>
              </c:layout>
              <c:tx>
                <c:strRef>
                  <c:f>'a dispersione'!$A$12</c:f>
                  <c:strCache>
                    <c:ptCount val="1"/>
                    <c:pt idx="0">
                      <c:v>    Umbria</c:v>
                    </c:pt>
                  </c:strCache>
                </c:strRef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3.1189957643031996E-2"/>
                  <c:y val="1.4412007866860425E-2"/>
                </c:manualLayout>
              </c:layout>
              <c:tx>
                <c:strRef>
                  <c:f>'a dispersione'!$A$13</c:f>
                  <c:strCache>
                    <c:ptCount val="1"/>
                    <c:pt idx="0">
                      <c:v>    Marche</c:v>
                    </c:pt>
                  </c:strCache>
                </c:strRef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-2.416795505961921E-2"/>
                  <c:y val="4.9107940409228524E-3"/>
                </c:manualLayout>
              </c:layout>
              <c:tx>
                <c:strRef>
                  <c:f>'a dispersione'!$A$14</c:f>
                  <c:strCache>
                    <c:ptCount val="1"/>
                    <c:pt idx="0">
                      <c:v>    Lazio</c:v>
                    </c:pt>
                  </c:strCache>
                </c:strRef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3"/>
              <c:layout>
                <c:manualLayout>
                  <c:x val="-2.5570718250966011E-2"/>
                  <c:y val="1.2099211245750035E-2"/>
                </c:manualLayout>
              </c:layout>
              <c:tx>
                <c:strRef>
                  <c:f>'a dispersione'!$A$15</c:f>
                  <c:strCache>
                    <c:ptCount val="1"/>
                    <c:pt idx="0">
                      <c:v>    Abruzzo</c:v>
                    </c:pt>
                  </c:strCache>
                </c:strRef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4"/>
              <c:layout>
                <c:manualLayout>
                  <c:x val="-9.4794583820253728E-2"/>
                  <c:y val="9.0033728682205676E-17"/>
                </c:manualLayout>
              </c:layout>
              <c:tx>
                <c:strRef>
                  <c:f>'a dispersione'!$A$16</c:f>
                  <c:strCache>
                    <c:ptCount val="1"/>
                    <c:pt idx="0">
                      <c:v>    Molise</c:v>
                    </c:pt>
                  </c:strCache>
                </c:strRef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layout>
                <c:manualLayout>
                  <c:x val="-1.9244106942148245E-2"/>
                  <c:y val="0"/>
                </c:manualLayout>
              </c:layout>
              <c:tx>
                <c:strRef>
                  <c:f>'a dispersione'!$A$17</c:f>
                  <c:strCache>
                    <c:ptCount val="1"/>
                    <c:pt idx="0">
                      <c:v>    Campania</c:v>
                    </c:pt>
                  </c:strCache>
                </c:strRef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6"/>
              <c:layout>
                <c:manualLayout>
                  <c:x val="-2.3724792408066436E-2"/>
                  <c:y val="1.451905349490004E-2"/>
                </c:manualLayout>
              </c:layout>
              <c:tx>
                <c:strRef>
                  <c:f>'a dispersione'!$A$18</c:f>
                  <c:strCache>
                    <c:ptCount val="1"/>
                    <c:pt idx="0">
                      <c:v>    Puglia</c:v>
                    </c:pt>
                  </c:strCache>
                </c:strRef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7"/>
              <c:layout>
                <c:manualLayout>
                  <c:x val="-0.1018853521363811"/>
                  <c:y val="-2.4448016618472016E-2"/>
                </c:manualLayout>
              </c:layout>
              <c:tx>
                <c:strRef>
                  <c:f>'a dispersione'!$A$19</c:f>
                  <c:strCache>
                    <c:ptCount val="1"/>
                    <c:pt idx="0">
                      <c:v>    Basilicata</c:v>
                    </c:pt>
                  </c:strCache>
                </c:strRef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8"/>
              <c:layout>
                <c:manualLayout>
                  <c:x val="-2.5601822714043418E-2"/>
                  <c:y val="7.1882161050997977E-3"/>
                </c:manualLayout>
              </c:layout>
              <c:tx>
                <c:strRef>
                  <c:f>'a dispersione'!$A$20</c:f>
                  <c:strCache>
                    <c:ptCount val="1"/>
                    <c:pt idx="0">
                      <c:v>    Calabria</c:v>
                    </c:pt>
                  </c:strCache>
                </c:strRef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9"/>
              <c:layout>
                <c:manualLayout>
                  <c:x val="-4.1122997521437894E-2"/>
                  <c:y val="-2.4198406983965429E-2"/>
                </c:manualLayout>
              </c:layout>
              <c:tx>
                <c:strRef>
                  <c:f>'a dispersione'!$A$21</c:f>
                  <c:strCache>
                    <c:ptCount val="1"/>
                    <c:pt idx="0">
                      <c:v>    Sicilia</c:v>
                    </c:pt>
                  </c:strCache>
                </c:strRef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0"/>
              <c:layout>
                <c:manualLayout>
                  <c:x val="-0.12608626027979619"/>
                  <c:y val="1.069203159427666E-4"/>
                </c:manualLayout>
              </c:layout>
              <c:tx>
                <c:strRef>
                  <c:f>'a dispersione'!$A$22</c:f>
                  <c:strCache>
                    <c:ptCount val="1"/>
                    <c:pt idx="0">
                      <c:v>    Sardegna</c:v>
                    </c:pt>
                  </c:strCache>
                </c:strRef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trendline>
            <c:trendlineType val="linear"/>
            <c:dispRSqr val="0"/>
            <c:dispEq val="0"/>
          </c:trendline>
          <c:xVal>
            <c:numRef>
              <c:f>'a dispersione'!$B$2:$B$22</c:f>
              <c:numCache>
                <c:formatCode>General</c:formatCode>
                <c:ptCount val="21"/>
                <c:pt idx="0">
                  <c:v>53.7</c:v>
                </c:pt>
                <c:pt idx="1">
                  <c:v>58.6</c:v>
                </c:pt>
                <c:pt idx="2">
                  <c:v>54.9</c:v>
                </c:pt>
                <c:pt idx="3">
                  <c:v>59</c:v>
                </c:pt>
                <c:pt idx="4">
                  <c:v>62</c:v>
                </c:pt>
                <c:pt idx="5">
                  <c:v>58.6</c:v>
                </c:pt>
                <c:pt idx="6">
                  <c:v>58.3</c:v>
                </c:pt>
                <c:pt idx="7">
                  <c:v>54.2</c:v>
                </c:pt>
                <c:pt idx="8">
                  <c:v>57.2</c:v>
                </c:pt>
                <c:pt idx="9">
                  <c:v>54.7</c:v>
                </c:pt>
                <c:pt idx="10">
                  <c:v>52.3</c:v>
                </c:pt>
                <c:pt idx="11">
                  <c:v>54.3</c:v>
                </c:pt>
                <c:pt idx="12">
                  <c:v>55.8</c:v>
                </c:pt>
                <c:pt idx="13">
                  <c:v>48.9</c:v>
                </c:pt>
                <c:pt idx="14">
                  <c:v>45.6</c:v>
                </c:pt>
                <c:pt idx="15">
                  <c:v>41.9</c:v>
                </c:pt>
                <c:pt idx="16">
                  <c:v>42.8</c:v>
                </c:pt>
                <c:pt idx="17">
                  <c:v>42.9</c:v>
                </c:pt>
                <c:pt idx="18">
                  <c:v>44</c:v>
                </c:pt>
                <c:pt idx="19">
                  <c:v>45.9</c:v>
                </c:pt>
                <c:pt idx="20">
                  <c:v>52.3</c:v>
                </c:pt>
              </c:numCache>
            </c:numRef>
          </c:xVal>
          <c:yVal>
            <c:numRef>
              <c:f>'a dispersione'!$C$2:$C$22</c:f>
              <c:numCache>
                <c:formatCode>General</c:formatCode>
                <c:ptCount val="21"/>
                <c:pt idx="0">
                  <c:v>53.9</c:v>
                </c:pt>
                <c:pt idx="1">
                  <c:v>59</c:v>
                </c:pt>
                <c:pt idx="2">
                  <c:v>55.1</c:v>
                </c:pt>
                <c:pt idx="3">
                  <c:v>58.7</c:v>
                </c:pt>
                <c:pt idx="4">
                  <c:v>63</c:v>
                </c:pt>
                <c:pt idx="5">
                  <c:v>58.4</c:v>
                </c:pt>
                <c:pt idx="6">
                  <c:v>57.6</c:v>
                </c:pt>
                <c:pt idx="7">
                  <c:v>55.3</c:v>
                </c:pt>
                <c:pt idx="8">
                  <c:v>56.2</c:v>
                </c:pt>
                <c:pt idx="9">
                  <c:v>54.2</c:v>
                </c:pt>
                <c:pt idx="10">
                  <c:v>51.9</c:v>
                </c:pt>
                <c:pt idx="11">
                  <c:v>53.2</c:v>
                </c:pt>
                <c:pt idx="12">
                  <c:v>55.1</c:v>
                </c:pt>
                <c:pt idx="13">
                  <c:v>48.3</c:v>
                </c:pt>
                <c:pt idx="14">
                  <c:v>46.5</c:v>
                </c:pt>
                <c:pt idx="15">
                  <c:v>41.2</c:v>
                </c:pt>
                <c:pt idx="16">
                  <c:v>43.2</c:v>
                </c:pt>
                <c:pt idx="17">
                  <c:v>44</c:v>
                </c:pt>
                <c:pt idx="18">
                  <c:v>44.8</c:v>
                </c:pt>
                <c:pt idx="19">
                  <c:v>46.7</c:v>
                </c:pt>
                <c:pt idx="20">
                  <c:v>53.3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3455232"/>
        <c:axId val="133465216"/>
      </c:scatterChart>
      <c:valAx>
        <c:axId val="133455232"/>
        <c:scaling>
          <c:orientation val="minMax"/>
          <c:max val="65"/>
          <c:min val="40"/>
        </c:scaling>
        <c:delete val="0"/>
        <c:axPos val="b"/>
        <c:numFmt formatCode="General" sourceLinked="1"/>
        <c:majorTickMark val="out"/>
        <c:minorTickMark val="none"/>
        <c:tickLblPos val="nextTo"/>
        <c:crossAx val="133465216"/>
        <c:crosses val="autoZero"/>
        <c:crossBetween val="midCat"/>
      </c:valAx>
      <c:valAx>
        <c:axId val="133465216"/>
        <c:scaling>
          <c:orientation val="minMax"/>
          <c:max val="65"/>
          <c:min val="4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3455232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900">
          <a:latin typeface="Verdana" pitchFamily="34" charset="0"/>
        </a:defRPr>
      </a:pPr>
      <a:endParaRPr lang="it-IT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8.048239784147819E-2"/>
          <c:y val="9.6451808937968758E-2"/>
          <c:w val="0.90205447639651593"/>
          <c:h val="0.83082862462720863"/>
        </c:manualLayout>
      </c:layout>
      <c:lineChart>
        <c:grouping val="standard"/>
        <c:varyColors val="0"/>
        <c:ser>
          <c:idx val="0"/>
          <c:order val="0"/>
          <c:tx>
            <c:v>Uso del pc</c:v>
          </c:tx>
          <c:spPr>
            <a:ln w="38100">
              <a:solidFill>
                <a:srgbClr val="92D050"/>
              </a:solidFill>
            </a:ln>
          </c:spPr>
          <c:marker>
            <c:symbol val="diamond"/>
            <c:size val="9"/>
            <c:spPr>
              <a:solidFill>
                <a:srgbClr val="92D050"/>
              </a:solidFill>
            </c:spPr>
          </c:marker>
          <c:cat>
            <c:numRef>
              <c:f>'a linee'!$A$27:$L$27</c:f>
              <c:numCache>
                <c:formatCode>General</c:formatCode>
                <c:ptCount val="12"/>
                <c:pt idx="0">
                  <c:v>2001</c:v>
                </c:pt>
                <c:pt idx="1">
                  <c:v>2002</c:v>
                </c:pt>
                <c:pt idx="2">
                  <c:v>2003</c:v>
                </c:pt>
                <c:pt idx="3">
                  <c:v>2004</c:v>
                </c:pt>
                <c:pt idx="4">
                  <c:v>2005</c:v>
                </c:pt>
                <c:pt idx="5">
                  <c:v>2006</c:v>
                </c:pt>
                <c:pt idx="6">
                  <c:v>2007</c:v>
                </c:pt>
                <c:pt idx="7">
                  <c:v>2008</c:v>
                </c:pt>
                <c:pt idx="8">
                  <c:v>2009</c:v>
                </c:pt>
                <c:pt idx="9">
                  <c:v>2010</c:v>
                </c:pt>
                <c:pt idx="10">
                  <c:v>2011</c:v>
                </c:pt>
                <c:pt idx="11">
                  <c:v>2012</c:v>
                </c:pt>
              </c:numCache>
            </c:numRef>
          </c:cat>
          <c:val>
            <c:numRef>
              <c:f>'a linee'!$A$28:$L$28</c:f>
              <c:numCache>
                <c:formatCode>0.0</c:formatCode>
                <c:ptCount val="12"/>
                <c:pt idx="0">
                  <c:v>36.9</c:v>
                </c:pt>
                <c:pt idx="1">
                  <c:v>37.1</c:v>
                </c:pt>
                <c:pt idx="2">
                  <c:v>38.700000000000003</c:v>
                </c:pt>
                <c:pt idx="3">
                  <c:v>39.300000000000004</c:v>
                </c:pt>
                <c:pt idx="4">
                  <c:v>39.9</c:v>
                </c:pt>
                <c:pt idx="5">
                  <c:v>41.4</c:v>
                </c:pt>
                <c:pt idx="6">
                  <c:v>41.7</c:v>
                </c:pt>
                <c:pt idx="7">
                  <c:v>44.9</c:v>
                </c:pt>
                <c:pt idx="8">
                  <c:v>47.5</c:v>
                </c:pt>
                <c:pt idx="9">
                  <c:v>51</c:v>
                </c:pt>
                <c:pt idx="10">
                  <c:v>52.2</c:v>
                </c:pt>
                <c:pt idx="11">
                  <c:v>52.3</c:v>
                </c:pt>
              </c:numCache>
            </c:numRef>
          </c:val>
          <c:smooth val="0"/>
        </c:ser>
        <c:ser>
          <c:idx val="1"/>
          <c:order val="1"/>
          <c:tx>
            <c:v>uso di internet</c:v>
          </c:tx>
          <c:spPr>
            <a:ln>
              <a:solidFill>
                <a:srgbClr val="0066CC"/>
              </a:solidFill>
            </a:ln>
          </c:spPr>
          <c:marker>
            <c:symbol val="square"/>
            <c:size val="7"/>
            <c:spPr>
              <a:solidFill>
                <a:srgbClr val="0070C0"/>
              </a:solidFill>
            </c:spPr>
          </c:marker>
          <c:cat>
            <c:numRef>
              <c:f>'a linee'!$A$27:$L$27</c:f>
              <c:numCache>
                <c:formatCode>General</c:formatCode>
                <c:ptCount val="12"/>
                <c:pt idx="0">
                  <c:v>2001</c:v>
                </c:pt>
                <c:pt idx="1">
                  <c:v>2002</c:v>
                </c:pt>
                <c:pt idx="2">
                  <c:v>2003</c:v>
                </c:pt>
                <c:pt idx="3">
                  <c:v>2004</c:v>
                </c:pt>
                <c:pt idx="4">
                  <c:v>2005</c:v>
                </c:pt>
                <c:pt idx="5">
                  <c:v>2006</c:v>
                </c:pt>
                <c:pt idx="6">
                  <c:v>2007</c:v>
                </c:pt>
                <c:pt idx="7">
                  <c:v>2008</c:v>
                </c:pt>
                <c:pt idx="8">
                  <c:v>2009</c:v>
                </c:pt>
                <c:pt idx="9">
                  <c:v>2010</c:v>
                </c:pt>
                <c:pt idx="10">
                  <c:v>2011</c:v>
                </c:pt>
                <c:pt idx="11">
                  <c:v>2012</c:v>
                </c:pt>
              </c:numCache>
            </c:numRef>
          </c:cat>
          <c:val>
            <c:numRef>
              <c:f>'a linee'!$A$29:$L$29</c:f>
              <c:numCache>
                <c:formatCode>General</c:formatCode>
                <c:ptCount val="12"/>
                <c:pt idx="0">
                  <c:v>27</c:v>
                </c:pt>
                <c:pt idx="1">
                  <c:v>27.2</c:v>
                </c:pt>
                <c:pt idx="2">
                  <c:v>29.9</c:v>
                </c:pt>
                <c:pt idx="3" formatCode="0.0">
                  <c:v>30.85</c:v>
                </c:pt>
                <c:pt idx="4">
                  <c:v>31.8</c:v>
                </c:pt>
                <c:pt idx="5">
                  <c:v>34.1</c:v>
                </c:pt>
                <c:pt idx="6">
                  <c:v>36.9</c:v>
                </c:pt>
                <c:pt idx="7">
                  <c:v>40.200000000000003</c:v>
                </c:pt>
                <c:pt idx="8">
                  <c:v>44.4</c:v>
                </c:pt>
                <c:pt idx="9">
                  <c:v>48.9</c:v>
                </c:pt>
                <c:pt idx="10">
                  <c:v>51.5</c:v>
                </c:pt>
                <c:pt idx="11">
                  <c:v>52.5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3913984"/>
        <c:axId val="133944832"/>
      </c:lineChart>
      <c:catAx>
        <c:axId val="133913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33944832"/>
        <c:crosses val="autoZero"/>
        <c:auto val="1"/>
        <c:lblAlgn val="ctr"/>
        <c:lblOffset val="100"/>
        <c:noMultiLvlLbl val="0"/>
      </c:catAx>
      <c:valAx>
        <c:axId val="133944832"/>
        <c:scaling>
          <c:orientation val="minMax"/>
          <c:max val="55"/>
          <c:min val="25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133913984"/>
        <c:crosses val="autoZero"/>
        <c:crossBetween val="between"/>
        <c:minorUnit val="2"/>
      </c:valAx>
    </c:plotArea>
    <c:legend>
      <c:legendPos val="r"/>
      <c:layout>
        <c:manualLayout>
          <c:xMode val="edge"/>
          <c:yMode val="edge"/>
          <c:x val="0.78499011492356263"/>
          <c:y val="0.67633579056895643"/>
          <c:w val="0.18008363355242468"/>
          <c:h val="8.6045137137254007E-2"/>
        </c:manualLayout>
      </c:layout>
      <c:overlay val="0"/>
      <c:spPr>
        <a:noFill/>
      </c:spPr>
    </c:legend>
    <c:plotVisOnly val="1"/>
    <c:dispBlanksAs val="gap"/>
    <c:showDLblsOverMax val="0"/>
  </c:chart>
  <c:externalData r:id="rId2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0.01182</cdr:x>
      <cdr:y>0.95617</cdr:y>
    </cdr:from>
    <cdr:to>
      <cdr:x>0.13209</cdr:x>
      <cdr:y>1</cdr:y>
    </cdr:to>
    <cdr:sp macro="" textlink="">
      <cdr:nvSpPr>
        <cdr:cNvPr id="3" name="CasellaDiTesto 2"/>
        <cdr:cNvSpPr txBox="1"/>
      </cdr:nvSpPr>
      <cdr:spPr>
        <a:xfrm xmlns:a="http://schemas.openxmlformats.org/drawingml/2006/main">
          <a:off x="87727" y="5292761"/>
          <a:ext cx="892884" cy="23666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it-IT" sz="1100" dirty="0"/>
        </a:p>
      </cdr:txBody>
    </cdr:sp>
  </cdr:relSizeAnchor>
  <cdr:relSizeAnchor xmlns:cdr="http://schemas.openxmlformats.org/drawingml/2006/chartDrawing">
    <cdr:from>
      <cdr:x>0.42966</cdr:x>
      <cdr:y>0.98211</cdr:y>
    </cdr:from>
    <cdr:to>
      <cdr:x>0.57034</cdr:x>
      <cdr:y>0.9915</cdr:y>
    </cdr:to>
    <cdr:sp macro="" textlink="">
      <cdr:nvSpPr>
        <cdr:cNvPr id="5" name="CasellaDiTesto 4"/>
        <cdr:cNvSpPr txBox="1"/>
      </cdr:nvSpPr>
      <cdr:spPr>
        <a:xfrm xmlns:a="http://schemas.openxmlformats.org/drawingml/2006/main">
          <a:off x="3058886" y="4780107"/>
          <a:ext cx="1001486" cy="457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it-IT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CF3996-99E2-4FA7-B3CC-E4B0F52D027F}" type="datetimeFigureOut">
              <a:rPr lang="it-IT" smtClean="0"/>
              <a:t>28/10/2013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0D42F4-65E6-46C5-B3D7-2F004AE2674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66123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0D42F4-65E6-46C5-B3D7-2F004AE26742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748403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 lang="it-IT" sz="120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0D42F4-65E6-46C5-B3D7-2F004AE26742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64439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0D42F4-65E6-46C5-B3D7-2F004AE26742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64439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0D42F4-65E6-46C5-B3D7-2F004AE26742}" type="slidenum">
              <a:rPr lang="it-IT" smtClean="0">
                <a:solidFill>
                  <a:prstClr val="black"/>
                </a:solidFill>
              </a:rPr>
              <a:pPr/>
              <a:t>12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9687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endParaRPr lang="it-IT" sz="1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0D42F4-65E6-46C5-B3D7-2F004AE26742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629687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0D42F4-65E6-46C5-B3D7-2F004AE26742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629687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0D42F4-65E6-46C5-B3D7-2F004AE26742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629687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0D42F4-65E6-46C5-B3D7-2F004AE26742}" type="slidenum">
              <a:rPr lang="it-IT" smtClean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629687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0D42F4-65E6-46C5-B3D7-2F004AE26742}" type="slidenum">
              <a:rPr lang="it-IT" smtClean="0"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629687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0D42F4-65E6-46C5-B3D7-2F004AE26742}" type="slidenum">
              <a:rPr lang="it-IT" smtClean="0"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629687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sz="140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0D42F4-65E6-46C5-B3D7-2F004AE26742}" type="slidenum">
              <a:rPr lang="it-IT" smtClean="0"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4791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+mj-lt"/>
              <a:buNone/>
            </a:pPr>
            <a:endParaRPr lang="it-IT" sz="1400" baseline="0" dirty="0">
              <a:solidFill>
                <a:srgbClr val="505150"/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0D42F4-65E6-46C5-B3D7-2F004AE26742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883694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0D42F4-65E6-46C5-B3D7-2F004AE26742}" type="slidenum">
              <a:rPr lang="it-IT" smtClean="0"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831287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0D42F4-65E6-46C5-B3D7-2F004AE26742}" type="slidenum">
              <a:rPr lang="it-IT" smtClean="0"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01321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0D42F4-65E6-46C5-B3D7-2F004AE26742}" type="slidenum">
              <a:rPr lang="it-IT" smtClean="0"/>
              <a:t>22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105760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0D42F4-65E6-46C5-B3D7-2F004AE26742}" type="slidenum">
              <a:rPr lang="it-IT" smtClean="0"/>
              <a:t>23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1958224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0D42F4-65E6-46C5-B3D7-2F004AE26742}" type="slidenum">
              <a:rPr lang="it-IT" smtClean="0"/>
              <a:t>24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4753109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7587" name="Segnaposto note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it-IT" smtClean="0">
              <a:latin typeface="Arial" charset="0"/>
              <a:ea typeface="ＭＳ Ｐゴシック" pitchFamily="34" charset="-128"/>
            </a:endParaRPr>
          </a:p>
        </p:txBody>
      </p:sp>
      <p:sp>
        <p:nvSpPr>
          <p:cNvPr id="67588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03054" indent="-270405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081621" indent="-216324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514269" indent="-216324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1946918" indent="-216324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379566" indent="-216324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812214" indent="-216324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244863" indent="-216324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677511" indent="-216324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eaLnBrk="1" hangingPunct="1"/>
            <a:fld id="{1E767459-950B-4FE0-B966-387A7D028D6D}" type="slidenum">
              <a:rPr lang="en-GB" altLang="it-IT" b="0">
                <a:solidFill>
                  <a:prstClr val="black"/>
                </a:solidFill>
                <a:latin typeface="Arial" charset="0"/>
                <a:cs typeface="Arial" charset="0"/>
              </a:rPr>
              <a:pPr eaLnBrk="1" hangingPunct="1"/>
              <a:t>25</a:t>
            </a:fld>
            <a:endParaRPr lang="en-GB" altLang="it-IT" b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0D42F4-65E6-46C5-B3D7-2F004AE26742}" type="slidenum">
              <a:rPr lang="it-IT" smtClean="0"/>
              <a:t>26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8804058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0D42F4-65E6-46C5-B3D7-2F004AE26742}" type="slidenum">
              <a:rPr lang="it-IT" smtClean="0"/>
              <a:t>27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3339767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0D42F4-65E6-46C5-B3D7-2F004AE26742}" type="slidenum">
              <a:rPr lang="it-IT" smtClean="0"/>
              <a:t>28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2482582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8611" name="Segnaposto note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it-IT" smtClean="0">
              <a:latin typeface="Arial" charset="0"/>
              <a:ea typeface="ＭＳ Ｐゴシック" pitchFamily="34" charset="-128"/>
            </a:endParaRPr>
          </a:p>
        </p:txBody>
      </p:sp>
      <p:sp>
        <p:nvSpPr>
          <p:cNvPr id="68612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03054" indent="-270405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081621" indent="-216324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514269" indent="-216324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1946918" indent="-216324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379566" indent="-216324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812214" indent="-216324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244863" indent="-216324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677511" indent="-216324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eaLnBrk="1" hangingPunct="1"/>
            <a:fld id="{A4BD9620-B156-48D9-B2C7-C34CEEFFBEF8}" type="slidenum">
              <a:rPr lang="en-GB" altLang="it-IT" b="0">
                <a:solidFill>
                  <a:prstClr val="black"/>
                </a:solidFill>
                <a:latin typeface="Arial" charset="0"/>
                <a:cs typeface="Arial" charset="0"/>
              </a:rPr>
              <a:pPr eaLnBrk="1" hangingPunct="1"/>
              <a:t>29</a:t>
            </a:fld>
            <a:endParaRPr lang="en-GB" altLang="it-IT" b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0D42F4-65E6-46C5-B3D7-2F004AE26742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6296876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0D42F4-65E6-46C5-B3D7-2F004AE26742}" type="slidenum">
              <a:rPr lang="it-IT" smtClean="0"/>
              <a:t>30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7983737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0D42F4-65E6-46C5-B3D7-2F004AE26742}" type="slidenum">
              <a:rPr lang="it-IT" smtClean="0">
                <a:solidFill>
                  <a:prstClr val="black"/>
                </a:solidFill>
              </a:rPr>
              <a:pPr/>
              <a:t>31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48403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 smtClean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0D42F4-65E6-46C5-B3D7-2F004AE26742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629687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0D42F4-65E6-46C5-B3D7-2F004AE26742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629687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0D42F4-65E6-46C5-B3D7-2F004AE26742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64439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0D42F4-65E6-46C5-B3D7-2F004AE26742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64439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endParaRPr lang="it-IT" sz="140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0D42F4-65E6-46C5-B3D7-2F004AE26742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64439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endParaRPr lang="it-IT" sz="1400" baseline="0" dirty="0" smtClean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0D42F4-65E6-46C5-B3D7-2F004AE26742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6443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9DC0F17-B556-A148-93D6-180038A225EF}" type="datetimeFigureOut">
              <a:rPr lang="it-IT" smtClean="0"/>
              <a:t>28/10/2013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887291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9DC0F17-B556-A148-93D6-180038A225EF}" type="datetimeFigureOut">
              <a:rPr lang="it-IT" smtClean="0"/>
              <a:t>28/10/2013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635302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9DC0F17-B556-A148-93D6-180038A225EF}" type="datetimeFigureOut">
              <a:rPr lang="it-IT" smtClean="0"/>
              <a:t>28/10/2013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448141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949325"/>
            <a:ext cx="7772400" cy="1470025"/>
          </a:xfrm>
        </p:spPr>
        <p:txBody>
          <a:bodyPr/>
          <a:lstStyle/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sz="2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dirty="0" smtClean="0"/>
              <a:t>Fare clic per modificare lo stile del sottotitolo dello schema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257258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 cap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/>
          <p:cNvSpPr>
            <a:spLocks noGrp="1"/>
          </p:cNvSpPr>
          <p:nvPr>
            <p:ph type="title"/>
          </p:nvPr>
        </p:nvSpPr>
        <p:spPr>
          <a:xfrm>
            <a:off x="866775" y="2598738"/>
            <a:ext cx="741045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633823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071787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e cap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899404"/>
            <a:ext cx="7772400" cy="1200329"/>
          </a:xfr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algn="l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lang="it-IT" sz="3600" b="1" kern="1200">
                <a:solidFill>
                  <a:srgbClr val="595959"/>
                </a:solidFill>
                <a:latin typeface="Verdana" pitchFamily="34" charset="0"/>
                <a:ea typeface="+mn-ea"/>
                <a:cs typeface="+mn-cs"/>
              </a:defRPr>
            </a:lvl1pPr>
          </a:lstStyle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072129" y="2656452"/>
            <a:ext cx="6999742" cy="1015663"/>
          </a:xfrm>
          <a:noFill/>
          <a:ln w="9525">
            <a:noFill/>
            <a:miter lim="800000"/>
            <a:headEnd/>
            <a:tailEnd/>
          </a:ln>
        </p:spPr>
        <p:txBody>
          <a:bodyPr rtlCol="0" anchor="b">
            <a:spAutoFit/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lang="it-IT" sz="3000" b="1" smtClean="0">
                <a:solidFill>
                  <a:srgbClr val="595959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dirty="0" smtClean="0"/>
              <a:t>Fare clic per modificare stili del testo dello schema</a:t>
            </a:r>
          </a:p>
        </p:txBody>
      </p:sp>
      <p:sp>
        <p:nvSpPr>
          <p:cNvPr id="9" name="Segnaposto testo 2"/>
          <p:cNvSpPr>
            <a:spLocks noGrp="1"/>
          </p:cNvSpPr>
          <p:nvPr>
            <p:ph type="body" idx="13"/>
          </p:nvPr>
        </p:nvSpPr>
        <p:spPr>
          <a:xfrm>
            <a:off x="1072129" y="3684748"/>
            <a:ext cx="6999742" cy="830997"/>
          </a:xfrm>
          <a:noFill/>
          <a:ln w="9525">
            <a:noFill/>
            <a:miter lim="800000"/>
            <a:headEnd/>
            <a:tailEnd/>
          </a:ln>
        </p:spPr>
        <p:txBody>
          <a:bodyPr rtlCol="0" anchor="b">
            <a:spAutoFit/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lang="it-IT" sz="2400" smtClean="0">
                <a:solidFill>
                  <a:srgbClr val="595959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dirty="0" smtClean="0"/>
              <a:t>Fare clic per modificare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41928481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95180"/>
          </a:xfrm>
        </p:spPr>
        <p:txBody>
          <a:bodyPr/>
          <a:lstStyle>
            <a:lvl1pPr algn="l">
              <a:defRPr/>
            </a:lvl1pPr>
          </a:lstStyle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362835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63100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9DC0F17-B556-A148-93D6-180038A225EF}" type="datetimeFigureOut">
              <a:rPr lang="it-IT" smtClean="0">
                <a:solidFill>
                  <a:prstClr val="black"/>
                </a:solidFill>
              </a:rPr>
              <a:pPr/>
              <a:t>28/10/2013</a:t>
            </a:fld>
            <a:endParaRPr lang="it-IT">
              <a:solidFill>
                <a:prstClr val="black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>
              <a:solidFill>
                <a:prstClr val="black"/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>
                <a:solidFill>
                  <a:prstClr val="black"/>
                </a:solidFill>
              </a:rPr>
              <a:pPr/>
              <a:t>‹N›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1419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9DC0F17-B556-A148-93D6-180038A225EF}" type="datetimeFigureOut">
              <a:rPr lang="it-IT" smtClean="0">
                <a:solidFill>
                  <a:prstClr val="black"/>
                </a:solidFill>
              </a:rPr>
              <a:pPr/>
              <a:t>28/10/2013</a:t>
            </a:fld>
            <a:endParaRPr lang="it-IT">
              <a:solidFill>
                <a:prstClr val="black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>
              <a:solidFill>
                <a:prstClr val="black"/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>
                <a:solidFill>
                  <a:prstClr val="black"/>
                </a:solidFill>
              </a:rPr>
              <a:pPr/>
              <a:t>‹N›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1484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9DC0F17-B556-A148-93D6-180038A225EF}" type="datetimeFigureOut">
              <a:rPr lang="it-IT" smtClean="0"/>
              <a:t>28/10/2013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2871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9DC0F17-B556-A148-93D6-180038A225EF}" type="datetimeFigureOut">
              <a:rPr lang="it-IT" smtClean="0">
                <a:solidFill>
                  <a:prstClr val="black"/>
                </a:solidFill>
              </a:rPr>
              <a:pPr/>
              <a:t>28/10/2013</a:t>
            </a:fld>
            <a:endParaRPr lang="it-IT">
              <a:solidFill>
                <a:prstClr val="black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>
              <a:solidFill>
                <a:prstClr val="black"/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>
                <a:solidFill>
                  <a:prstClr val="black"/>
                </a:solidFill>
              </a:rPr>
              <a:pPr/>
              <a:t>‹N›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7513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9DC0F17-B556-A148-93D6-180038A225EF}" type="datetimeFigureOut">
              <a:rPr lang="it-IT" smtClean="0">
                <a:solidFill>
                  <a:prstClr val="black"/>
                </a:solidFill>
              </a:rPr>
              <a:pPr/>
              <a:t>28/10/2013</a:t>
            </a:fld>
            <a:endParaRPr lang="it-IT">
              <a:solidFill>
                <a:prstClr val="black"/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>
              <a:solidFill>
                <a:prstClr val="black"/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>
                <a:solidFill>
                  <a:prstClr val="black"/>
                </a:solidFill>
              </a:rPr>
              <a:pPr/>
              <a:t>‹N›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6991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9DC0F17-B556-A148-93D6-180038A225EF}" type="datetimeFigureOut">
              <a:rPr lang="it-IT" smtClean="0">
                <a:solidFill>
                  <a:prstClr val="black"/>
                </a:solidFill>
              </a:rPr>
              <a:pPr/>
              <a:t>28/10/2013</a:t>
            </a:fld>
            <a:endParaRPr lang="it-IT">
              <a:solidFill>
                <a:prstClr val="black"/>
              </a:solidFill>
            </a:endParaRP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>
              <a:solidFill>
                <a:prstClr val="black"/>
              </a:solidFill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>
                <a:solidFill>
                  <a:prstClr val="black"/>
                </a:solidFill>
              </a:rPr>
              <a:pPr/>
              <a:t>‹N›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17465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9DC0F17-B556-A148-93D6-180038A225EF}" type="datetimeFigureOut">
              <a:rPr lang="it-IT" smtClean="0">
                <a:solidFill>
                  <a:prstClr val="black"/>
                </a:solidFill>
              </a:rPr>
              <a:pPr/>
              <a:t>28/10/2013</a:t>
            </a:fld>
            <a:endParaRPr lang="it-IT">
              <a:solidFill>
                <a:prstClr val="black"/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>
              <a:solidFill>
                <a:prstClr val="black"/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>
                <a:solidFill>
                  <a:prstClr val="black"/>
                </a:solidFill>
              </a:rPr>
              <a:pPr/>
              <a:t>‹N›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59483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9DC0F17-B556-A148-93D6-180038A225EF}" type="datetimeFigureOut">
              <a:rPr lang="it-IT" smtClean="0">
                <a:solidFill>
                  <a:prstClr val="black"/>
                </a:solidFill>
              </a:rPr>
              <a:pPr/>
              <a:t>28/10/2013</a:t>
            </a:fld>
            <a:endParaRPr lang="it-IT">
              <a:solidFill>
                <a:prstClr val="black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>
              <a:solidFill>
                <a:prstClr val="black"/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>
                <a:solidFill>
                  <a:prstClr val="black"/>
                </a:solidFill>
              </a:rPr>
              <a:pPr/>
              <a:t>‹N›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25119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9DC0F17-B556-A148-93D6-180038A225EF}" type="datetimeFigureOut">
              <a:rPr lang="it-IT" smtClean="0">
                <a:solidFill>
                  <a:prstClr val="black"/>
                </a:solidFill>
              </a:rPr>
              <a:pPr/>
              <a:t>28/10/2013</a:t>
            </a:fld>
            <a:endParaRPr lang="it-IT">
              <a:solidFill>
                <a:prstClr val="black"/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>
              <a:solidFill>
                <a:prstClr val="black"/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>
                <a:solidFill>
                  <a:prstClr val="black"/>
                </a:solidFill>
              </a:rPr>
              <a:pPr/>
              <a:t>‹N›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00300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9DC0F17-B556-A148-93D6-180038A225EF}" type="datetimeFigureOut">
              <a:rPr lang="it-IT" smtClean="0">
                <a:solidFill>
                  <a:prstClr val="black"/>
                </a:solidFill>
              </a:rPr>
              <a:pPr/>
              <a:t>28/10/2013</a:t>
            </a:fld>
            <a:endParaRPr lang="it-IT">
              <a:solidFill>
                <a:prstClr val="black"/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>
              <a:solidFill>
                <a:prstClr val="black"/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>
                <a:solidFill>
                  <a:prstClr val="black"/>
                </a:solidFill>
              </a:rPr>
              <a:pPr/>
              <a:t>‹N›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14612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9DC0F17-B556-A148-93D6-180038A225EF}" type="datetimeFigureOut">
              <a:rPr lang="it-IT" smtClean="0">
                <a:solidFill>
                  <a:prstClr val="black"/>
                </a:solidFill>
              </a:rPr>
              <a:pPr/>
              <a:t>28/10/2013</a:t>
            </a:fld>
            <a:endParaRPr lang="it-IT">
              <a:solidFill>
                <a:prstClr val="black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>
              <a:solidFill>
                <a:prstClr val="black"/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>
                <a:solidFill>
                  <a:prstClr val="black"/>
                </a:solidFill>
              </a:rPr>
              <a:pPr/>
              <a:t>‹N›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0050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9DC0F17-B556-A148-93D6-180038A225EF}" type="datetimeFigureOut">
              <a:rPr lang="it-IT" smtClean="0">
                <a:solidFill>
                  <a:prstClr val="black"/>
                </a:solidFill>
              </a:rPr>
              <a:pPr/>
              <a:t>28/10/2013</a:t>
            </a:fld>
            <a:endParaRPr lang="it-IT">
              <a:solidFill>
                <a:prstClr val="black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>
              <a:solidFill>
                <a:prstClr val="black"/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>
                <a:solidFill>
                  <a:prstClr val="black"/>
                </a:solidFill>
              </a:rPr>
              <a:pPr/>
              <a:t>‹N›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9622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9DC0F17-B556-A148-93D6-180038A225EF}" type="datetimeFigureOut">
              <a:rPr lang="it-IT" smtClean="0"/>
              <a:t>28/10/2013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90210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9DC0F17-B556-A148-93D6-180038A225EF}" type="datetimeFigureOut">
              <a:rPr lang="it-IT" smtClean="0"/>
              <a:t>28/10/2013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42799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9DC0F17-B556-A148-93D6-180038A225EF}" type="datetimeFigureOut">
              <a:rPr lang="it-IT" smtClean="0"/>
              <a:t>28/10/2013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42874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9DC0F17-B556-A148-93D6-180038A225EF}" type="datetimeFigureOut">
              <a:rPr lang="it-IT" smtClean="0"/>
              <a:t>28/10/2013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24136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9DC0F17-B556-A148-93D6-180038A225EF}" type="datetimeFigureOut">
              <a:rPr lang="it-IT" smtClean="0"/>
              <a:t>28/10/2013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464496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9DC0F17-B556-A148-93D6-180038A225EF}" type="datetimeFigureOut">
              <a:rPr lang="it-IT" smtClean="0"/>
              <a:t>28/10/2013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452753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9DC0F17-B556-A148-93D6-180038A225EF}" type="datetimeFigureOut">
              <a:rPr lang="it-IT" smtClean="0"/>
              <a:t>28/10/2013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04873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/>
          <p:nvPr userDrawn="1"/>
        </p:nvSpPr>
        <p:spPr>
          <a:xfrm>
            <a:off x="777875" y="0"/>
            <a:ext cx="7543800" cy="381000"/>
          </a:xfrm>
          <a:prstGeom prst="rect">
            <a:avLst/>
          </a:prstGeom>
          <a:solidFill>
            <a:srgbClr val="7F14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Times New Roman" pitchFamily="-28" charset="0"/>
              <a:buNone/>
              <a:defRPr/>
            </a:pPr>
            <a:endParaRPr lang="en-US"/>
          </a:p>
        </p:txBody>
      </p:sp>
      <p:cxnSp>
        <p:nvCxnSpPr>
          <p:cNvPr id="9" name="Connettore 1 8"/>
          <p:cNvCxnSpPr/>
          <p:nvPr userDrawn="1"/>
        </p:nvCxnSpPr>
        <p:spPr>
          <a:xfrm>
            <a:off x="777875" y="6070163"/>
            <a:ext cx="7543800" cy="0"/>
          </a:xfrm>
          <a:prstGeom prst="line">
            <a:avLst/>
          </a:prstGeom>
          <a:ln>
            <a:solidFill>
              <a:srgbClr val="7F142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Immagine 10" descr="marchio 2.jpg"/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8379" y="6253943"/>
            <a:ext cx="806786" cy="335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975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61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dirty="0" smtClean="0"/>
              <a:t>Fare clic per modificare lo stile del titolo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39800"/>
            <a:ext cx="8229600" cy="518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 smtClean="0"/>
              <a:t>Fare clic per modificare gli stili del testo dello schema</a:t>
            </a:r>
          </a:p>
          <a:p>
            <a:pPr lvl="1"/>
            <a:r>
              <a:rPr lang="it-IT" altLang="it-IT" smtClean="0"/>
              <a:t>Secondo livello</a:t>
            </a:r>
          </a:p>
          <a:p>
            <a:pPr lvl="2"/>
            <a:r>
              <a:rPr lang="it-IT" altLang="it-IT" smtClean="0"/>
              <a:t>Terzo livello</a:t>
            </a:r>
          </a:p>
          <a:p>
            <a:pPr lvl="3"/>
            <a:r>
              <a:rPr lang="it-IT" altLang="it-IT" smtClean="0"/>
              <a:t>Quarto livello</a:t>
            </a:r>
          </a:p>
          <a:p>
            <a:pPr lvl="4"/>
            <a:r>
              <a:rPr lang="it-IT" altLang="it-IT" smtClean="0"/>
              <a:t>Quinto livello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Arial" pitchFamily="34" charset="0"/>
                <a:ea typeface="+mn-ea"/>
                <a:cs typeface="+mn-cs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Arial" pitchFamily="34" charset="0"/>
                <a:ea typeface="+mn-ea"/>
                <a:cs typeface="+mn-cs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Arial" pitchFamily="34" charset="0"/>
                <a:ea typeface="ＭＳ Ｐゴシック" charset="-128"/>
                <a:cs typeface="Arial" pitchFamily="34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CF398C5B-24D7-4289-B8AF-002887C1913C}" type="slidenum">
              <a:rPr lang="it-IT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‹N›</a:t>
            </a:fld>
            <a:endParaRPr 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679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lang="it-IT" sz="2400" b="1" kern="1200" dirty="0">
          <a:solidFill>
            <a:srgbClr val="C0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Verdana" pitchFamily="34" charset="0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00000"/>
          </a:solidFill>
          <a:latin typeface="Verdana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00000"/>
          </a:solidFill>
          <a:latin typeface="Verdana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00000"/>
          </a:solidFill>
          <a:latin typeface="Verdana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00000"/>
          </a:solidFill>
          <a:latin typeface="Verdana" pitchFamily="34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595959"/>
          </a:solidFill>
          <a:latin typeface="Verdana" pitchFamily="34" charset="0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595959"/>
          </a:solidFill>
          <a:latin typeface="Verdana" pitchFamily="34" charset="0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595959"/>
          </a:solidFill>
          <a:latin typeface="Verdana" pitchFamily="34" charset="0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595959"/>
          </a:solidFill>
          <a:latin typeface="Verdana" pitchFamily="34" charset="0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595959"/>
          </a:solidFill>
          <a:latin typeface="Verdana" pitchFamily="34" charset="0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/>
          <p:nvPr userDrawn="1"/>
        </p:nvSpPr>
        <p:spPr>
          <a:xfrm>
            <a:off x="777875" y="0"/>
            <a:ext cx="7543800" cy="381000"/>
          </a:xfrm>
          <a:prstGeom prst="rect">
            <a:avLst/>
          </a:prstGeom>
          <a:solidFill>
            <a:srgbClr val="7F14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Times New Roman" pitchFamily="-28" charset="0"/>
              <a:buNone/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9" name="Connettore 1 8"/>
          <p:cNvCxnSpPr/>
          <p:nvPr userDrawn="1"/>
        </p:nvCxnSpPr>
        <p:spPr>
          <a:xfrm>
            <a:off x="777875" y="6070163"/>
            <a:ext cx="7543800" cy="0"/>
          </a:xfrm>
          <a:prstGeom prst="line">
            <a:avLst/>
          </a:prstGeom>
          <a:ln>
            <a:solidFill>
              <a:srgbClr val="7F142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Immagine 10" descr="marchio 2.jpg"/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8379" y="6253943"/>
            <a:ext cx="806786" cy="335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411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slide" Target="slide1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istat.it/it/istituto-nazionale-di-statistica/attivit&#224;/scuola-superiore-di-statistica/under-21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slide" Target="slide16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3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3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7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8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5.gif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3.png"/><Relationship Id="rId4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9.jpeg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istat.it/it/istituto-nazionale-di-statistica/attivit&#224;/scuola-superiore-di-statistica/under-21/pacchetti-didattici" TargetMode="External"/><Relationship Id="rId4" Type="http://schemas.openxmlformats.org/officeDocument/2006/relationships/image" Target="../media/image4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istat.it/it/istituto-nazionale-di-statistica/attivit&#224;/scuola-superiore-di-statistica/under-21" TargetMode="External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4.jpg"/><Relationship Id="rId7" Type="http://schemas.openxmlformats.org/officeDocument/2006/relationships/slide" Target="slide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istat.it/it/istituto-nazionale-di-statistica/attivit&#224;/scuola-superiore-di-statistica/under-21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image" Target="../media/image4.jpg"/><Relationship Id="rId7" Type="http://schemas.openxmlformats.org/officeDocument/2006/relationships/slide" Target="slide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slide" Target="slide7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0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682958" y="1626695"/>
            <a:ext cx="7551737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rgbClr val="505150"/>
                </a:solidFill>
              </a:rPr>
              <a:t>L’Istat per la scuola</a:t>
            </a:r>
          </a:p>
          <a:p>
            <a:endParaRPr lang="it-IT" sz="2800" dirty="0" smtClean="0">
              <a:solidFill>
                <a:srgbClr val="505150"/>
              </a:solidFill>
            </a:endParaRPr>
          </a:p>
          <a:p>
            <a:r>
              <a:rPr lang="it-IT" sz="2200" dirty="0" smtClean="0">
                <a:solidFill>
                  <a:srgbClr val="505150"/>
                </a:solidFill>
              </a:rPr>
              <a:t>I nuovi strumenti </a:t>
            </a:r>
          </a:p>
          <a:p>
            <a:r>
              <a:rPr lang="it-IT" sz="2200" dirty="0" smtClean="0">
                <a:solidFill>
                  <a:srgbClr val="505150"/>
                </a:solidFill>
              </a:rPr>
              <a:t>a supporto della didattica</a:t>
            </a:r>
          </a:p>
          <a:p>
            <a:endParaRPr lang="it-IT" sz="2200" dirty="0">
              <a:solidFill>
                <a:srgbClr val="505150"/>
              </a:solidFill>
            </a:endParaRPr>
          </a:p>
          <a:p>
            <a:r>
              <a:rPr lang="it-IT" dirty="0" smtClean="0">
                <a:solidFill>
                  <a:srgbClr val="505150"/>
                </a:solidFill>
              </a:rPr>
              <a:t>Francesca Paradisi</a:t>
            </a:r>
          </a:p>
          <a:p>
            <a:endParaRPr lang="it-IT" sz="1000" dirty="0">
              <a:solidFill>
                <a:srgbClr val="505150"/>
              </a:solidFill>
            </a:endParaRPr>
          </a:p>
          <a:p>
            <a:r>
              <a:rPr lang="it-IT" sz="1400" dirty="0" smtClean="0">
                <a:solidFill>
                  <a:srgbClr val="505150"/>
                </a:solidFill>
              </a:rPr>
              <a:t>23 ottobre 2013</a:t>
            </a:r>
            <a:endParaRPr lang="it-IT" sz="1400" dirty="0">
              <a:solidFill>
                <a:srgbClr val="505150"/>
              </a:solidFill>
            </a:endParaRPr>
          </a:p>
        </p:txBody>
      </p:sp>
      <p:pic>
        <p:nvPicPr>
          <p:cNvPr id="3" name="Immagine 2" descr="LogoGis2013tracciato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6095" y="517525"/>
            <a:ext cx="2768600" cy="226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239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682196" y="593325"/>
            <a:ext cx="753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505150"/>
                </a:solidFill>
              </a:rPr>
              <a:t>Laboratorio interattivo: </a:t>
            </a:r>
            <a:r>
              <a:rPr lang="it-IT" sz="2400" dirty="0" err="1" smtClean="0">
                <a:solidFill>
                  <a:srgbClr val="505150"/>
                </a:solidFill>
              </a:rPr>
              <a:t>ScuoladiStatistica</a:t>
            </a:r>
            <a:r>
              <a:rPr lang="it-IT" sz="2400" dirty="0" smtClean="0">
                <a:solidFill>
                  <a:srgbClr val="505150"/>
                </a:solidFill>
              </a:rPr>
              <a:t>-Lab </a:t>
            </a:r>
            <a:r>
              <a:rPr lang="it-IT" sz="2000" dirty="0" smtClean="0">
                <a:solidFill>
                  <a:srgbClr val="505150"/>
                </a:solidFill>
              </a:rPr>
              <a:t>(4/4)</a:t>
            </a:r>
            <a:endParaRPr lang="it-IT" sz="2000" dirty="0">
              <a:solidFill>
                <a:srgbClr val="505150"/>
              </a:solidFill>
            </a:endParaRPr>
          </a:p>
        </p:txBody>
      </p:sp>
      <p:pic>
        <p:nvPicPr>
          <p:cNvPr id="8" name="Immagine 7" descr="loghi-0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10" y="6156796"/>
            <a:ext cx="685146" cy="557818"/>
          </a:xfrm>
          <a:prstGeom prst="rect">
            <a:avLst/>
          </a:prstGeom>
        </p:spPr>
      </p:pic>
      <p:pic>
        <p:nvPicPr>
          <p:cNvPr id="10" name="Immagine 9"/>
          <p:cNvPicPr>
            <a:picLocks noChangeAspect="1"/>
          </p:cNvPicPr>
          <p:nvPr/>
        </p:nvPicPr>
        <p:blipFill rotWithShape="1">
          <a:blip r:embed="rId4"/>
          <a:srcRect l="-97" t="5279" r="97" b="8048"/>
          <a:stretch/>
        </p:blipFill>
        <p:spPr bwMode="auto">
          <a:xfrm>
            <a:off x="188276" y="1105088"/>
            <a:ext cx="8801100" cy="476761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CasellaDiTesto 5"/>
          <p:cNvSpPr txBox="1"/>
          <p:nvPr/>
        </p:nvSpPr>
        <p:spPr>
          <a:xfrm>
            <a:off x="2650435" y="6312594"/>
            <a:ext cx="40750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smtClean="0">
                <a:solidFill>
                  <a:srgbClr val="7F7F7F"/>
                </a:solidFill>
              </a:rPr>
              <a:t>L’Istat per la scuola,</a:t>
            </a:r>
            <a:r>
              <a:rPr lang="it-IT" sz="1000" baseline="0" dirty="0" smtClean="0">
                <a:solidFill>
                  <a:srgbClr val="7F7F7F"/>
                </a:solidFill>
              </a:rPr>
              <a:t> Francesca Paradisi – Perugia, 23 ottobre 2013</a:t>
            </a:r>
            <a:endParaRPr lang="it-IT" sz="100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441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682196" y="593325"/>
            <a:ext cx="753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505150"/>
                </a:solidFill>
              </a:rPr>
              <a:t>Laboratorio interattivo: </a:t>
            </a:r>
            <a:r>
              <a:rPr lang="it-IT" sz="2400" dirty="0" err="1" smtClean="0">
                <a:solidFill>
                  <a:srgbClr val="505150"/>
                </a:solidFill>
              </a:rPr>
              <a:t>ScuoladiStatistica</a:t>
            </a:r>
            <a:r>
              <a:rPr lang="it-IT" sz="2400" dirty="0" smtClean="0">
                <a:solidFill>
                  <a:srgbClr val="505150"/>
                </a:solidFill>
              </a:rPr>
              <a:t>-Lab </a:t>
            </a:r>
            <a:r>
              <a:rPr lang="it-IT" sz="2000" dirty="0" smtClean="0">
                <a:solidFill>
                  <a:srgbClr val="505150"/>
                </a:solidFill>
              </a:rPr>
              <a:t>(4/4)</a:t>
            </a:r>
            <a:endParaRPr lang="it-IT" sz="2000" dirty="0">
              <a:solidFill>
                <a:srgbClr val="505150"/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2650435" y="6312594"/>
            <a:ext cx="40750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smtClean="0">
                <a:solidFill>
                  <a:srgbClr val="7F7F7F"/>
                </a:solidFill>
              </a:rPr>
              <a:t>Titolo intervento,</a:t>
            </a:r>
            <a:r>
              <a:rPr lang="it-IT" sz="1000" baseline="0" dirty="0" smtClean="0">
                <a:solidFill>
                  <a:srgbClr val="7F7F7F"/>
                </a:solidFill>
              </a:rPr>
              <a:t> nome cognome relatore – Luogo, data</a:t>
            </a:r>
            <a:endParaRPr lang="it-IT" sz="1000" dirty="0">
              <a:solidFill>
                <a:srgbClr val="7F7F7F"/>
              </a:solidFill>
            </a:endParaRPr>
          </a:p>
        </p:txBody>
      </p:sp>
      <p:pic>
        <p:nvPicPr>
          <p:cNvPr id="8" name="Immagine 7" descr="loghi-0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10" y="6156796"/>
            <a:ext cx="685146" cy="557818"/>
          </a:xfrm>
          <a:prstGeom prst="rect">
            <a:avLst/>
          </a:prstGeom>
        </p:spPr>
      </p:pic>
      <p:pic>
        <p:nvPicPr>
          <p:cNvPr id="10" name="Immagine 9"/>
          <p:cNvPicPr>
            <a:picLocks noChangeAspect="1"/>
          </p:cNvPicPr>
          <p:nvPr/>
        </p:nvPicPr>
        <p:blipFill rotWithShape="1">
          <a:blip r:embed="rId4"/>
          <a:srcRect t="5435" b="8048"/>
          <a:stretch/>
        </p:blipFill>
        <p:spPr bwMode="auto">
          <a:xfrm>
            <a:off x="205111" y="1146044"/>
            <a:ext cx="8801100" cy="475903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Indietro o precedente 10">
            <a:hlinkClick r:id="rId5" action="ppaction://hlinksldjump" highlightClick="1"/>
          </p:cNvPr>
          <p:cNvSpPr/>
          <p:nvPr/>
        </p:nvSpPr>
        <p:spPr>
          <a:xfrm>
            <a:off x="8613648" y="5974619"/>
            <a:ext cx="228600" cy="189371"/>
          </a:xfrm>
          <a:prstGeom prst="actionButtonBackPrevious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10503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loghi-0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10" y="6156796"/>
            <a:ext cx="685146" cy="557818"/>
          </a:xfrm>
          <a:prstGeom prst="rect">
            <a:avLst/>
          </a:prstGeom>
        </p:spPr>
      </p:pic>
      <p:pic>
        <p:nvPicPr>
          <p:cNvPr id="12" name="Immagine 11"/>
          <p:cNvPicPr>
            <a:picLocks noChangeAspect="1"/>
          </p:cNvPicPr>
          <p:nvPr/>
        </p:nvPicPr>
        <p:blipFill rotWithShape="1">
          <a:blip r:embed="rId4"/>
          <a:srcRect l="19702" t="5900" r="21189" b="3727"/>
          <a:stretch/>
        </p:blipFill>
        <p:spPr bwMode="auto">
          <a:xfrm>
            <a:off x="2252090" y="1362836"/>
            <a:ext cx="4729311" cy="451921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7" name="Picture 3" descr="C:\Users\paradisi\AppData\Local\Microsoft\Windows\Temporary Internet Files\Content.IE5\4K2ZDB6C\MC900431608[1]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747630">
            <a:off x="1265833" y="4302412"/>
            <a:ext cx="867102" cy="867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/>
          <p:cNvSpPr/>
          <p:nvPr/>
        </p:nvSpPr>
        <p:spPr>
          <a:xfrm>
            <a:off x="2252090" y="4169664"/>
            <a:ext cx="2658238" cy="101498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prstClr val="white"/>
              </a:solidFill>
            </a:endParaRPr>
          </a:p>
        </p:txBody>
      </p:sp>
      <p:pic>
        <p:nvPicPr>
          <p:cNvPr id="18" name="Immagine 17"/>
          <p:cNvPicPr/>
          <p:nvPr/>
        </p:nvPicPr>
        <p:blipFill rotWithShape="1">
          <a:blip r:embed="rId4"/>
          <a:srcRect l="19119" t="62111" r="47008" b="17702"/>
          <a:stretch/>
        </p:blipFill>
        <p:spPr bwMode="auto">
          <a:xfrm>
            <a:off x="941060" y="2914266"/>
            <a:ext cx="7249775" cy="2958641"/>
          </a:xfrm>
          <a:prstGeom prst="rect">
            <a:avLst/>
          </a:prstGeom>
          <a:ln w="19050">
            <a:solidFill>
              <a:srgbClr val="FF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9" name="Rettangolo 18"/>
          <p:cNvSpPr/>
          <p:nvPr/>
        </p:nvSpPr>
        <p:spPr>
          <a:xfrm>
            <a:off x="5971032" y="1307592"/>
            <a:ext cx="886968" cy="15544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3000"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prstClr val="white"/>
              </a:solidFill>
            </a:endParaRPr>
          </a:p>
        </p:txBody>
      </p:sp>
      <p:sp>
        <p:nvSpPr>
          <p:cNvPr id="21" name="CasellaDiTesto 20"/>
          <p:cNvSpPr txBox="1"/>
          <p:nvPr/>
        </p:nvSpPr>
        <p:spPr>
          <a:xfrm>
            <a:off x="682196" y="1046150"/>
            <a:ext cx="76388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>
                <a:solidFill>
                  <a:srgbClr val="505150"/>
                </a:solidFill>
                <a:hlinkClick r:id="rId6"/>
              </a:rPr>
              <a:t>www.istat.it/</a:t>
            </a:r>
            <a:r>
              <a:rPr lang="it-IT" sz="1200" dirty="0" err="1">
                <a:solidFill>
                  <a:srgbClr val="505150"/>
                </a:solidFill>
                <a:hlinkClick r:id="rId6"/>
              </a:rPr>
              <a:t>it</a:t>
            </a:r>
            <a:r>
              <a:rPr lang="it-IT" sz="1200" dirty="0">
                <a:solidFill>
                  <a:srgbClr val="505150"/>
                </a:solidFill>
                <a:hlinkClick r:id="rId6"/>
              </a:rPr>
              <a:t>/istituto-nazionale-di-statistica/attività/scuola-superiore-di-statistica/under-21</a:t>
            </a:r>
            <a:endParaRPr lang="it-IT" sz="1200" dirty="0">
              <a:solidFill>
                <a:srgbClr val="505150"/>
              </a:solidFill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682196" y="593325"/>
            <a:ext cx="753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rgbClr val="505150"/>
                </a:solidFill>
              </a:rPr>
              <a:t>P</a:t>
            </a:r>
            <a:r>
              <a:rPr lang="it-IT" sz="2400" dirty="0" smtClean="0">
                <a:solidFill>
                  <a:srgbClr val="505150"/>
                </a:solidFill>
              </a:rPr>
              <a:t>ubblicazione on line degli strumenti </a:t>
            </a:r>
            <a:r>
              <a:rPr lang="it-IT" sz="2000" dirty="0" smtClean="0">
                <a:solidFill>
                  <a:srgbClr val="505150"/>
                </a:solidFill>
              </a:rPr>
              <a:t>(3/3)</a:t>
            </a:r>
            <a:endParaRPr lang="it-IT" sz="2000" dirty="0">
              <a:solidFill>
                <a:srgbClr val="505150"/>
              </a:solidFill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2650435" y="6312594"/>
            <a:ext cx="40750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smtClean="0">
                <a:solidFill>
                  <a:srgbClr val="7F7F7F"/>
                </a:solidFill>
              </a:rPr>
              <a:t>L’Istat per la scuola, Francesca Paradisi – Perugia, 23 ottobre 2013</a:t>
            </a:r>
            <a:endParaRPr lang="it-IT" sz="1000" dirty="0">
              <a:solidFill>
                <a:srgbClr val="7F7F7F"/>
              </a:solidFill>
            </a:endParaRPr>
          </a:p>
        </p:txBody>
      </p:sp>
      <p:sp>
        <p:nvSpPr>
          <p:cNvPr id="2" name="Avanti o successivo 1">
            <a:hlinkClick r:id="" action="ppaction://noaction" highlightClick="1"/>
          </p:cNvPr>
          <p:cNvSpPr/>
          <p:nvPr/>
        </p:nvSpPr>
        <p:spPr>
          <a:xfrm>
            <a:off x="1216152" y="4496561"/>
            <a:ext cx="265176" cy="184538"/>
          </a:xfrm>
          <a:prstGeom prst="actionButtonForwardNex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prstClr val="white"/>
              </a:solidFill>
            </a:endParaRPr>
          </a:p>
        </p:txBody>
      </p:sp>
      <p:sp>
        <p:nvSpPr>
          <p:cNvPr id="15" name="Avanti o successivo 14">
            <a:hlinkClick r:id="" action="ppaction://noaction" highlightClick="1"/>
          </p:cNvPr>
          <p:cNvSpPr/>
          <p:nvPr/>
        </p:nvSpPr>
        <p:spPr>
          <a:xfrm>
            <a:off x="1208532" y="4915795"/>
            <a:ext cx="265176" cy="184538"/>
          </a:xfrm>
          <a:prstGeom prst="actionButtonForwardNex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prstClr val="white"/>
              </a:solidFill>
            </a:endParaRPr>
          </a:p>
        </p:txBody>
      </p:sp>
      <p:sp>
        <p:nvSpPr>
          <p:cNvPr id="16" name="Avanti o successivo 15">
            <a:hlinkClick r:id="rId7" action="ppaction://hlinksldjump" highlightClick="1"/>
          </p:cNvPr>
          <p:cNvSpPr/>
          <p:nvPr/>
        </p:nvSpPr>
        <p:spPr>
          <a:xfrm>
            <a:off x="1205484" y="5543683"/>
            <a:ext cx="265176" cy="184538"/>
          </a:xfrm>
          <a:prstGeom prst="actionButtonForwardNex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280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loghi-0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10" y="6156796"/>
            <a:ext cx="685146" cy="557818"/>
          </a:xfrm>
          <a:prstGeom prst="rect">
            <a:avLst/>
          </a:prstGeom>
        </p:spPr>
      </p:pic>
      <p:sp>
        <p:nvSpPr>
          <p:cNvPr id="11" name="CasellaDiTesto 10"/>
          <p:cNvSpPr txBox="1"/>
          <p:nvPr/>
        </p:nvSpPr>
        <p:spPr>
          <a:xfrm>
            <a:off x="682196" y="593325"/>
            <a:ext cx="753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505150"/>
                </a:solidFill>
              </a:rPr>
              <a:t>Pacchetti didattici a cura della rete territoriale </a:t>
            </a:r>
            <a:r>
              <a:rPr lang="it-IT" sz="2000" dirty="0" smtClean="0">
                <a:solidFill>
                  <a:srgbClr val="505150"/>
                </a:solidFill>
              </a:rPr>
              <a:t>(1/4)</a:t>
            </a:r>
            <a:endParaRPr lang="it-IT" sz="2000" dirty="0">
              <a:solidFill>
                <a:srgbClr val="505150"/>
              </a:solidFill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2650435" y="6312594"/>
            <a:ext cx="40750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smtClean="0">
                <a:solidFill>
                  <a:srgbClr val="7F7F7F"/>
                </a:solidFill>
              </a:rPr>
              <a:t>L’Istat per la scuola,</a:t>
            </a:r>
            <a:r>
              <a:rPr lang="it-IT" sz="1000" baseline="0" dirty="0" smtClean="0">
                <a:solidFill>
                  <a:srgbClr val="7F7F7F"/>
                </a:solidFill>
              </a:rPr>
              <a:t> Francesca Paradisi – Perugia, 23 ottobre 2013</a:t>
            </a:r>
            <a:endParaRPr lang="it-IT" sz="1000" dirty="0">
              <a:solidFill>
                <a:srgbClr val="7F7F7F"/>
              </a:solidFill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737060" y="1332989"/>
            <a:ext cx="75384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dirty="0" smtClean="0"/>
              <a:t>In </a:t>
            </a:r>
            <a:r>
              <a:rPr lang="it-IT" dirty="0"/>
              <a:t>questa sezione sono raccolti prodotti e materiali </a:t>
            </a:r>
            <a:r>
              <a:rPr lang="it-IT" dirty="0" smtClean="0"/>
              <a:t>didattici </a:t>
            </a:r>
            <a:r>
              <a:rPr lang="it-IT" dirty="0"/>
              <a:t>frutto </a:t>
            </a:r>
            <a:r>
              <a:rPr lang="it-IT" dirty="0" smtClean="0"/>
              <a:t>del lavoro della rete </a:t>
            </a:r>
            <a:r>
              <a:rPr lang="it-IT" dirty="0"/>
              <a:t>di ricercatori Istat dislocata sul territorio </a:t>
            </a:r>
            <a:r>
              <a:rPr lang="it-IT" dirty="0" smtClean="0"/>
              <a:t>nazionale.</a:t>
            </a:r>
          </a:p>
          <a:p>
            <a:pPr algn="just"/>
            <a:endParaRPr lang="it-IT" dirty="0" smtClean="0"/>
          </a:p>
          <a:p>
            <a:pPr algn="just"/>
            <a:r>
              <a:rPr lang="it-IT" dirty="0" smtClean="0"/>
              <a:t>I materiali didattici sono suddivisi per ordine e grado di istruzione:</a:t>
            </a:r>
            <a:endParaRPr lang="it-IT" dirty="0"/>
          </a:p>
        </p:txBody>
      </p:sp>
      <p:pic>
        <p:nvPicPr>
          <p:cNvPr id="9" name="Immagine 8"/>
          <p:cNvPicPr/>
          <p:nvPr/>
        </p:nvPicPr>
        <p:blipFill rotWithShape="1">
          <a:blip r:embed="rId4"/>
          <a:srcRect l="19806" t="53571" r="47378" b="36799"/>
          <a:stretch/>
        </p:blipFill>
        <p:spPr bwMode="auto">
          <a:xfrm>
            <a:off x="785610" y="2577655"/>
            <a:ext cx="6255269" cy="272586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" name="Avanti o successivo 11">
            <a:hlinkClick r:id="rId5" action="ppaction://hlinksldjump" highlightClick="1"/>
          </p:cNvPr>
          <p:cNvSpPr/>
          <p:nvPr/>
        </p:nvSpPr>
        <p:spPr>
          <a:xfrm>
            <a:off x="6958584" y="3006089"/>
            <a:ext cx="265176" cy="184538"/>
          </a:xfrm>
          <a:prstGeom prst="actionButtonForwardNex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Avanti o successivo 14">
            <a:hlinkClick r:id="rId6" action="ppaction://hlinksldjump" highlightClick="1"/>
          </p:cNvPr>
          <p:cNvSpPr/>
          <p:nvPr/>
        </p:nvSpPr>
        <p:spPr>
          <a:xfrm>
            <a:off x="6958584" y="3894867"/>
            <a:ext cx="265176" cy="184538"/>
          </a:xfrm>
          <a:prstGeom prst="actionButtonForwardNex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Avanti o successivo 15">
            <a:hlinkClick r:id="rId7" action="ppaction://hlinksldjump" highlightClick="1"/>
          </p:cNvPr>
          <p:cNvSpPr/>
          <p:nvPr/>
        </p:nvSpPr>
        <p:spPr>
          <a:xfrm>
            <a:off x="6957060" y="4801293"/>
            <a:ext cx="265176" cy="184538"/>
          </a:xfrm>
          <a:prstGeom prst="actionButtonForwardNex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30326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loghi-0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10" y="6156796"/>
            <a:ext cx="685146" cy="557818"/>
          </a:xfrm>
          <a:prstGeom prst="rect">
            <a:avLst/>
          </a:prstGeom>
        </p:spPr>
      </p:pic>
      <p:sp>
        <p:nvSpPr>
          <p:cNvPr id="11" name="CasellaDiTesto 10"/>
          <p:cNvSpPr txBox="1"/>
          <p:nvPr/>
        </p:nvSpPr>
        <p:spPr>
          <a:xfrm>
            <a:off x="682196" y="593325"/>
            <a:ext cx="753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505150"/>
                </a:solidFill>
              </a:rPr>
              <a:t>Pacchetti didattici a cura della rete territoriale </a:t>
            </a:r>
            <a:r>
              <a:rPr lang="it-IT" sz="2000" dirty="0" smtClean="0">
                <a:solidFill>
                  <a:srgbClr val="505150"/>
                </a:solidFill>
              </a:rPr>
              <a:t>(2/4)</a:t>
            </a:r>
            <a:endParaRPr lang="it-IT" sz="2000" dirty="0">
              <a:solidFill>
                <a:srgbClr val="505150"/>
              </a:solidFill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2650435" y="6312594"/>
            <a:ext cx="40750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smtClean="0">
                <a:solidFill>
                  <a:srgbClr val="7F7F7F"/>
                </a:solidFill>
              </a:rPr>
              <a:t>L’Istat per la scuola,</a:t>
            </a:r>
            <a:r>
              <a:rPr lang="it-IT" sz="1000" baseline="0" dirty="0" smtClean="0">
                <a:solidFill>
                  <a:srgbClr val="7F7F7F"/>
                </a:solidFill>
              </a:rPr>
              <a:t> Francesca Paradisi – Perugia, 23 ottobre 2013</a:t>
            </a:r>
            <a:endParaRPr lang="it-IT" sz="1000" dirty="0">
              <a:solidFill>
                <a:srgbClr val="7F7F7F"/>
              </a:solidFill>
            </a:endParaRP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 rotWithShape="1">
          <a:blip r:embed="rId4"/>
          <a:srcRect l="19977" t="53727" r="47476" b="14470"/>
          <a:stretch/>
        </p:blipFill>
        <p:spPr bwMode="auto">
          <a:xfrm>
            <a:off x="929219" y="1142975"/>
            <a:ext cx="7291439" cy="445297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3" name="Indietro o precedente 12">
            <a:hlinkClick r:id="rId5" action="ppaction://hlinksldjump" highlightClick="1"/>
          </p:cNvPr>
          <p:cNvSpPr/>
          <p:nvPr/>
        </p:nvSpPr>
        <p:spPr>
          <a:xfrm>
            <a:off x="8046922" y="5743894"/>
            <a:ext cx="228600" cy="189371"/>
          </a:xfrm>
          <a:prstGeom prst="actionButtonBackPrevious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58574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loghi-0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10" y="6156796"/>
            <a:ext cx="685146" cy="557818"/>
          </a:xfrm>
          <a:prstGeom prst="rect">
            <a:avLst/>
          </a:prstGeom>
        </p:spPr>
      </p:pic>
      <p:sp>
        <p:nvSpPr>
          <p:cNvPr id="11" name="CasellaDiTesto 10"/>
          <p:cNvSpPr txBox="1"/>
          <p:nvPr/>
        </p:nvSpPr>
        <p:spPr>
          <a:xfrm>
            <a:off x="682196" y="593325"/>
            <a:ext cx="753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505150"/>
                </a:solidFill>
              </a:rPr>
              <a:t>Pacchetti didattici a cura della rete territoriale </a:t>
            </a:r>
            <a:r>
              <a:rPr lang="it-IT" sz="2000" dirty="0" smtClean="0">
                <a:solidFill>
                  <a:srgbClr val="505150"/>
                </a:solidFill>
              </a:rPr>
              <a:t>(3/4)</a:t>
            </a:r>
            <a:endParaRPr lang="it-IT" sz="2000" dirty="0">
              <a:solidFill>
                <a:srgbClr val="505150"/>
              </a:solidFill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2650435" y="6312594"/>
            <a:ext cx="40750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smtClean="0">
                <a:solidFill>
                  <a:srgbClr val="7F7F7F"/>
                </a:solidFill>
              </a:rPr>
              <a:t>L’Istat per la scuola,</a:t>
            </a:r>
            <a:r>
              <a:rPr lang="it-IT" sz="1000" baseline="0" dirty="0" smtClean="0">
                <a:solidFill>
                  <a:srgbClr val="7F7F7F"/>
                </a:solidFill>
              </a:rPr>
              <a:t> Francesca Paradisi – Perugia, 23 ottobre 2013</a:t>
            </a:r>
            <a:endParaRPr lang="it-IT" sz="1000" dirty="0">
              <a:solidFill>
                <a:srgbClr val="7F7F7F"/>
              </a:solidFill>
            </a:endParaRP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 rotWithShape="1">
          <a:blip r:embed="rId4"/>
          <a:srcRect l="19903" t="53882" r="47476" b="14586"/>
          <a:stretch/>
        </p:blipFill>
        <p:spPr bwMode="auto">
          <a:xfrm>
            <a:off x="877051" y="1237870"/>
            <a:ext cx="7308017" cy="441503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Indietro o precedente 8">
            <a:hlinkClick r:id="rId5" action="ppaction://hlinksldjump" highlightClick="1"/>
          </p:cNvPr>
          <p:cNvSpPr/>
          <p:nvPr/>
        </p:nvSpPr>
        <p:spPr>
          <a:xfrm>
            <a:off x="8046922" y="5743894"/>
            <a:ext cx="228600" cy="189371"/>
          </a:xfrm>
          <a:prstGeom prst="actionButtonBackPrevious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26850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loghi-0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10" y="6156796"/>
            <a:ext cx="685146" cy="557818"/>
          </a:xfrm>
          <a:prstGeom prst="rect">
            <a:avLst/>
          </a:prstGeom>
        </p:spPr>
      </p:pic>
      <p:sp>
        <p:nvSpPr>
          <p:cNvPr id="11" name="CasellaDiTesto 10"/>
          <p:cNvSpPr txBox="1"/>
          <p:nvPr/>
        </p:nvSpPr>
        <p:spPr>
          <a:xfrm>
            <a:off x="682196" y="593325"/>
            <a:ext cx="753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505150"/>
                </a:solidFill>
              </a:rPr>
              <a:t>Pacchetti didattici a cura della rete territoriale </a:t>
            </a:r>
            <a:r>
              <a:rPr lang="it-IT" sz="2000" dirty="0" smtClean="0">
                <a:solidFill>
                  <a:srgbClr val="505150"/>
                </a:solidFill>
              </a:rPr>
              <a:t>(4/4)</a:t>
            </a:r>
            <a:endParaRPr lang="it-IT" sz="2000" dirty="0">
              <a:solidFill>
                <a:srgbClr val="505150"/>
              </a:solidFill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2650435" y="6312594"/>
            <a:ext cx="40750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smtClean="0">
                <a:solidFill>
                  <a:srgbClr val="7F7F7F"/>
                </a:solidFill>
              </a:rPr>
              <a:t>L’Istat per la scuola,</a:t>
            </a:r>
            <a:r>
              <a:rPr lang="it-IT" sz="1000" baseline="0" dirty="0" smtClean="0">
                <a:solidFill>
                  <a:srgbClr val="7F7F7F"/>
                </a:solidFill>
              </a:rPr>
              <a:t> Francesca Paradisi – Perugia, 23 ottobre 2013</a:t>
            </a:r>
            <a:endParaRPr lang="it-IT" sz="1000" dirty="0">
              <a:solidFill>
                <a:srgbClr val="7F7F7F"/>
              </a:solidFill>
            </a:endParaRP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 rotWithShape="1">
          <a:blip r:embed="rId4"/>
          <a:srcRect l="19903" t="53883" r="47670" b="14275"/>
          <a:stretch/>
        </p:blipFill>
        <p:spPr bwMode="auto">
          <a:xfrm>
            <a:off x="904483" y="1238758"/>
            <a:ext cx="7264557" cy="445843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Indietro o precedente 9">
            <a:hlinkClick r:id="rId5" action="ppaction://hlinksldjump" highlightClick="1"/>
          </p:cNvPr>
          <p:cNvSpPr/>
          <p:nvPr/>
        </p:nvSpPr>
        <p:spPr>
          <a:xfrm>
            <a:off x="8046922" y="5743894"/>
            <a:ext cx="228600" cy="189371"/>
          </a:xfrm>
          <a:prstGeom prst="actionButtonBackPrevious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22654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loghi-0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10" y="6156796"/>
            <a:ext cx="685146" cy="557818"/>
          </a:xfrm>
          <a:prstGeom prst="rect">
            <a:avLst/>
          </a:prstGeom>
        </p:spPr>
      </p:pic>
      <p:sp>
        <p:nvSpPr>
          <p:cNvPr id="11" name="CasellaDiTesto 10"/>
          <p:cNvSpPr txBox="1"/>
          <p:nvPr/>
        </p:nvSpPr>
        <p:spPr>
          <a:xfrm>
            <a:off x="682196" y="593325"/>
            <a:ext cx="753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505150"/>
                </a:solidFill>
              </a:rPr>
              <a:t>Pacchetti didattici a cura della rete territoriale </a:t>
            </a:r>
            <a:r>
              <a:rPr lang="it-IT" sz="2000" dirty="0" smtClean="0">
                <a:solidFill>
                  <a:srgbClr val="505150"/>
                </a:solidFill>
              </a:rPr>
              <a:t>(3/4)</a:t>
            </a:r>
            <a:endParaRPr lang="it-IT" sz="2000" dirty="0">
              <a:solidFill>
                <a:srgbClr val="505150"/>
              </a:solidFill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2650435" y="6312594"/>
            <a:ext cx="40750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smtClean="0">
                <a:solidFill>
                  <a:srgbClr val="7F7F7F"/>
                </a:solidFill>
              </a:rPr>
              <a:t>L’Istat per la scuola,</a:t>
            </a:r>
            <a:r>
              <a:rPr lang="it-IT" sz="1000" baseline="0" dirty="0" smtClean="0">
                <a:solidFill>
                  <a:srgbClr val="7F7F7F"/>
                </a:solidFill>
              </a:rPr>
              <a:t> Francesca Paradisi – Perugia, 23 ottobre 2013</a:t>
            </a:r>
            <a:endParaRPr lang="it-IT" sz="1000" dirty="0">
              <a:solidFill>
                <a:srgbClr val="7F7F7F"/>
              </a:solidFill>
            </a:endParaRP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 rotWithShape="1">
          <a:blip r:embed="rId4"/>
          <a:srcRect l="19903" t="53882" r="47476" b="14586"/>
          <a:stretch/>
        </p:blipFill>
        <p:spPr bwMode="auto">
          <a:xfrm>
            <a:off x="877051" y="1237870"/>
            <a:ext cx="7308017" cy="441503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Avanti o successivo 9">
            <a:hlinkClick r:id="rId5" action="ppaction://hlinksldjump" highlightClick="1"/>
          </p:cNvPr>
          <p:cNvSpPr/>
          <p:nvPr/>
        </p:nvSpPr>
        <p:spPr>
          <a:xfrm>
            <a:off x="1475656" y="2722625"/>
            <a:ext cx="178858" cy="147233"/>
          </a:xfrm>
          <a:prstGeom prst="actionButtonForwardNex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Rettangolo 3"/>
          <p:cNvSpPr/>
          <p:nvPr/>
        </p:nvSpPr>
        <p:spPr>
          <a:xfrm>
            <a:off x="1699684" y="2679193"/>
            <a:ext cx="668612" cy="218098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65381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loghi-0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10" y="6156796"/>
            <a:ext cx="685146" cy="557818"/>
          </a:xfrm>
          <a:prstGeom prst="rect">
            <a:avLst/>
          </a:prstGeom>
        </p:spPr>
      </p:pic>
      <p:sp>
        <p:nvSpPr>
          <p:cNvPr id="11" name="CasellaDiTesto 10"/>
          <p:cNvSpPr txBox="1"/>
          <p:nvPr/>
        </p:nvSpPr>
        <p:spPr>
          <a:xfrm>
            <a:off x="682196" y="593325"/>
            <a:ext cx="7538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505150"/>
                </a:solidFill>
              </a:rPr>
              <a:t>Pacchetto didattico «leggiamo la realtà attraverso la statistica: i grafici»</a:t>
            </a:r>
            <a:endParaRPr lang="it-IT" sz="2000" dirty="0">
              <a:solidFill>
                <a:srgbClr val="505150"/>
              </a:solidFill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2650435" y="6312594"/>
            <a:ext cx="40750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smtClean="0">
                <a:solidFill>
                  <a:srgbClr val="7F7F7F"/>
                </a:solidFill>
              </a:rPr>
              <a:t>L’Istat per la scuola,</a:t>
            </a:r>
            <a:r>
              <a:rPr lang="it-IT" sz="1000" baseline="0" dirty="0" smtClean="0">
                <a:solidFill>
                  <a:srgbClr val="7F7F7F"/>
                </a:solidFill>
              </a:rPr>
              <a:t> Francesca Paradisi – Perugia, 23 ottobre 2013</a:t>
            </a:r>
            <a:endParaRPr lang="it-IT" sz="1000" dirty="0">
              <a:solidFill>
                <a:srgbClr val="7F7F7F"/>
              </a:solidFill>
            </a:endParaRP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 rotWithShape="1">
          <a:blip r:embed="rId4"/>
          <a:srcRect l="41152" t="30875" r="27789" b="59294"/>
          <a:stretch/>
        </p:blipFill>
        <p:spPr bwMode="auto">
          <a:xfrm>
            <a:off x="846788" y="1602347"/>
            <a:ext cx="7206588" cy="1425673"/>
          </a:xfrm>
          <a:prstGeom prst="rect">
            <a:avLst/>
          </a:prstGeom>
          <a:ln>
            <a:solidFill>
              <a:schemeClr val="accent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Rettangolo 8"/>
          <p:cNvSpPr/>
          <p:nvPr/>
        </p:nvSpPr>
        <p:spPr>
          <a:xfrm>
            <a:off x="790510" y="3161789"/>
            <a:ext cx="743014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dirty="0" smtClean="0"/>
              <a:t>L’idea che sottostà alla realizzazione del pacchetto</a:t>
            </a:r>
          </a:p>
          <a:p>
            <a:pPr algn="just"/>
            <a:r>
              <a:rPr lang="it-IT" dirty="0" smtClean="0"/>
              <a:t>è quella </a:t>
            </a:r>
            <a:r>
              <a:rPr lang="it-IT" dirty="0"/>
              <a:t>di iniziare dalla </a:t>
            </a:r>
            <a:r>
              <a:rPr lang="it-IT" i="1" dirty="0"/>
              <a:t>pratica</a:t>
            </a:r>
            <a:r>
              <a:rPr lang="it-IT" dirty="0"/>
              <a:t> per poi passare alla </a:t>
            </a:r>
            <a:r>
              <a:rPr lang="it-IT" i="1" dirty="0"/>
              <a:t>teoria</a:t>
            </a:r>
            <a:r>
              <a:rPr lang="it-IT" dirty="0"/>
              <a:t>, nell’intento di stimolare sin dall’inizio la curiosità degli alunni senza </a:t>
            </a:r>
            <a:r>
              <a:rPr lang="it-IT" i="1" dirty="0" smtClean="0"/>
              <a:t>appesantire</a:t>
            </a:r>
            <a:r>
              <a:rPr lang="it-IT" dirty="0" smtClean="0"/>
              <a:t> </a:t>
            </a:r>
            <a:r>
              <a:rPr lang="it-IT" dirty="0"/>
              <a:t>la lezione che, contrariamente, potrebbe risultare </a:t>
            </a:r>
            <a:r>
              <a:rPr lang="it-IT" dirty="0" smtClean="0"/>
              <a:t>poco </a:t>
            </a:r>
            <a:r>
              <a:rPr lang="it-IT" dirty="0"/>
              <a:t>accattivante. Per questa motivazione, </a:t>
            </a:r>
            <a:r>
              <a:rPr lang="it-IT" dirty="0" smtClean="0"/>
              <a:t>la presentazione </a:t>
            </a:r>
            <a:r>
              <a:rPr lang="it-IT" dirty="0"/>
              <a:t>in PowerPoint si </a:t>
            </a:r>
            <a:r>
              <a:rPr lang="it-IT" dirty="0" smtClean="0"/>
              <a:t>apre </a:t>
            </a:r>
            <a:r>
              <a:rPr lang="it-IT" dirty="0"/>
              <a:t>sottoponendo all’attenzione degli alunni una </a:t>
            </a:r>
            <a:r>
              <a:rPr lang="it-IT" b="1" dirty="0"/>
              <a:t>rappresentazione grafica </a:t>
            </a:r>
            <a:r>
              <a:rPr lang="it-IT" dirty="0" smtClean="0"/>
              <a:t>reale, di </a:t>
            </a:r>
            <a:r>
              <a:rPr lang="it-IT" dirty="0"/>
              <a:t>un’indagine condotta </a:t>
            </a:r>
            <a:r>
              <a:rPr lang="it-IT" dirty="0" smtClean="0"/>
              <a:t>dall’Istat, </a:t>
            </a:r>
            <a:r>
              <a:rPr lang="it-IT" dirty="0"/>
              <a:t>per poi effettuare il percorso </a:t>
            </a:r>
            <a:r>
              <a:rPr lang="it-IT" i="1" dirty="0" smtClean="0"/>
              <a:t>a ritroso </a:t>
            </a:r>
            <a:r>
              <a:rPr lang="it-IT" b="1" dirty="0"/>
              <a:t>leggendo i </a:t>
            </a:r>
            <a:r>
              <a:rPr lang="it-IT" b="1" dirty="0" smtClean="0"/>
              <a:t>dati, </a:t>
            </a:r>
            <a:r>
              <a:rPr lang="it-IT" dirty="0" smtClean="0"/>
              <a:t>affrontando </a:t>
            </a:r>
            <a:r>
              <a:rPr lang="it-IT" dirty="0"/>
              <a:t>la </a:t>
            </a:r>
            <a:r>
              <a:rPr lang="it-IT" b="1" dirty="0"/>
              <a:t>costruzione in Excel </a:t>
            </a:r>
            <a:r>
              <a:rPr lang="it-IT" dirty="0"/>
              <a:t>e quindi la </a:t>
            </a:r>
            <a:r>
              <a:rPr lang="it-IT" b="1" dirty="0"/>
              <a:t>concettualizzazione teorica </a:t>
            </a:r>
            <a:r>
              <a:rPr lang="it-IT" dirty="0"/>
              <a:t>degli argomenti. </a:t>
            </a:r>
          </a:p>
        </p:txBody>
      </p:sp>
    </p:spTree>
    <p:extLst>
      <p:ext uri="{BB962C8B-B14F-4D97-AF65-F5344CB8AC3E}">
        <p14:creationId xmlns:p14="http://schemas.microsoft.com/office/powerpoint/2010/main" val="940493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Immagine 2" descr="image.jpe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3" y="863600"/>
            <a:ext cx="7497762" cy="540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olo 1"/>
          <p:cNvSpPr txBox="1">
            <a:spLocks/>
          </p:cNvSpPr>
          <p:nvPr/>
        </p:nvSpPr>
        <p:spPr>
          <a:xfrm rot="21225985">
            <a:off x="1731963" y="2808288"/>
            <a:ext cx="2184400" cy="847725"/>
          </a:xfrm>
          <a:prstGeom prst="rect">
            <a:avLst/>
          </a:prstGeom>
        </p:spPr>
        <p:txBody>
          <a:bodyPr/>
          <a:lstStyle/>
          <a:p>
            <a:pPr algn="ctr">
              <a:spcBef>
                <a:spcPct val="0"/>
              </a:spcBef>
              <a:defRPr/>
            </a:pPr>
            <a:r>
              <a:rPr lang="it-IT" sz="1400" b="1" dirty="0">
                <a:solidFill>
                  <a:srgbClr val="C00000"/>
                </a:solidFill>
                <a:latin typeface="Verdana" pitchFamily="34" charset="0"/>
                <a:ea typeface="+mj-ea"/>
                <a:cs typeface="+mj-cs"/>
              </a:rPr>
              <a:t>…..e la Sardegna </a:t>
            </a:r>
          </a:p>
          <a:p>
            <a:pPr algn="ctr">
              <a:spcBef>
                <a:spcPct val="0"/>
              </a:spcBef>
              <a:defRPr/>
            </a:pPr>
            <a:r>
              <a:rPr lang="it-IT" sz="1400" b="1" dirty="0">
                <a:solidFill>
                  <a:srgbClr val="C00000"/>
                </a:solidFill>
                <a:latin typeface="Verdana" pitchFamily="34" charset="0"/>
                <a:ea typeface="+mj-ea"/>
                <a:cs typeface="+mj-cs"/>
              </a:rPr>
              <a:t>è più chiara </a:t>
            </a:r>
          </a:p>
          <a:p>
            <a:pPr algn="ctr">
              <a:spcBef>
                <a:spcPct val="0"/>
              </a:spcBef>
              <a:defRPr/>
            </a:pPr>
            <a:r>
              <a:rPr lang="it-IT" sz="1400" b="1" dirty="0">
                <a:solidFill>
                  <a:srgbClr val="C00000"/>
                </a:solidFill>
                <a:latin typeface="Verdana" pitchFamily="34" charset="0"/>
                <a:ea typeface="+mj-ea"/>
                <a:cs typeface="+mj-cs"/>
              </a:rPr>
              <a:t>dell’Emilia Romagna ?</a:t>
            </a:r>
          </a:p>
        </p:txBody>
      </p:sp>
      <p:sp>
        <p:nvSpPr>
          <p:cNvPr id="8" name="Arrotonda angolo diagonale rettangolo 7"/>
          <p:cNvSpPr/>
          <p:nvPr/>
        </p:nvSpPr>
        <p:spPr>
          <a:xfrm>
            <a:off x="2725738" y="1897063"/>
            <a:ext cx="773112" cy="211137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700" b="1" dirty="0">
                <a:solidFill>
                  <a:srgbClr val="FFFFFF"/>
                </a:solidFill>
              </a:rPr>
              <a:t>Piemonte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700" b="1" dirty="0">
              <a:solidFill>
                <a:srgbClr val="FFFFFF"/>
              </a:solidFill>
            </a:endParaRPr>
          </a:p>
        </p:txBody>
      </p:sp>
      <p:sp>
        <p:nvSpPr>
          <p:cNvPr id="9" name="Arrotonda angolo diagonale rettangolo 8"/>
          <p:cNvSpPr/>
          <p:nvPr/>
        </p:nvSpPr>
        <p:spPr>
          <a:xfrm>
            <a:off x="3419475" y="1622425"/>
            <a:ext cx="771525" cy="211138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700" b="1" dirty="0">
                <a:solidFill>
                  <a:srgbClr val="FFFFFF"/>
                </a:solidFill>
              </a:rPr>
              <a:t>Lombardia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700" b="1" dirty="0">
              <a:solidFill>
                <a:srgbClr val="FFFFFF"/>
              </a:solidFill>
            </a:endParaRPr>
          </a:p>
        </p:txBody>
      </p:sp>
      <p:sp>
        <p:nvSpPr>
          <p:cNvPr id="10" name="Arrotonda angolo diagonale rettangolo 9"/>
          <p:cNvSpPr/>
          <p:nvPr/>
        </p:nvSpPr>
        <p:spPr>
          <a:xfrm>
            <a:off x="4089400" y="1616075"/>
            <a:ext cx="773113" cy="209550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700" b="1" dirty="0">
                <a:solidFill>
                  <a:srgbClr val="FFFFFF"/>
                </a:solidFill>
              </a:rPr>
              <a:t>Veneto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700" b="1" dirty="0">
              <a:solidFill>
                <a:srgbClr val="FFFFFF"/>
              </a:solidFill>
            </a:endParaRPr>
          </a:p>
        </p:txBody>
      </p:sp>
      <p:sp>
        <p:nvSpPr>
          <p:cNvPr id="11" name="Arrotonda angolo diagonale rettangolo 10"/>
          <p:cNvSpPr/>
          <p:nvPr/>
        </p:nvSpPr>
        <p:spPr>
          <a:xfrm>
            <a:off x="4562475" y="1252538"/>
            <a:ext cx="771525" cy="211137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700" b="1" dirty="0">
                <a:solidFill>
                  <a:srgbClr val="FFFFFF"/>
                </a:solidFill>
              </a:rPr>
              <a:t>Friuli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700" b="1" dirty="0">
              <a:solidFill>
                <a:srgbClr val="FFFFFF"/>
              </a:solidFill>
            </a:endParaRPr>
          </a:p>
        </p:txBody>
      </p:sp>
      <p:sp>
        <p:nvSpPr>
          <p:cNvPr id="12" name="Arrotonda angolo diagonale rettangolo 11"/>
          <p:cNvSpPr/>
          <p:nvPr/>
        </p:nvSpPr>
        <p:spPr>
          <a:xfrm>
            <a:off x="3865563" y="1339850"/>
            <a:ext cx="773112" cy="211138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700" b="1" dirty="0">
                <a:solidFill>
                  <a:srgbClr val="FFFFFF"/>
                </a:solidFill>
              </a:rPr>
              <a:t>Trento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700" b="1" dirty="0">
              <a:solidFill>
                <a:srgbClr val="FFFFFF"/>
              </a:solidFill>
            </a:endParaRPr>
          </a:p>
        </p:txBody>
      </p:sp>
      <p:sp>
        <p:nvSpPr>
          <p:cNvPr id="13" name="Arrotonda angolo diagonale rettangolo 12"/>
          <p:cNvSpPr/>
          <p:nvPr/>
        </p:nvSpPr>
        <p:spPr>
          <a:xfrm>
            <a:off x="3998913" y="1044575"/>
            <a:ext cx="771525" cy="211138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700" b="1" dirty="0">
                <a:solidFill>
                  <a:srgbClr val="FFFFFF"/>
                </a:solidFill>
              </a:rPr>
              <a:t>Bolzano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700" b="1" dirty="0">
              <a:solidFill>
                <a:srgbClr val="FFFFFF"/>
              </a:solidFill>
            </a:endParaRPr>
          </a:p>
        </p:txBody>
      </p:sp>
      <p:sp>
        <p:nvSpPr>
          <p:cNvPr id="14" name="Arrotonda angolo diagonale rettangolo 13"/>
          <p:cNvSpPr/>
          <p:nvPr/>
        </p:nvSpPr>
        <p:spPr>
          <a:xfrm>
            <a:off x="3956050" y="2092325"/>
            <a:ext cx="771525" cy="211138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700" b="1" dirty="0">
                <a:solidFill>
                  <a:srgbClr val="FFFFFF"/>
                </a:solidFill>
              </a:rPr>
              <a:t>Emilia Romagna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700" b="1" dirty="0">
              <a:solidFill>
                <a:srgbClr val="FFFFFF"/>
              </a:solidFill>
            </a:endParaRPr>
          </a:p>
        </p:txBody>
      </p:sp>
      <p:sp>
        <p:nvSpPr>
          <p:cNvPr id="15" name="Arrotonda angolo diagonale rettangolo 14"/>
          <p:cNvSpPr/>
          <p:nvPr/>
        </p:nvSpPr>
        <p:spPr>
          <a:xfrm>
            <a:off x="3963988" y="2678113"/>
            <a:ext cx="773112" cy="209550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700" b="1" dirty="0">
                <a:solidFill>
                  <a:srgbClr val="FFFFFF"/>
                </a:solidFill>
              </a:rPr>
              <a:t>Toscana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700" b="1" dirty="0">
              <a:solidFill>
                <a:srgbClr val="FFFFFF"/>
              </a:solidFill>
            </a:endParaRPr>
          </a:p>
        </p:txBody>
      </p:sp>
      <p:sp>
        <p:nvSpPr>
          <p:cNvPr id="16" name="Arrotonda angolo diagonale rettangolo 15"/>
          <p:cNvSpPr/>
          <p:nvPr/>
        </p:nvSpPr>
        <p:spPr>
          <a:xfrm>
            <a:off x="4443413" y="2903538"/>
            <a:ext cx="771525" cy="209550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700" b="1" dirty="0">
                <a:solidFill>
                  <a:srgbClr val="FFFFFF"/>
                </a:solidFill>
              </a:rPr>
              <a:t>Umbria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700" b="1" dirty="0">
              <a:solidFill>
                <a:srgbClr val="FFFFFF"/>
              </a:solidFill>
            </a:endParaRPr>
          </a:p>
        </p:txBody>
      </p:sp>
      <p:sp>
        <p:nvSpPr>
          <p:cNvPr id="17" name="Arrotonda angolo diagonale rettangolo 16"/>
          <p:cNvSpPr/>
          <p:nvPr/>
        </p:nvSpPr>
        <p:spPr>
          <a:xfrm>
            <a:off x="4706938" y="2651125"/>
            <a:ext cx="771525" cy="209550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700" b="1" dirty="0">
                <a:solidFill>
                  <a:srgbClr val="FFFFFF"/>
                </a:solidFill>
              </a:rPr>
              <a:t>Marche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700" b="1" dirty="0">
              <a:solidFill>
                <a:srgbClr val="FFFFFF"/>
              </a:solidFill>
            </a:endParaRPr>
          </a:p>
        </p:txBody>
      </p:sp>
      <p:sp>
        <p:nvSpPr>
          <p:cNvPr id="18" name="Arrotonda angolo diagonale rettangolo 17"/>
          <p:cNvSpPr/>
          <p:nvPr/>
        </p:nvSpPr>
        <p:spPr>
          <a:xfrm>
            <a:off x="4513263" y="3416300"/>
            <a:ext cx="773112" cy="209550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700" b="1" dirty="0">
                <a:solidFill>
                  <a:srgbClr val="FFFFFF"/>
                </a:solidFill>
              </a:rPr>
              <a:t>Lazio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700" b="1" dirty="0">
              <a:solidFill>
                <a:srgbClr val="FFFFFF"/>
              </a:solidFill>
            </a:endParaRPr>
          </a:p>
        </p:txBody>
      </p:sp>
      <p:sp>
        <p:nvSpPr>
          <p:cNvPr id="19" name="Arrotonda angolo diagonale rettangolo 18"/>
          <p:cNvSpPr/>
          <p:nvPr/>
        </p:nvSpPr>
        <p:spPr>
          <a:xfrm>
            <a:off x="3105150" y="2170113"/>
            <a:ext cx="773113" cy="209550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700" b="1" dirty="0">
                <a:solidFill>
                  <a:srgbClr val="FFFFFF"/>
                </a:solidFill>
              </a:rPr>
              <a:t>Liguria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700" b="1" dirty="0">
              <a:solidFill>
                <a:srgbClr val="FFFFFF"/>
              </a:solidFill>
            </a:endParaRPr>
          </a:p>
        </p:txBody>
      </p:sp>
      <p:sp>
        <p:nvSpPr>
          <p:cNvPr id="20" name="Arrotonda angolo diagonale rettangolo 19"/>
          <p:cNvSpPr/>
          <p:nvPr/>
        </p:nvSpPr>
        <p:spPr>
          <a:xfrm>
            <a:off x="5032375" y="3232150"/>
            <a:ext cx="771525" cy="211138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700" b="1" dirty="0">
                <a:solidFill>
                  <a:srgbClr val="FFFFFF"/>
                </a:solidFill>
              </a:rPr>
              <a:t>Abruzzo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700" b="1" dirty="0">
              <a:solidFill>
                <a:srgbClr val="FFFFFF"/>
              </a:solidFill>
            </a:endParaRPr>
          </a:p>
        </p:txBody>
      </p:sp>
      <p:sp>
        <p:nvSpPr>
          <p:cNvPr id="21" name="Arrotonda angolo diagonale rettangolo 20"/>
          <p:cNvSpPr/>
          <p:nvPr/>
        </p:nvSpPr>
        <p:spPr>
          <a:xfrm>
            <a:off x="3192463" y="4411663"/>
            <a:ext cx="771525" cy="209550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700" b="1" dirty="0">
                <a:solidFill>
                  <a:srgbClr val="FFFFFF"/>
                </a:solidFill>
              </a:rPr>
              <a:t>Sardegna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700" b="1" dirty="0">
              <a:solidFill>
                <a:srgbClr val="FFFFFF"/>
              </a:solidFill>
            </a:endParaRPr>
          </a:p>
        </p:txBody>
      </p:sp>
      <p:sp>
        <p:nvSpPr>
          <p:cNvPr id="28" name="Arrotonda angolo diagonale rettangolo 27"/>
          <p:cNvSpPr/>
          <p:nvPr/>
        </p:nvSpPr>
        <p:spPr>
          <a:xfrm>
            <a:off x="2606675" y="1446213"/>
            <a:ext cx="771525" cy="374650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700" b="1" dirty="0">
                <a:solidFill>
                  <a:srgbClr val="FFFFFF"/>
                </a:solidFill>
              </a:rPr>
              <a:t>Valle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700" b="1" dirty="0">
                <a:solidFill>
                  <a:srgbClr val="FFFFFF"/>
                </a:solidFill>
              </a:rPr>
              <a:t>d’Aosta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700" b="1" dirty="0">
              <a:solidFill>
                <a:srgbClr val="FFFFFF"/>
              </a:solidFill>
            </a:endParaRPr>
          </a:p>
        </p:txBody>
      </p:sp>
      <p:sp>
        <p:nvSpPr>
          <p:cNvPr id="31" name="Arrotonda angolo diagonale rettangolo 30"/>
          <p:cNvSpPr/>
          <p:nvPr/>
        </p:nvSpPr>
        <p:spPr>
          <a:xfrm>
            <a:off x="5305425" y="3521075"/>
            <a:ext cx="771525" cy="211138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700" b="1" dirty="0">
                <a:solidFill>
                  <a:srgbClr val="FFFFFF"/>
                </a:solidFill>
              </a:rPr>
              <a:t>Molise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700" b="1" dirty="0">
              <a:solidFill>
                <a:srgbClr val="FFFFFF"/>
              </a:solidFill>
            </a:endParaRPr>
          </a:p>
        </p:txBody>
      </p:sp>
      <p:pic>
        <p:nvPicPr>
          <p:cNvPr id="31764" name="Immagine 3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2" t="30367" r="93623" b="43930"/>
          <a:stretch>
            <a:fillRect/>
          </a:stretch>
        </p:blipFill>
        <p:spPr bwMode="auto">
          <a:xfrm>
            <a:off x="7724775" y="4194175"/>
            <a:ext cx="395288" cy="204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65" name="Titolo 1"/>
          <p:cNvSpPr txBox="1">
            <a:spLocks/>
          </p:cNvSpPr>
          <p:nvPr/>
        </p:nvSpPr>
        <p:spPr bwMode="auto">
          <a:xfrm>
            <a:off x="738188" y="523875"/>
            <a:ext cx="46101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sz="900" smtClean="0">
                <a:solidFill>
                  <a:srgbClr val="000000"/>
                </a:solidFill>
                <a:latin typeface="Verdana" pitchFamily="34" charset="0"/>
              </a:rPr>
              <a:t>Uso di internet per regione</a:t>
            </a:r>
            <a:br>
              <a:rPr lang="it-IT" altLang="it-IT" sz="900" smtClean="0">
                <a:solidFill>
                  <a:srgbClr val="000000"/>
                </a:solidFill>
                <a:latin typeface="Verdana" pitchFamily="34" charset="0"/>
              </a:rPr>
            </a:br>
            <a:r>
              <a:rPr lang="it-IT" altLang="it-IT" sz="900" b="0" smtClean="0">
                <a:solidFill>
                  <a:srgbClr val="000000"/>
                </a:solidFill>
                <a:latin typeface="Verdana" pitchFamily="34" charset="0"/>
              </a:rPr>
              <a:t>Anno 2012 </a:t>
            </a:r>
          </a:p>
        </p:txBody>
      </p:sp>
      <p:sp>
        <p:nvSpPr>
          <p:cNvPr id="31766" name="Rettangolo 32"/>
          <p:cNvSpPr>
            <a:spLocks noChangeArrowheads="1"/>
          </p:cNvSpPr>
          <p:nvPr/>
        </p:nvSpPr>
        <p:spPr bwMode="auto">
          <a:xfrm>
            <a:off x="498475" y="6267450"/>
            <a:ext cx="6692900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800" b="0" smtClean="0">
                <a:solidFill>
                  <a:srgbClr val="000000"/>
                </a:solidFill>
                <a:latin typeface="Verdana" pitchFamily="34" charset="0"/>
              </a:rPr>
              <a:t>Fonte: Istat, Cittadini e nuove tecnologie; Statistiche report, 20 dicembre 2012</a:t>
            </a:r>
          </a:p>
        </p:txBody>
      </p:sp>
      <p:sp>
        <p:nvSpPr>
          <p:cNvPr id="31767" name="Titolo 1"/>
          <p:cNvSpPr txBox="1">
            <a:spLocks/>
          </p:cNvSpPr>
          <p:nvPr/>
        </p:nvSpPr>
        <p:spPr bwMode="auto">
          <a:xfrm>
            <a:off x="434975" y="0"/>
            <a:ext cx="8229600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sz="2400" smtClean="0">
                <a:solidFill>
                  <a:srgbClr val="C00000"/>
                </a:solidFill>
                <a:latin typeface="Verdana" pitchFamily="34" charset="0"/>
              </a:rPr>
              <a:t>Cartogramma</a:t>
            </a:r>
          </a:p>
        </p:txBody>
      </p:sp>
      <p:sp>
        <p:nvSpPr>
          <p:cNvPr id="29" name="Titolo 1"/>
          <p:cNvSpPr txBox="1">
            <a:spLocks/>
          </p:cNvSpPr>
          <p:nvPr/>
        </p:nvSpPr>
        <p:spPr>
          <a:xfrm>
            <a:off x="742950" y="4906963"/>
            <a:ext cx="2381250" cy="827087"/>
          </a:xfrm>
          <a:prstGeom prst="rect">
            <a:avLst/>
          </a:prstGeom>
          <a:noFill/>
        </p:spPr>
        <p:txBody>
          <a:bodyPr/>
          <a:lstStyle/>
          <a:p>
            <a:pPr algn="ctr">
              <a:spcBef>
                <a:spcPct val="0"/>
              </a:spcBef>
              <a:defRPr/>
            </a:pPr>
            <a:r>
              <a:rPr lang="it-IT" sz="1500" b="1" dirty="0">
                <a:solidFill>
                  <a:srgbClr val="C00000"/>
                </a:solidFill>
                <a:latin typeface="Verdana" pitchFamily="34" charset="0"/>
                <a:ea typeface="+mj-ea"/>
                <a:cs typeface="+mj-cs"/>
              </a:rPr>
              <a:t>Sarà perché al nord c’è meno luce rispetto al sud? </a:t>
            </a:r>
            <a:endParaRPr lang="it-IT" sz="1500" b="1" dirty="0">
              <a:solidFill>
                <a:srgbClr val="C00000"/>
              </a:solidFill>
              <a:latin typeface="Verdana" pitchFamily="34" charset="0"/>
              <a:ea typeface="+mj-ea"/>
              <a:cs typeface="+mj-cs"/>
              <a:sym typeface="Wingdings" pitchFamily="2" charset="2"/>
            </a:endParaRPr>
          </a:p>
          <a:p>
            <a:pPr algn="ctr">
              <a:spcBef>
                <a:spcPct val="0"/>
              </a:spcBef>
              <a:defRPr/>
            </a:pPr>
            <a:endParaRPr lang="it-IT" sz="1500" b="1" dirty="0">
              <a:solidFill>
                <a:srgbClr val="C00000"/>
              </a:solidFill>
              <a:latin typeface="Verdana" pitchFamily="34" charset="0"/>
              <a:ea typeface="+mj-ea"/>
              <a:cs typeface="+mj-cs"/>
            </a:endParaRPr>
          </a:p>
        </p:txBody>
      </p:sp>
      <p:sp>
        <p:nvSpPr>
          <p:cNvPr id="6" name="Titolo 1"/>
          <p:cNvSpPr txBox="1">
            <a:spLocks/>
          </p:cNvSpPr>
          <p:nvPr/>
        </p:nvSpPr>
        <p:spPr>
          <a:xfrm rot="1009646">
            <a:off x="5522913" y="2084388"/>
            <a:ext cx="2281237" cy="1060450"/>
          </a:xfrm>
          <a:prstGeom prst="rect">
            <a:avLst/>
          </a:prstGeom>
        </p:spPr>
        <p:txBody>
          <a:bodyPr/>
          <a:lstStyle/>
          <a:p>
            <a:pPr algn="ctr">
              <a:spcBef>
                <a:spcPct val="0"/>
              </a:spcBef>
              <a:defRPr/>
            </a:pPr>
            <a:r>
              <a:rPr lang="it-IT" sz="1400" b="1" dirty="0">
                <a:solidFill>
                  <a:srgbClr val="C00000"/>
                </a:solidFill>
                <a:latin typeface="Verdana" pitchFamily="34" charset="0"/>
                <a:ea typeface="+mj-ea"/>
                <a:cs typeface="+mj-cs"/>
              </a:rPr>
              <a:t>Perché la Valle d’Aosta </a:t>
            </a:r>
          </a:p>
          <a:p>
            <a:pPr algn="ctr">
              <a:spcBef>
                <a:spcPct val="0"/>
              </a:spcBef>
              <a:defRPr/>
            </a:pPr>
            <a:r>
              <a:rPr lang="it-IT" sz="1400" b="1" dirty="0">
                <a:solidFill>
                  <a:srgbClr val="C00000"/>
                </a:solidFill>
                <a:latin typeface="Verdana" pitchFamily="34" charset="0"/>
                <a:ea typeface="+mj-ea"/>
                <a:cs typeface="+mj-cs"/>
              </a:rPr>
              <a:t>è più scura </a:t>
            </a:r>
          </a:p>
          <a:p>
            <a:pPr algn="ctr">
              <a:spcBef>
                <a:spcPct val="0"/>
              </a:spcBef>
              <a:defRPr/>
            </a:pPr>
            <a:r>
              <a:rPr lang="it-IT" sz="1400" b="1" dirty="0">
                <a:solidFill>
                  <a:srgbClr val="C00000"/>
                </a:solidFill>
                <a:latin typeface="Verdana" pitchFamily="34" charset="0"/>
                <a:ea typeface="+mj-ea"/>
                <a:cs typeface="+mj-cs"/>
              </a:rPr>
              <a:t>della Campania?</a:t>
            </a:r>
          </a:p>
        </p:txBody>
      </p:sp>
      <p:pic>
        <p:nvPicPr>
          <p:cNvPr id="22" name="Immagine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400" y="3744913"/>
            <a:ext cx="1300163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Immagine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7800" y="1001713"/>
            <a:ext cx="1068388" cy="109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72" name="Text Box 34"/>
          <p:cNvSpPr txBox="1">
            <a:spLocks noChangeArrowheads="1"/>
          </p:cNvSpPr>
          <p:nvPr/>
        </p:nvSpPr>
        <p:spPr bwMode="auto">
          <a:xfrm>
            <a:off x="5486400" y="3822700"/>
            <a:ext cx="666750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defTabSz="914400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it-IT" altLang="it-IT" sz="700" smtClean="0">
                <a:solidFill>
                  <a:srgbClr val="3333CC"/>
                </a:solidFill>
                <a:latin typeface="Arial" charset="0"/>
              </a:rPr>
              <a:t>Campania</a:t>
            </a:r>
          </a:p>
        </p:txBody>
      </p:sp>
      <p:sp>
        <p:nvSpPr>
          <p:cNvPr id="31773" name="Text Box 35"/>
          <p:cNvSpPr txBox="1">
            <a:spLocks noChangeArrowheads="1"/>
          </p:cNvSpPr>
          <p:nvPr/>
        </p:nvSpPr>
        <p:spPr bwMode="auto">
          <a:xfrm>
            <a:off x="6267450" y="4603750"/>
            <a:ext cx="666750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defTabSz="914400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it-IT" altLang="it-IT" sz="700" smtClean="0">
                <a:solidFill>
                  <a:srgbClr val="3333CC"/>
                </a:solidFill>
                <a:latin typeface="Arial" charset="0"/>
              </a:rPr>
              <a:t>Calabria</a:t>
            </a:r>
          </a:p>
        </p:txBody>
      </p:sp>
      <p:sp>
        <p:nvSpPr>
          <p:cNvPr id="31774" name="Text Box 36"/>
          <p:cNvSpPr txBox="1">
            <a:spLocks noChangeArrowheads="1"/>
          </p:cNvSpPr>
          <p:nvPr/>
        </p:nvSpPr>
        <p:spPr bwMode="auto">
          <a:xfrm>
            <a:off x="5905500" y="3619500"/>
            <a:ext cx="666750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defTabSz="914400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it-IT" altLang="it-IT" sz="700" smtClean="0">
                <a:solidFill>
                  <a:srgbClr val="3333CC"/>
                </a:solidFill>
                <a:latin typeface="Arial" charset="0"/>
              </a:rPr>
              <a:t>Puglia</a:t>
            </a:r>
          </a:p>
        </p:txBody>
      </p:sp>
      <p:sp>
        <p:nvSpPr>
          <p:cNvPr id="31775" name="Text Box 37"/>
          <p:cNvSpPr txBox="1">
            <a:spLocks noChangeArrowheads="1"/>
          </p:cNvSpPr>
          <p:nvPr/>
        </p:nvSpPr>
        <p:spPr bwMode="auto">
          <a:xfrm>
            <a:off x="5403850" y="5562600"/>
            <a:ext cx="666750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defTabSz="914400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it-IT" altLang="it-IT" sz="700" smtClean="0">
                <a:solidFill>
                  <a:srgbClr val="3333CC"/>
                </a:solidFill>
                <a:latin typeface="Arial" charset="0"/>
              </a:rPr>
              <a:t>Sicilia</a:t>
            </a:r>
          </a:p>
        </p:txBody>
      </p:sp>
      <p:sp>
        <p:nvSpPr>
          <p:cNvPr id="31776" name="Text Box 38"/>
          <p:cNvSpPr txBox="1">
            <a:spLocks noChangeArrowheads="1"/>
          </p:cNvSpPr>
          <p:nvPr/>
        </p:nvSpPr>
        <p:spPr bwMode="auto">
          <a:xfrm>
            <a:off x="6064250" y="4038600"/>
            <a:ext cx="666750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defTabSz="914400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it-IT" altLang="it-IT" sz="700" smtClean="0">
                <a:solidFill>
                  <a:srgbClr val="3333CC"/>
                </a:solidFill>
                <a:latin typeface="Arial" charset="0"/>
              </a:rPr>
              <a:t>Basilicata</a:t>
            </a:r>
          </a:p>
        </p:txBody>
      </p:sp>
    </p:spTree>
    <p:extLst>
      <p:ext uri="{BB962C8B-B14F-4D97-AF65-F5344CB8AC3E}">
        <p14:creationId xmlns:p14="http://schemas.microsoft.com/office/powerpoint/2010/main" val="1071210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9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682196" y="593325"/>
            <a:ext cx="753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404040"/>
                </a:solidFill>
              </a:rPr>
              <a:t>Indice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682196" y="2034619"/>
            <a:ext cx="830635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it-IT" dirty="0" smtClean="0">
                <a:solidFill>
                  <a:srgbClr val="505150"/>
                </a:solidFill>
              </a:rPr>
              <a:t>Pubblicazione on line degli strumenti</a:t>
            </a:r>
          </a:p>
          <a:p>
            <a:pPr marL="342900" indent="-342900">
              <a:buFont typeface="+mj-lt"/>
              <a:buAutoNum type="arabicPeriod"/>
            </a:pPr>
            <a:endParaRPr lang="it-IT" dirty="0" smtClean="0">
              <a:solidFill>
                <a:srgbClr val="50515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it-IT" dirty="0" smtClean="0">
                <a:solidFill>
                  <a:srgbClr val="505150"/>
                </a:solidFill>
              </a:rPr>
              <a:t>Progetto </a:t>
            </a:r>
            <a:r>
              <a:rPr lang="it-IT" dirty="0">
                <a:solidFill>
                  <a:srgbClr val="505150"/>
                </a:solidFill>
              </a:rPr>
              <a:t>didattico Fondazione G. Agnelli – Scuola superiore di </a:t>
            </a:r>
            <a:r>
              <a:rPr lang="it-IT" dirty="0" smtClean="0">
                <a:solidFill>
                  <a:srgbClr val="505150"/>
                </a:solidFill>
              </a:rPr>
              <a:t>Statistica</a:t>
            </a:r>
          </a:p>
          <a:p>
            <a:pPr marL="342900" indent="-342900">
              <a:buFont typeface="+mj-lt"/>
              <a:buAutoNum type="arabicPeriod"/>
            </a:pPr>
            <a:endParaRPr lang="it-IT" dirty="0">
              <a:solidFill>
                <a:srgbClr val="50515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it-IT" dirty="0" smtClean="0">
                <a:solidFill>
                  <a:srgbClr val="505150"/>
                </a:solidFill>
              </a:rPr>
              <a:t>Laboratorio interattivo: </a:t>
            </a:r>
            <a:r>
              <a:rPr lang="it-IT" dirty="0" err="1" smtClean="0">
                <a:solidFill>
                  <a:srgbClr val="505150"/>
                </a:solidFill>
              </a:rPr>
              <a:t>Scuoladi</a:t>
            </a:r>
            <a:r>
              <a:rPr lang="it-IT" dirty="0" smtClean="0">
                <a:solidFill>
                  <a:srgbClr val="505150"/>
                </a:solidFill>
              </a:rPr>
              <a:t> </a:t>
            </a:r>
            <a:r>
              <a:rPr lang="it-IT" dirty="0" err="1" smtClean="0">
                <a:solidFill>
                  <a:srgbClr val="505150"/>
                </a:solidFill>
              </a:rPr>
              <a:t>Statitisca</a:t>
            </a:r>
            <a:r>
              <a:rPr lang="it-IT" dirty="0" smtClean="0">
                <a:solidFill>
                  <a:srgbClr val="505150"/>
                </a:solidFill>
              </a:rPr>
              <a:t>-Lab </a:t>
            </a:r>
          </a:p>
          <a:p>
            <a:pPr marL="342900" indent="-342900">
              <a:buFont typeface="+mj-lt"/>
              <a:buAutoNum type="arabicPeriod"/>
            </a:pPr>
            <a:endParaRPr lang="it-IT" dirty="0" smtClean="0">
              <a:solidFill>
                <a:srgbClr val="50515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it-IT" dirty="0" smtClean="0">
                <a:solidFill>
                  <a:srgbClr val="505150"/>
                </a:solidFill>
              </a:rPr>
              <a:t>Pacchetti didattici a cura della rete territoriale</a:t>
            </a:r>
          </a:p>
          <a:p>
            <a:pPr marL="342900" indent="-342900">
              <a:buFont typeface="+mj-lt"/>
              <a:buAutoNum type="arabicPeriod"/>
            </a:pPr>
            <a:endParaRPr lang="it-IT" dirty="0" smtClean="0">
              <a:solidFill>
                <a:srgbClr val="50515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it-IT" dirty="0" smtClean="0">
                <a:solidFill>
                  <a:srgbClr val="505150"/>
                </a:solidFill>
              </a:rPr>
              <a:t>Pacchetto didattico «I grafici» per la scuola secondaria di primo grado</a:t>
            </a:r>
            <a:endParaRPr lang="it-IT" dirty="0">
              <a:solidFill>
                <a:srgbClr val="505150"/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2650435" y="6312594"/>
            <a:ext cx="40750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smtClean="0">
                <a:solidFill>
                  <a:srgbClr val="7F7F7F"/>
                </a:solidFill>
              </a:rPr>
              <a:t>L’Istat per la scuola,</a:t>
            </a:r>
            <a:r>
              <a:rPr lang="it-IT" sz="1000" baseline="0" dirty="0" smtClean="0">
                <a:solidFill>
                  <a:srgbClr val="7F7F7F"/>
                </a:solidFill>
              </a:rPr>
              <a:t> Francesca Paradisi – Perugia, 23 ottobre 2013</a:t>
            </a:r>
            <a:endParaRPr lang="it-IT" sz="1000" dirty="0">
              <a:solidFill>
                <a:srgbClr val="7F7F7F"/>
              </a:solidFill>
            </a:endParaRPr>
          </a:p>
        </p:txBody>
      </p:sp>
      <p:pic>
        <p:nvPicPr>
          <p:cNvPr id="8" name="Immagine 7" descr="loghi-0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10" y="6156796"/>
            <a:ext cx="685146" cy="557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219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1"/>
          <p:cNvSpPr txBox="1">
            <a:spLocks/>
          </p:cNvSpPr>
          <p:nvPr/>
        </p:nvSpPr>
        <p:spPr bwMode="auto">
          <a:xfrm>
            <a:off x="773113" y="2089150"/>
            <a:ext cx="7586662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defTabSz="4572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defTabSz="4572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defTabSz="4572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defTabSz="4572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3000" smtClean="0">
                <a:solidFill>
                  <a:srgbClr val="C00000"/>
                </a:solidFill>
                <a:latin typeface="Verdana" pitchFamily="34" charset="0"/>
              </a:rPr>
              <a:t>Forse con l’aiuto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3000" smtClean="0">
                <a:solidFill>
                  <a:srgbClr val="C00000"/>
                </a:solidFill>
                <a:latin typeface="Verdana" pitchFamily="34" charset="0"/>
              </a:rPr>
              <a:t>della statistica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3000" smtClean="0">
                <a:solidFill>
                  <a:srgbClr val="C00000"/>
                </a:solidFill>
                <a:latin typeface="Verdana" pitchFamily="34" charset="0"/>
              </a:rPr>
              <a:t>capiremo il perché!</a:t>
            </a: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1263" y="3571875"/>
            <a:ext cx="1322387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276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Immagine 11" descr="image.jpe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7988" y="1363663"/>
            <a:ext cx="6205537" cy="447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Tabella 4"/>
          <p:cNvGraphicFramePr>
            <a:graphicFrameLocks noGrp="1"/>
          </p:cNvGraphicFramePr>
          <p:nvPr/>
        </p:nvGraphicFramePr>
        <p:xfrm>
          <a:off x="784225" y="1371600"/>
          <a:ext cx="2909888" cy="4983164"/>
        </p:xfrm>
        <a:graphic>
          <a:graphicData uri="http://schemas.openxmlformats.org/drawingml/2006/table">
            <a:tbl>
              <a:tblPr/>
              <a:tblGrid>
                <a:gridCol w="1934847"/>
                <a:gridCol w="975041"/>
              </a:tblGrid>
              <a:tr h="33529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100" b="1" i="0" u="none" strike="noStrike" dirty="0" smtClean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   Regione</a:t>
                      </a:r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i="0" u="none" strike="noStrike" dirty="0" smtClean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Uso di internet</a:t>
                      </a:r>
                      <a:endParaRPr lang="it-IT" sz="1100" b="1" i="0" u="none" strike="noStrike" dirty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2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    Piemonte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53,7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2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    Valle d'Aosta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58,6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2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    Liguria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54,9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2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    Lombardia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 dirty="0" smtClean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59,0</a:t>
                      </a:r>
                      <a:endParaRPr lang="it-IT" sz="1000" b="0" i="0" u="none" strike="noStrike" dirty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2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0" i="0" u="none" strike="noStrike" dirty="0" smtClean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    Bolzano</a:t>
                      </a:r>
                      <a:endParaRPr lang="it-IT" sz="1000" b="0" i="0" u="none" strike="noStrike" dirty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 dirty="0" smtClean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62,0</a:t>
                      </a:r>
                      <a:endParaRPr lang="it-IT" sz="1000" b="0" i="0" u="none" strike="noStrike" dirty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2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0" i="0" u="none" strike="noStrike" dirty="0" smtClean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    Trento</a:t>
                      </a:r>
                      <a:endParaRPr lang="it-IT" sz="1000" b="0" i="0" u="none" strike="noStrike" dirty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58,6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2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 </a:t>
                      </a:r>
                      <a:r>
                        <a:rPr lang="it-IT" sz="1000" b="0" i="0" u="none" strike="noStrike" dirty="0" smtClean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   Veneto</a:t>
                      </a:r>
                      <a:endParaRPr lang="it-IT" sz="1000" b="0" i="0" u="none" strike="noStrike" dirty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58,3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2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    Friuli-Venezia Giulia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54,2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2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    Emilia-Romagna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57,2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2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    Toscana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54,7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2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    Umbria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52,3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2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    Marche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54,3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2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    Lazio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55,8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2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    Abruzzo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48,9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2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    Molise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45,6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2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    Campania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41,9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2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    Puglia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42,8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2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    Basilicata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42,9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2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    Calabria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 dirty="0" smtClean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44,0</a:t>
                      </a:r>
                      <a:endParaRPr lang="it-IT" sz="1000" b="0" i="0" u="none" strike="noStrike" dirty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2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    Sicilia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45,9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27"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    Sardegna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52,3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Ovale 5"/>
          <p:cNvSpPr/>
          <p:nvPr/>
        </p:nvSpPr>
        <p:spPr>
          <a:xfrm>
            <a:off x="2927350" y="1889125"/>
            <a:ext cx="496888" cy="265113"/>
          </a:xfrm>
          <a:prstGeom prst="ellipse">
            <a:avLst/>
          </a:prstGeom>
          <a:noFill/>
          <a:ln w="19050" cap="rnd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b="1">
              <a:solidFill>
                <a:srgbClr val="FFFFFF"/>
              </a:solidFill>
            </a:endParaRPr>
          </a:p>
        </p:txBody>
      </p:sp>
      <p:sp>
        <p:nvSpPr>
          <p:cNvPr id="9" name="Ovale 8"/>
          <p:cNvSpPr/>
          <p:nvPr/>
        </p:nvSpPr>
        <p:spPr>
          <a:xfrm>
            <a:off x="2944813" y="5003800"/>
            <a:ext cx="496887" cy="265113"/>
          </a:xfrm>
          <a:prstGeom prst="ellipse">
            <a:avLst/>
          </a:prstGeom>
          <a:noFill/>
          <a:ln w="19050" cap="rnd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b="1">
              <a:solidFill>
                <a:srgbClr val="FFFFFF"/>
              </a:solidFill>
            </a:endParaRPr>
          </a:p>
        </p:txBody>
      </p:sp>
      <p:sp>
        <p:nvSpPr>
          <p:cNvPr id="10" name="Sottotitolo 2"/>
          <p:cNvSpPr txBox="1">
            <a:spLocks/>
          </p:cNvSpPr>
          <p:nvPr/>
        </p:nvSpPr>
        <p:spPr>
          <a:xfrm>
            <a:off x="3638550" y="3438525"/>
            <a:ext cx="1698625" cy="735013"/>
          </a:xfrm>
          <a:prstGeom prst="rect">
            <a:avLst/>
          </a:prstGeom>
          <a:noFill/>
        </p:spPr>
        <p:txBody>
          <a:bodyPr/>
          <a:lstStyle/>
          <a:p>
            <a:pPr algn="ctr">
              <a:buFont typeface="Arial"/>
              <a:buNone/>
              <a:defRPr/>
            </a:pPr>
            <a:r>
              <a:rPr lang="it-IT" sz="1400" dirty="0">
                <a:solidFill>
                  <a:srgbClr val="C00000"/>
                </a:solidFill>
                <a:latin typeface="Verdana" pitchFamily="34" charset="0"/>
                <a:ea typeface="ＭＳ Ｐゴシック" charset="-128"/>
                <a:cs typeface="ＭＳ Ｐゴシック" charset="0"/>
              </a:rPr>
              <a:t>Ecco perché esiste differenza nella colorazione!</a:t>
            </a:r>
          </a:p>
          <a:p>
            <a:pPr algn="ctr">
              <a:spcBef>
                <a:spcPct val="20000"/>
              </a:spcBef>
              <a:buFont typeface="Arial"/>
              <a:buNone/>
              <a:defRPr/>
            </a:pPr>
            <a:endParaRPr lang="it-IT" sz="900" dirty="0">
              <a:solidFill>
                <a:srgbClr val="000000"/>
              </a:solidFill>
              <a:latin typeface="Verdana" pitchFamily="34" charset="0"/>
            </a:endParaRPr>
          </a:p>
        </p:txBody>
      </p:sp>
      <p:cxnSp>
        <p:nvCxnSpPr>
          <p:cNvPr id="8" name="Connettore 2 7"/>
          <p:cNvCxnSpPr/>
          <p:nvPr/>
        </p:nvCxnSpPr>
        <p:spPr>
          <a:xfrm flipH="1">
            <a:off x="3468688" y="4017963"/>
            <a:ext cx="3937000" cy="11049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nettore 2 6"/>
          <p:cNvCxnSpPr/>
          <p:nvPr/>
        </p:nvCxnSpPr>
        <p:spPr>
          <a:xfrm flipH="1">
            <a:off x="3451225" y="1947863"/>
            <a:ext cx="1566863" cy="6985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Sottotitolo 2"/>
          <p:cNvSpPr txBox="1">
            <a:spLocks/>
          </p:cNvSpPr>
          <p:nvPr/>
        </p:nvSpPr>
        <p:spPr>
          <a:xfrm>
            <a:off x="6956425" y="2017713"/>
            <a:ext cx="1997075" cy="1346200"/>
          </a:xfrm>
          <a:prstGeom prst="rect">
            <a:avLst/>
          </a:prstGeom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/>
              <a:buNone/>
              <a:defRPr/>
            </a:pPr>
            <a:r>
              <a:rPr lang="it-IT" sz="1400" dirty="0">
                <a:solidFill>
                  <a:srgbClr val="C00000"/>
                </a:solidFill>
                <a:latin typeface="Verdana" pitchFamily="34" charset="0"/>
                <a:ea typeface="ＭＳ Ｐゴシック" pitchFamily="34" charset="-128"/>
              </a:rPr>
              <a:t>…mentre in Campania è utilizzato molto meno: infatti la percentuale scende al 41,9%</a:t>
            </a:r>
          </a:p>
          <a:p>
            <a:pPr algn="ctr">
              <a:buFont typeface="Arial"/>
              <a:buNone/>
              <a:defRPr/>
            </a:pPr>
            <a:r>
              <a:rPr lang="it-IT" sz="1400" dirty="0">
                <a:solidFill>
                  <a:srgbClr val="000000"/>
                </a:solidFill>
                <a:latin typeface="Verdana" pitchFamily="34" charset="0"/>
              </a:rPr>
              <a:t> </a:t>
            </a:r>
          </a:p>
          <a:p>
            <a:pPr algn="ctr">
              <a:spcBef>
                <a:spcPct val="20000"/>
              </a:spcBef>
              <a:buFont typeface="Arial"/>
              <a:buNone/>
              <a:defRPr/>
            </a:pPr>
            <a:endParaRPr lang="it-IT" sz="1400" dirty="0">
              <a:solidFill>
                <a:srgbClr val="000000"/>
              </a:solidFill>
              <a:latin typeface="Verdana" pitchFamily="34" charset="0"/>
            </a:endParaRPr>
          </a:p>
          <a:p>
            <a:pPr algn="ctr">
              <a:spcBef>
                <a:spcPct val="20000"/>
              </a:spcBef>
              <a:buFont typeface="Arial"/>
              <a:buNone/>
              <a:defRPr/>
            </a:pPr>
            <a:endParaRPr lang="it-IT" sz="140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4" name="Sottotitolo 2"/>
          <p:cNvSpPr txBox="1">
            <a:spLocks/>
          </p:cNvSpPr>
          <p:nvPr/>
        </p:nvSpPr>
        <p:spPr bwMode="auto">
          <a:xfrm>
            <a:off x="3468688" y="749300"/>
            <a:ext cx="3048000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indent="-3429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sz="1400" b="0" dirty="0" smtClean="0">
                <a:solidFill>
                  <a:srgbClr val="C00000"/>
                </a:solidFill>
                <a:latin typeface="Verdana" pitchFamily="34" charset="0"/>
              </a:rPr>
              <a:t>In Valle d’Aosta, il 58,6% della popolazione di sei anni e più utilizza internet…</a:t>
            </a:r>
          </a:p>
          <a:p>
            <a:pPr algn="ctr" defTabSz="9144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it-IT" altLang="it-IT" sz="1400" b="0" dirty="0" smtClean="0">
              <a:solidFill>
                <a:srgbClr val="000000"/>
              </a:solidFill>
              <a:latin typeface="Verdana" pitchFamily="34" charset="0"/>
            </a:endParaRPr>
          </a:p>
          <a:p>
            <a:pPr algn="ctr" defTabSz="9144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it-IT" altLang="it-IT" sz="1400" b="0" dirty="0" smtClean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41" name="Arrotonda angolo diagonale rettangolo 40"/>
          <p:cNvSpPr/>
          <p:nvPr/>
        </p:nvSpPr>
        <p:spPr>
          <a:xfrm>
            <a:off x="4727575" y="2198688"/>
            <a:ext cx="773113" cy="211137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700" b="1" dirty="0">
                <a:solidFill>
                  <a:srgbClr val="FFFFFF"/>
                </a:solidFill>
              </a:rPr>
              <a:t>Piemonte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700" b="1" dirty="0">
              <a:solidFill>
                <a:srgbClr val="FFFFFF"/>
              </a:solidFill>
            </a:endParaRPr>
          </a:p>
        </p:txBody>
      </p:sp>
      <p:sp>
        <p:nvSpPr>
          <p:cNvPr id="42" name="Arrotonda angolo diagonale rettangolo 41"/>
          <p:cNvSpPr/>
          <p:nvPr/>
        </p:nvSpPr>
        <p:spPr>
          <a:xfrm>
            <a:off x="5384800" y="2062163"/>
            <a:ext cx="677863" cy="141287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700" b="1" dirty="0">
                <a:solidFill>
                  <a:srgbClr val="FFFFFF"/>
                </a:solidFill>
              </a:rPr>
              <a:t>Lombardia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700" b="1" dirty="0">
              <a:solidFill>
                <a:srgbClr val="FFFFFF"/>
              </a:solidFill>
            </a:endParaRPr>
          </a:p>
        </p:txBody>
      </p:sp>
      <p:sp>
        <p:nvSpPr>
          <p:cNvPr id="43" name="Arrotonda angolo diagonale rettangolo 42"/>
          <p:cNvSpPr/>
          <p:nvPr/>
        </p:nvSpPr>
        <p:spPr>
          <a:xfrm>
            <a:off x="5935663" y="1944688"/>
            <a:ext cx="773112" cy="209550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700" b="1" dirty="0">
                <a:solidFill>
                  <a:srgbClr val="FFFFFF"/>
                </a:solidFill>
              </a:rPr>
              <a:t>Veneto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700" b="1" dirty="0">
              <a:solidFill>
                <a:srgbClr val="FFFFFF"/>
              </a:solidFill>
            </a:endParaRPr>
          </a:p>
        </p:txBody>
      </p:sp>
      <p:sp>
        <p:nvSpPr>
          <p:cNvPr id="44" name="Arrotonda angolo diagonale rettangolo 43"/>
          <p:cNvSpPr/>
          <p:nvPr/>
        </p:nvSpPr>
        <p:spPr>
          <a:xfrm>
            <a:off x="6253163" y="1673225"/>
            <a:ext cx="771525" cy="211138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700" b="1" dirty="0">
                <a:solidFill>
                  <a:srgbClr val="FFFFFF"/>
                </a:solidFill>
              </a:rPr>
              <a:t>Friuli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700" b="1" dirty="0">
              <a:solidFill>
                <a:srgbClr val="FFFFFF"/>
              </a:solidFill>
            </a:endParaRPr>
          </a:p>
        </p:txBody>
      </p:sp>
      <p:sp>
        <p:nvSpPr>
          <p:cNvPr id="45" name="Arrotonda angolo diagonale rettangolo 44"/>
          <p:cNvSpPr/>
          <p:nvPr/>
        </p:nvSpPr>
        <p:spPr>
          <a:xfrm>
            <a:off x="5738813" y="1724025"/>
            <a:ext cx="773112" cy="211138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700" b="1" dirty="0">
                <a:solidFill>
                  <a:srgbClr val="FFFFFF"/>
                </a:solidFill>
              </a:rPr>
              <a:t>Trento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700" b="1" dirty="0">
              <a:solidFill>
                <a:srgbClr val="FFFFFF"/>
              </a:solidFill>
            </a:endParaRPr>
          </a:p>
        </p:txBody>
      </p:sp>
      <p:sp>
        <p:nvSpPr>
          <p:cNvPr id="46" name="Arrotonda angolo diagonale rettangolo 45"/>
          <p:cNvSpPr/>
          <p:nvPr/>
        </p:nvSpPr>
        <p:spPr>
          <a:xfrm>
            <a:off x="5826125" y="1484313"/>
            <a:ext cx="771525" cy="211137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700" b="1" dirty="0">
                <a:solidFill>
                  <a:srgbClr val="FFFFFF"/>
                </a:solidFill>
              </a:rPr>
              <a:t>Bolzano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700" b="1" dirty="0">
              <a:solidFill>
                <a:srgbClr val="FFFFFF"/>
              </a:solidFill>
            </a:endParaRPr>
          </a:p>
        </p:txBody>
      </p:sp>
      <p:sp>
        <p:nvSpPr>
          <p:cNvPr id="47" name="Arrotonda angolo diagonale rettangolo 46"/>
          <p:cNvSpPr/>
          <p:nvPr/>
        </p:nvSpPr>
        <p:spPr>
          <a:xfrm>
            <a:off x="5757863" y="2393950"/>
            <a:ext cx="771525" cy="211138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700" b="1" dirty="0">
                <a:solidFill>
                  <a:srgbClr val="FFFFFF"/>
                </a:solidFill>
              </a:rPr>
              <a:t>Emilia Romagna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700" b="1" dirty="0">
              <a:solidFill>
                <a:srgbClr val="FFFFFF"/>
              </a:solidFill>
            </a:endParaRPr>
          </a:p>
        </p:txBody>
      </p:sp>
      <p:sp>
        <p:nvSpPr>
          <p:cNvPr id="48" name="Arrotonda angolo diagonale rettangolo 47"/>
          <p:cNvSpPr/>
          <p:nvPr/>
        </p:nvSpPr>
        <p:spPr>
          <a:xfrm>
            <a:off x="5765800" y="2824163"/>
            <a:ext cx="773113" cy="209550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700" b="1" dirty="0">
                <a:solidFill>
                  <a:srgbClr val="FFFFFF"/>
                </a:solidFill>
              </a:rPr>
              <a:t>Toscana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700" b="1" dirty="0">
              <a:solidFill>
                <a:srgbClr val="FFFFFF"/>
              </a:solidFill>
            </a:endParaRPr>
          </a:p>
        </p:txBody>
      </p:sp>
      <p:sp>
        <p:nvSpPr>
          <p:cNvPr id="49" name="Arrotonda angolo diagonale rettangolo 48"/>
          <p:cNvSpPr/>
          <p:nvPr/>
        </p:nvSpPr>
        <p:spPr>
          <a:xfrm>
            <a:off x="6170613" y="3059113"/>
            <a:ext cx="771525" cy="209550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700" b="1" dirty="0">
                <a:solidFill>
                  <a:srgbClr val="FFFFFF"/>
                </a:solidFill>
              </a:rPr>
              <a:t>Umbria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700" b="1" dirty="0">
              <a:solidFill>
                <a:srgbClr val="FFFFFF"/>
              </a:solidFill>
            </a:endParaRPr>
          </a:p>
        </p:txBody>
      </p:sp>
      <p:sp>
        <p:nvSpPr>
          <p:cNvPr id="50" name="Arrotonda angolo diagonale rettangolo 49"/>
          <p:cNvSpPr/>
          <p:nvPr/>
        </p:nvSpPr>
        <p:spPr>
          <a:xfrm>
            <a:off x="6416675" y="2806700"/>
            <a:ext cx="631825" cy="201613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700" b="1" dirty="0">
                <a:solidFill>
                  <a:srgbClr val="FFFFFF"/>
                </a:solidFill>
              </a:rPr>
              <a:t>Marche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700" b="1" dirty="0">
              <a:solidFill>
                <a:srgbClr val="FFFFFF"/>
              </a:solidFill>
            </a:endParaRPr>
          </a:p>
        </p:txBody>
      </p:sp>
      <p:sp>
        <p:nvSpPr>
          <p:cNvPr id="51" name="Arrotonda angolo diagonale rettangolo 50"/>
          <p:cNvSpPr/>
          <p:nvPr/>
        </p:nvSpPr>
        <p:spPr>
          <a:xfrm>
            <a:off x="6215063" y="3397250"/>
            <a:ext cx="688975" cy="214313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700" b="1" dirty="0">
                <a:solidFill>
                  <a:srgbClr val="FFFFFF"/>
                </a:solidFill>
              </a:rPr>
              <a:t>Lazio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700" b="1" dirty="0">
              <a:solidFill>
                <a:srgbClr val="FFFFFF"/>
              </a:solidFill>
            </a:endParaRPr>
          </a:p>
        </p:txBody>
      </p:sp>
      <p:sp>
        <p:nvSpPr>
          <p:cNvPr id="52" name="Arrotonda angolo diagonale rettangolo 51"/>
          <p:cNvSpPr/>
          <p:nvPr/>
        </p:nvSpPr>
        <p:spPr>
          <a:xfrm>
            <a:off x="5053013" y="2435225"/>
            <a:ext cx="773112" cy="209550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700" b="1" dirty="0">
                <a:solidFill>
                  <a:srgbClr val="FFFFFF"/>
                </a:solidFill>
              </a:rPr>
              <a:t>Liguria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700" b="1" dirty="0">
              <a:solidFill>
                <a:srgbClr val="FFFFFF"/>
              </a:solidFill>
            </a:endParaRPr>
          </a:p>
        </p:txBody>
      </p:sp>
      <p:sp>
        <p:nvSpPr>
          <p:cNvPr id="53" name="Arrotonda angolo diagonale rettangolo 52"/>
          <p:cNvSpPr/>
          <p:nvPr/>
        </p:nvSpPr>
        <p:spPr>
          <a:xfrm>
            <a:off x="6634163" y="3324225"/>
            <a:ext cx="771525" cy="211138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700" b="1" dirty="0">
                <a:solidFill>
                  <a:srgbClr val="FFFFFF"/>
                </a:solidFill>
              </a:rPr>
              <a:t>Abruzzo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700" b="1" dirty="0">
              <a:solidFill>
                <a:srgbClr val="FFFFFF"/>
              </a:solidFill>
            </a:endParaRPr>
          </a:p>
        </p:txBody>
      </p:sp>
      <p:sp>
        <p:nvSpPr>
          <p:cNvPr id="54" name="Arrotonda angolo diagonale rettangolo 53"/>
          <p:cNvSpPr/>
          <p:nvPr/>
        </p:nvSpPr>
        <p:spPr>
          <a:xfrm>
            <a:off x="5148263" y="4116388"/>
            <a:ext cx="703262" cy="215900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700" b="1" dirty="0">
                <a:solidFill>
                  <a:srgbClr val="FFFFFF"/>
                </a:solidFill>
              </a:rPr>
              <a:t>Sardegna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700" b="1" dirty="0">
              <a:solidFill>
                <a:srgbClr val="FFFFFF"/>
              </a:solidFill>
            </a:endParaRPr>
          </a:p>
        </p:txBody>
      </p:sp>
      <p:sp>
        <p:nvSpPr>
          <p:cNvPr id="56" name="Arrotonda angolo diagonale rettangolo 55"/>
          <p:cNvSpPr/>
          <p:nvPr/>
        </p:nvSpPr>
        <p:spPr>
          <a:xfrm>
            <a:off x="7753350" y="4160838"/>
            <a:ext cx="773113" cy="211137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700" b="1" dirty="0">
              <a:solidFill>
                <a:srgbClr val="FFFFFF"/>
              </a:solidFill>
            </a:endParaRPr>
          </a:p>
        </p:txBody>
      </p:sp>
      <p:sp>
        <p:nvSpPr>
          <p:cNvPr id="59" name="Arrotonda angolo diagonale rettangolo 58"/>
          <p:cNvSpPr/>
          <p:nvPr/>
        </p:nvSpPr>
        <p:spPr>
          <a:xfrm>
            <a:off x="7439025" y="4017963"/>
            <a:ext cx="644525" cy="152400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700" b="1">
              <a:solidFill>
                <a:srgbClr val="0066CC"/>
              </a:solidFill>
              <a:ea typeface="ＭＳ Ｐゴシック" pitchFamily="34" charset="-128"/>
            </a:endParaRP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700" b="1">
              <a:solidFill>
                <a:srgbClr val="0066CC"/>
              </a:solidFill>
              <a:ea typeface="ＭＳ Ｐゴシック" pitchFamily="34" charset="-128"/>
            </a:endParaRPr>
          </a:p>
        </p:txBody>
      </p:sp>
      <p:sp>
        <p:nvSpPr>
          <p:cNvPr id="60" name="Arrotonda angolo diagonale rettangolo 59"/>
          <p:cNvSpPr/>
          <p:nvPr/>
        </p:nvSpPr>
        <p:spPr>
          <a:xfrm>
            <a:off x="4700588" y="1884363"/>
            <a:ext cx="639762" cy="265112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700" b="1" dirty="0">
                <a:solidFill>
                  <a:srgbClr val="FFFFFF"/>
                </a:solidFill>
              </a:rPr>
              <a:t>Valle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700" b="1" dirty="0">
                <a:solidFill>
                  <a:srgbClr val="FFFFFF"/>
                </a:solidFill>
              </a:rPr>
              <a:t>d’Aosta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700" b="1" dirty="0">
              <a:solidFill>
                <a:srgbClr val="FFFFFF"/>
              </a:solidFill>
            </a:endParaRPr>
          </a:p>
        </p:txBody>
      </p:sp>
      <p:sp>
        <p:nvSpPr>
          <p:cNvPr id="62" name="Arrotonda angolo diagonale rettangolo 61"/>
          <p:cNvSpPr/>
          <p:nvPr/>
        </p:nvSpPr>
        <p:spPr>
          <a:xfrm>
            <a:off x="6913563" y="3621088"/>
            <a:ext cx="630237" cy="100012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700" b="1" dirty="0">
                <a:solidFill>
                  <a:srgbClr val="FFFFFF"/>
                </a:solidFill>
              </a:rPr>
              <a:t>Molise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700" b="1" dirty="0">
              <a:solidFill>
                <a:srgbClr val="FFFFFF"/>
              </a:solidFill>
            </a:endParaRPr>
          </a:p>
        </p:txBody>
      </p:sp>
      <p:sp>
        <p:nvSpPr>
          <p:cNvPr id="33891" name="Rettangolo 34"/>
          <p:cNvSpPr>
            <a:spLocks noChangeArrowheads="1"/>
          </p:cNvSpPr>
          <p:nvPr/>
        </p:nvSpPr>
        <p:spPr bwMode="auto">
          <a:xfrm>
            <a:off x="677863" y="6381750"/>
            <a:ext cx="6692900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800" b="0" smtClean="0">
                <a:solidFill>
                  <a:srgbClr val="000000"/>
                </a:solidFill>
                <a:latin typeface="Verdana" pitchFamily="34" charset="0"/>
              </a:rPr>
              <a:t>Fonte: Istat, Cittadini e nuove tecnologie; Statistiche report, 20 dicembre 2012</a:t>
            </a:r>
          </a:p>
        </p:txBody>
      </p:sp>
      <p:sp>
        <p:nvSpPr>
          <p:cNvPr id="33892" name="Titolo 1"/>
          <p:cNvSpPr txBox="1">
            <a:spLocks/>
          </p:cNvSpPr>
          <p:nvPr/>
        </p:nvSpPr>
        <p:spPr bwMode="auto">
          <a:xfrm>
            <a:off x="711200" y="931863"/>
            <a:ext cx="230505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sz="900" smtClean="0">
                <a:solidFill>
                  <a:srgbClr val="000000"/>
                </a:solidFill>
                <a:latin typeface="Verdana" pitchFamily="34" charset="0"/>
              </a:rPr>
              <a:t>Uso di internet per regione</a:t>
            </a:r>
            <a:br>
              <a:rPr lang="it-IT" altLang="it-IT" sz="900" smtClean="0">
                <a:solidFill>
                  <a:srgbClr val="000000"/>
                </a:solidFill>
                <a:latin typeface="Verdana" pitchFamily="34" charset="0"/>
              </a:rPr>
            </a:br>
            <a:r>
              <a:rPr lang="it-IT" altLang="it-IT" sz="900" b="0" smtClean="0">
                <a:solidFill>
                  <a:srgbClr val="000000"/>
                </a:solidFill>
                <a:latin typeface="Verdana" pitchFamily="34" charset="0"/>
              </a:rPr>
              <a:t>Anno 2012 (valori percentuali) </a:t>
            </a:r>
          </a:p>
        </p:txBody>
      </p:sp>
      <p:sp>
        <p:nvSpPr>
          <p:cNvPr id="37" name="Sottotitolo 2"/>
          <p:cNvSpPr txBox="1">
            <a:spLocks/>
          </p:cNvSpPr>
          <p:nvPr/>
        </p:nvSpPr>
        <p:spPr>
          <a:xfrm>
            <a:off x="4402138" y="4826000"/>
            <a:ext cx="2178050" cy="1108075"/>
          </a:xfrm>
          <a:prstGeom prst="rect">
            <a:avLst/>
          </a:prstGeom>
          <a:noFill/>
        </p:spPr>
        <p:txBody>
          <a:bodyPr/>
          <a:lstStyle/>
          <a:p>
            <a:pPr algn="ctr">
              <a:buFont typeface="Arial"/>
              <a:buNone/>
              <a:defRPr/>
            </a:pPr>
            <a:r>
              <a:rPr lang="it-IT" sz="1400" dirty="0">
                <a:solidFill>
                  <a:srgbClr val="C00000"/>
                </a:solidFill>
                <a:latin typeface="Verdana" pitchFamily="34" charset="0"/>
                <a:ea typeface="ＭＳ Ｐゴシック" charset="-128"/>
                <a:cs typeface="ＭＳ Ｐゴシック" charset="0"/>
              </a:rPr>
              <a:t>Semplicemente perché la percentuale d’uso di internet in Valle d’Aosta è maggiore rispetto a quella della Campania </a:t>
            </a:r>
          </a:p>
          <a:p>
            <a:pPr algn="ctr">
              <a:spcBef>
                <a:spcPct val="20000"/>
              </a:spcBef>
              <a:buFont typeface="Arial"/>
              <a:buNone/>
              <a:defRPr/>
            </a:pPr>
            <a:endParaRPr lang="it-IT" sz="90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33894" name="Titolo 1"/>
          <p:cNvSpPr txBox="1">
            <a:spLocks/>
          </p:cNvSpPr>
          <p:nvPr/>
        </p:nvSpPr>
        <p:spPr bwMode="auto">
          <a:xfrm>
            <a:off x="26988" y="185738"/>
            <a:ext cx="9144000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sz="2400" dirty="0" smtClean="0">
                <a:solidFill>
                  <a:srgbClr val="C00000"/>
                </a:solidFill>
                <a:latin typeface="Verdana" pitchFamily="34" charset="0"/>
              </a:rPr>
              <a:t>Tabella e rappresentazione grafica: confronto </a:t>
            </a:r>
            <a:r>
              <a:rPr lang="it-IT" altLang="it-IT" sz="2000" b="0" dirty="0" smtClean="0">
                <a:solidFill>
                  <a:srgbClr val="C00000"/>
                </a:solidFill>
                <a:latin typeface="Verdana" pitchFamily="34" charset="0"/>
              </a:rPr>
              <a:t>(1/2)</a:t>
            </a:r>
          </a:p>
        </p:txBody>
      </p:sp>
      <p:pic>
        <p:nvPicPr>
          <p:cNvPr id="13" name="Immagin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2654300"/>
            <a:ext cx="1255713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96" name="Immagine 3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2" t="30367" r="93623" b="43930"/>
          <a:stretch>
            <a:fillRect/>
          </a:stretch>
        </p:blipFill>
        <p:spPr bwMode="auto">
          <a:xfrm>
            <a:off x="8648700" y="4094163"/>
            <a:ext cx="311150" cy="161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97" name="Text Box 110"/>
          <p:cNvSpPr txBox="1">
            <a:spLocks noChangeArrowheads="1"/>
          </p:cNvSpPr>
          <p:nvPr/>
        </p:nvSpPr>
        <p:spPr bwMode="auto">
          <a:xfrm>
            <a:off x="6464300" y="4457700"/>
            <a:ext cx="628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defTabSz="914400" eaLnBrk="1" fontAlgn="base" hangingPunct="1">
              <a:spcBef>
                <a:spcPct val="50000"/>
              </a:spcBef>
              <a:spcAft>
                <a:spcPct val="0"/>
              </a:spcAft>
            </a:pPr>
            <a:endParaRPr lang="it-IT" altLang="it-IT" smtClean="0">
              <a:solidFill>
                <a:srgbClr val="000000"/>
              </a:solidFill>
            </a:endParaRPr>
          </a:p>
        </p:txBody>
      </p:sp>
      <p:sp>
        <p:nvSpPr>
          <p:cNvPr id="33898" name="Text Box 111"/>
          <p:cNvSpPr txBox="1">
            <a:spLocks noChangeArrowheads="1"/>
          </p:cNvSpPr>
          <p:nvPr/>
        </p:nvSpPr>
        <p:spPr bwMode="auto">
          <a:xfrm>
            <a:off x="6972300" y="3790950"/>
            <a:ext cx="666750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defTabSz="914400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it-IT" altLang="it-IT" sz="700" smtClean="0">
                <a:solidFill>
                  <a:srgbClr val="3333CC"/>
                </a:solidFill>
                <a:latin typeface="Arial" charset="0"/>
              </a:rPr>
              <a:t>Campania</a:t>
            </a:r>
          </a:p>
        </p:txBody>
      </p:sp>
      <p:sp>
        <p:nvSpPr>
          <p:cNvPr id="33899" name="Text Box 112"/>
          <p:cNvSpPr txBox="1">
            <a:spLocks noChangeArrowheads="1"/>
          </p:cNvSpPr>
          <p:nvPr/>
        </p:nvSpPr>
        <p:spPr bwMode="auto">
          <a:xfrm>
            <a:off x="7664450" y="4432300"/>
            <a:ext cx="666750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defTabSz="914400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it-IT" altLang="it-IT" sz="700" smtClean="0">
                <a:solidFill>
                  <a:srgbClr val="3333CC"/>
                </a:solidFill>
                <a:latin typeface="Arial" charset="0"/>
              </a:rPr>
              <a:t>Calabria</a:t>
            </a:r>
          </a:p>
        </p:txBody>
      </p:sp>
      <p:sp>
        <p:nvSpPr>
          <p:cNvPr id="33900" name="Text Box 113"/>
          <p:cNvSpPr txBox="1">
            <a:spLocks noChangeArrowheads="1"/>
          </p:cNvSpPr>
          <p:nvPr/>
        </p:nvSpPr>
        <p:spPr bwMode="auto">
          <a:xfrm>
            <a:off x="7550150" y="3663950"/>
            <a:ext cx="666750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defTabSz="914400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it-IT" altLang="it-IT" sz="700" smtClean="0">
                <a:solidFill>
                  <a:srgbClr val="3333CC"/>
                </a:solidFill>
                <a:latin typeface="Arial" charset="0"/>
              </a:rPr>
              <a:t>Puglia</a:t>
            </a:r>
          </a:p>
        </p:txBody>
      </p:sp>
      <p:sp>
        <p:nvSpPr>
          <p:cNvPr id="33901" name="Text Box 114"/>
          <p:cNvSpPr txBox="1">
            <a:spLocks noChangeArrowheads="1"/>
          </p:cNvSpPr>
          <p:nvPr/>
        </p:nvSpPr>
        <p:spPr bwMode="auto">
          <a:xfrm>
            <a:off x="6915150" y="5232400"/>
            <a:ext cx="666750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defTabSz="914400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it-IT" altLang="it-IT" sz="700" smtClean="0">
                <a:solidFill>
                  <a:srgbClr val="3333CC"/>
                </a:solidFill>
                <a:latin typeface="Arial" charset="0"/>
              </a:rPr>
              <a:t>Sicilia</a:t>
            </a:r>
          </a:p>
        </p:txBody>
      </p:sp>
      <p:sp>
        <p:nvSpPr>
          <p:cNvPr id="33902" name="Text Box 115"/>
          <p:cNvSpPr txBox="1">
            <a:spLocks noChangeArrowheads="1"/>
          </p:cNvSpPr>
          <p:nvPr/>
        </p:nvSpPr>
        <p:spPr bwMode="auto">
          <a:xfrm>
            <a:off x="7461250" y="3937000"/>
            <a:ext cx="666750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defTabSz="914400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it-IT" altLang="it-IT" sz="700" smtClean="0">
                <a:solidFill>
                  <a:srgbClr val="3333CC"/>
                </a:solidFill>
                <a:latin typeface="Arial" charset="0"/>
              </a:rPr>
              <a:t>Basilicata</a:t>
            </a:r>
          </a:p>
        </p:txBody>
      </p:sp>
    </p:spTree>
    <p:extLst>
      <p:ext uri="{BB962C8B-B14F-4D97-AF65-F5344CB8AC3E}">
        <p14:creationId xmlns:p14="http://schemas.microsoft.com/office/powerpoint/2010/main" val="1763402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1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2" presetID="18" presetClass="entr" presetSubtype="1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9" presetID="3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42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/>
      <p:bldP spid="11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10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500" y="1692275"/>
            <a:ext cx="3933825" cy="422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sellaDiTesto 4"/>
          <p:cNvSpPr txBox="1">
            <a:spLocks noChangeArrowheads="1"/>
          </p:cNvSpPr>
          <p:nvPr/>
        </p:nvSpPr>
        <p:spPr bwMode="auto">
          <a:xfrm>
            <a:off x="1108075" y="735013"/>
            <a:ext cx="15843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1400" b="0" u="sng" smtClean="0">
                <a:solidFill>
                  <a:srgbClr val="C00000"/>
                </a:solidFill>
                <a:latin typeface="Verdana" pitchFamily="34" charset="0"/>
              </a:rPr>
              <a:t>Tabella </a:t>
            </a:r>
          </a:p>
        </p:txBody>
      </p:sp>
      <p:sp>
        <p:nvSpPr>
          <p:cNvPr id="6" name="CasellaDiTesto 5"/>
          <p:cNvSpPr txBox="1">
            <a:spLocks noChangeArrowheads="1"/>
          </p:cNvSpPr>
          <p:nvPr/>
        </p:nvSpPr>
        <p:spPr bwMode="auto">
          <a:xfrm>
            <a:off x="4064000" y="715963"/>
            <a:ext cx="32750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1400" b="0" u="sng" smtClean="0">
                <a:solidFill>
                  <a:srgbClr val="C00000"/>
                </a:solidFill>
                <a:latin typeface="Verdana" pitchFamily="34" charset="0"/>
              </a:rPr>
              <a:t>Rappresentazione grafica</a:t>
            </a:r>
          </a:p>
        </p:txBody>
      </p:sp>
      <p:sp>
        <p:nvSpPr>
          <p:cNvPr id="9" name="CasellaDiTesto 8"/>
          <p:cNvSpPr txBox="1">
            <a:spLocks noChangeArrowheads="1"/>
          </p:cNvSpPr>
          <p:nvPr/>
        </p:nvSpPr>
        <p:spPr bwMode="auto">
          <a:xfrm>
            <a:off x="3319463" y="5106988"/>
            <a:ext cx="2876550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1400" b="0" smtClean="0">
                <a:solidFill>
                  <a:srgbClr val="C00000"/>
                </a:solidFill>
                <a:latin typeface="Verdana" pitchFamily="34" charset="0"/>
              </a:rPr>
              <a:t>…ma il vantaggio </a:t>
            </a:r>
          </a:p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1400" b="0" smtClean="0">
                <a:solidFill>
                  <a:srgbClr val="C00000"/>
                </a:solidFill>
                <a:latin typeface="Verdana" pitchFamily="34" charset="0"/>
              </a:rPr>
              <a:t>della rappresentazione grafica</a:t>
            </a:r>
          </a:p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1400" b="0" smtClean="0">
                <a:solidFill>
                  <a:srgbClr val="C00000"/>
                </a:solidFill>
                <a:latin typeface="Verdana" pitchFamily="34" charset="0"/>
              </a:rPr>
              <a:t>è quello di fornire una lettura istantanea del fenomeno </a:t>
            </a:r>
          </a:p>
        </p:txBody>
      </p:sp>
      <p:sp>
        <p:nvSpPr>
          <p:cNvPr id="10" name="CasellaDiTesto 9"/>
          <p:cNvSpPr txBox="1">
            <a:spLocks noChangeArrowheads="1"/>
          </p:cNvSpPr>
          <p:nvPr/>
        </p:nvSpPr>
        <p:spPr bwMode="auto">
          <a:xfrm>
            <a:off x="2005013" y="735013"/>
            <a:ext cx="23971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1400" b="0" smtClean="0">
                <a:solidFill>
                  <a:srgbClr val="C00000"/>
                </a:solidFill>
                <a:latin typeface="Verdana" pitchFamily="34" charset="0"/>
              </a:rPr>
              <a:t>= maggiore dettaglio</a:t>
            </a:r>
          </a:p>
        </p:txBody>
      </p:sp>
      <p:sp>
        <p:nvSpPr>
          <p:cNvPr id="11" name="CasellaDiTesto 10"/>
          <p:cNvSpPr txBox="1">
            <a:spLocks noChangeArrowheads="1"/>
          </p:cNvSpPr>
          <p:nvPr/>
        </p:nvSpPr>
        <p:spPr bwMode="auto">
          <a:xfrm>
            <a:off x="6542088" y="715963"/>
            <a:ext cx="21336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1400" b="0" smtClean="0">
                <a:solidFill>
                  <a:srgbClr val="C00000"/>
                </a:solidFill>
                <a:latin typeface="Verdana" pitchFamily="34" charset="0"/>
              </a:rPr>
              <a:t>= colpo d’occhio</a:t>
            </a:r>
          </a:p>
        </p:txBody>
      </p:sp>
      <p:graphicFrame>
        <p:nvGraphicFramePr>
          <p:cNvPr id="12" name="Tabella 11"/>
          <p:cNvGraphicFramePr>
            <a:graphicFrameLocks noGrp="1"/>
          </p:cNvGraphicFramePr>
          <p:nvPr/>
        </p:nvGraphicFramePr>
        <p:xfrm>
          <a:off x="711200" y="1897063"/>
          <a:ext cx="2651125" cy="4498971"/>
        </p:xfrm>
        <a:graphic>
          <a:graphicData uri="http://schemas.openxmlformats.org/drawingml/2006/table">
            <a:tbl>
              <a:tblPr/>
              <a:tblGrid>
                <a:gridCol w="1762790"/>
                <a:gridCol w="888335"/>
              </a:tblGrid>
              <a:tr h="335280">
                <a:tc>
                  <a:txBody>
                    <a:bodyPr/>
                    <a:lstStyle/>
                    <a:p>
                      <a:pPr algn="l" fontAlgn="ctr"/>
                      <a:r>
                        <a:rPr lang="it-IT" sz="1100" b="1" i="0" u="none" strike="noStrike" dirty="0" smtClean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   Regione</a:t>
                      </a:r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i="0" u="none" strike="noStrike" dirty="0" smtClean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Uso di internet</a:t>
                      </a:r>
                      <a:endParaRPr lang="it-IT" sz="1100" b="1" i="0" u="none" strike="noStrike" dirty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271"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0" i="0" u="none" strike="noStrike" dirty="0" smtClean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    Piemonte</a:t>
                      </a:r>
                      <a:endParaRPr lang="it-IT" sz="1000" b="0" i="0" u="none" strike="noStrike" dirty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53,7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271"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    Valle d'Aosta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58,6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271"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    Liguria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54,9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271"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    Lombardia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 dirty="0" smtClean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59,0</a:t>
                      </a:r>
                      <a:endParaRPr lang="it-IT" sz="1000" b="0" i="0" u="none" strike="noStrike" dirty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271"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0" i="0" u="none" strike="noStrike" dirty="0" smtClean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    Bolzano</a:t>
                      </a:r>
                      <a:endParaRPr lang="it-IT" sz="1000" b="0" i="0" u="none" strike="noStrike" dirty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 dirty="0" smtClean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62,0</a:t>
                      </a:r>
                      <a:endParaRPr lang="it-IT" sz="1000" b="0" i="0" u="none" strike="noStrike" dirty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271"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0" i="0" u="none" strike="noStrike" dirty="0" smtClean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    Trento</a:t>
                      </a:r>
                      <a:endParaRPr lang="it-IT" sz="1000" b="0" i="0" u="none" strike="noStrike" dirty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58,6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271"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 </a:t>
                      </a:r>
                      <a:r>
                        <a:rPr lang="it-IT" sz="1000" b="0" i="0" u="none" strike="noStrike" dirty="0" smtClean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   Veneto</a:t>
                      </a:r>
                      <a:endParaRPr lang="it-IT" sz="1000" b="0" i="0" u="none" strike="noStrike" dirty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58,3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271"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    Friuli-Venezia Giulia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54,2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271"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    Emilia-Romagna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57,2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271"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    Toscana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54,7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271"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    Umbria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52,3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271"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    Marche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54,3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271"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    Lazio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55,8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271"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    Abruzzo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48,9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271"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    Molise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45,6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271"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    Campania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41,9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271"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    Puglia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42,8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271"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    </a:t>
                      </a:r>
                      <a:r>
                        <a:rPr lang="it-IT" sz="1000" b="0" i="0" u="none" strike="noStrike" dirty="0" smtClean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Basilicata</a:t>
                      </a:r>
                      <a:endParaRPr lang="it-IT" sz="1000" b="0" i="0" u="none" strike="noStrike" dirty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42,9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271"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    Calabria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 dirty="0" smtClean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44,0</a:t>
                      </a:r>
                      <a:endParaRPr lang="it-IT" sz="1000" b="0" i="0" u="none" strike="noStrike" dirty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271"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    Sicilia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45,9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271"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    Sardegna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</a:rPr>
                        <a:t>52,3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391" name="Rettangolo 15"/>
          <p:cNvSpPr>
            <a:spLocks noChangeArrowheads="1"/>
          </p:cNvSpPr>
          <p:nvPr/>
        </p:nvSpPr>
        <p:spPr bwMode="auto">
          <a:xfrm>
            <a:off x="2692400" y="6437313"/>
            <a:ext cx="451326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800" b="0" smtClean="0">
                <a:solidFill>
                  <a:srgbClr val="000000"/>
                </a:solidFill>
                <a:latin typeface="Verdana" pitchFamily="34" charset="0"/>
              </a:rPr>
              <a:t>Fonte: Istat, Cittadini e nuove tecnologie; Statistiche report, 20 dicembre 2012</a:t>
            </a:r>
          </a:p>
        </p:txBody>
      </p:sp>
      <p:pic>
        <p:nvPicPr>
          <p:cNvPr id="34896" name="Immagine 3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2" t="30367" r="93623" b="43930"/>
          <a:stretch>
            <a:fillRect/>
          </a:stretch>
        </p:blipFill>
        <p:spPr bwMode="auto">
          <a:xfrm>
            <a:off x="8766175" y="4700588"/>
            <a:ext cx="222250" cy="114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97" name="Titolo 1"/>
          <p:cNvSpPr txBox="1">
            <a:spLocks/>
          </p:cNvSpPr>
          <p:nvPr/>
        </p:nvSpPr>
        <p:spPr bwMode="auto">
          <a:xfrm>
            <a:off x="0" y="33338"/>
            <a:ext cx="9144000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sz="2400" smtClean="0">
                <a:solidFill>
                  <a:srgbClr val="C00000"/>
                </a:solidFill>
                <a:latin typeface="Verdana" pitchFamily="34" charset="0"/>
              </a:rPr>
              <a:t>Tabella e rappresentazione grafica: confronto </a:t>
            </a:r>
            <a:r>
              <a:rPr lang="it-IT" altLang="it-IT" sz="2000" b="0" smtClean="0">
                <a:solidFill>
                  <a:srgbClr val="C00000"/>
                </a:solidFill>
                <a:latin typeface="Verdana" pitchFamily="34" charset="0"/>
              </a:rPr>
              <a:t>(2/2)</a:t>
            </a:r>
          </a:p>
        </p:txBody>
      </p:sp>
      <p:pic>
        <p:nvPicPr>
          <p:cNvPr id="41" name="Immagine 4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2825" y="3922713"/>
            <a:ext cx="1908175" cy="108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sellaDiTesto 12"/>
          <p:cNvSpPr txBox="1">
            <a:spLocks noChangeArrowheads="1"/>
          </p:cNvSpPr>
          <p:nvPr/>
        </p:nvSpPr>
        <p:spPr bwMode="auto">
          <a:xfrm>
            <a:off x="3114675" y="2854325"/>
            <a:ext cx="2608263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1400" b="0" smtClean="0">
                <a:solidFill>
                  <a:srgbClr val="C00000"/>
                </a:solidFill>
                <a:latin typeface="Verdana" pitchFamily="34" charset="0"/>
              </a:rPr>
              <a:t>Cartogramma e tabella </a:t>
            </a:r>
          </a:p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1400" b="0" smtClean="0">
                <a:solidFill>
                  <a:srgbClr val="C00000"/>
                </a:solidFill>
                <a:latin typeface="Verdana" pitchFamily="34" charset="0"/>
              </a:rPr>
              <a:t>possono essere </a:t>
            </a:r>
          </a:p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1400" b="0" smtClean="0">
                <a:solidFill>
                  <a:srgbClr val="C00000"/>
                </a:solidFill>
                <a:latin typeface="Verdana" pitchFamily="34" charset="0"/>
              </a:rPr>
              <a:t>considerati  </a:t>
            </a:r>
          </a:p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1400" b="0" smtClean="0">
                <a:solidFill>
                  <a:srgbClr val="C00000"/>
                </a:solidFill>
                <a:latin typeface="Verdana" pitchFamily="34" charset="0"/>
              </a:rPr>
              <a:t>l’uno complemento dell’altra…</a:t>
            </a:r>
          </a:p>
        </p:txBody>
      </p:sp>
      <p:sp>
        <p:nvSpPr>
          <p:cNvPr id="48" name="Titolo 1"/>
          <p:cNvSpPr txBox="1">
            <a:spLocks/>
          </p:cNvSpPr>
          <p:nvPr/>
        </p:nvSpPr>
        <p:spPr bwMode="auto">
          <a:xfrm>
            <a:off x="666750" y="1487488"/>
            <a:ext cx="244792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sz="1000" smtClean="0">
                <a:solidFill>
                  <a:srgbClr val="000000"/>
                </a:solidFill>
                <a:latin typeface="Verdana" pitchFamily="34" charset="0"/>
              </a:rPr>
              <a:t>Uso di internet per regione</a:t>
            </a:r>
            <a:br>
              <a:rPr lang="it-IT" altLang="it-IT" sz="1000" smtClean="0">
                <a:solidFill>
                  <a:srgbClr val="000000"/>
                </a:solidFill>
                <a:latin typeface="Verdana" pitchFamily="34" charset="0"/>
              </a:rPr>
            </a:br>
            <a:r>
              <a:rPr lang="it-IT" altLang="it-IT" sz="1000" b="0" smtClean="0">
                <a:solidFill>
                  <a:srgbClr val="000000"/>
                </a:solidFill>
                <a:latin typeface="Verdana" pitchFamily="34" charset="0"/>
              </a:rPr>
              <a:t>Anno 2012 (valori percentuali) </a:t>
            </a:r>
          </a:p>
        </p:txBody>
      </p:sp>
      <p:sp>
        <p:nvSpPr>
          <p:cNvPr id="59" name="CasellaDiTesto 58"/>
          <p:cNvSpPr txBox="1">
            <a:spLocks noChangeArrowheads="1"/>
          </p:cNvSpPr>
          <p:nvPr/>
        </p:nvSpPr>
        <p:spPr bwMode="auto">
          <a:xfrm>
            <a:off x="711200" y="1060450"/>
            <a:ext cx="7610475" cy="26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1400" b="0" smtClean="0">
                <a:solidFill>
                  <a:srgbClr val="C00000"/>
                </a:solidFill>
                <a:latin typeface="Verdana" pitchFamily="34" charset="0"/>
              </a:rPr>
              <a:t>In queste due modalità di presentazione di dati statistici c’è scritta la stessa cosa: </a:t>
            </a:r>
          </a:p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1400" b="0" smtClean="0">
                <a:solidFill>
                  <a:srgbClr val="C00000"/>
                </a:solidFill>
                <a:latin typeface="Verdana" pitchFamily="34" charset="0"/>
              </a:rPr>
              <a:t> </a:t>
            </a:r>
          </a:p>
        </p:txBody>
      </p:sp>
      <p:sp>
        <p:nvSpPr>
          <p:cNvPr id="60" name="Titolo 1"/>
          <p:cNvSpPr txBox="1">
            <a:spLocks/>
          </p:cNvSpPr>
          <p:nvPr/>
        </p:nvSpPr>
        <p:spPr bwMode="auto">
          <a:xfrm>
            <a:off x="4241800" y="1458913"/>
            <a:ext cx="2446338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sz="1000" smtClean="0">
                <a:solidFill>
                  <a:srgbClr val="000000"/>
                </a:solidFill>
                <a:latin typeface="Verdana" pitchFamily="34" charset="0"/>
              </a:rPr>
              <a:t>Uso di internet per regione</a:t>
            </a:r>
            <a:br>
              <a:rPr lang="it-IT" altLang="it-IT" sz="1000" smtClean="0">
                <a:solidFill>
                  <a:srgbClr val="000000"/>
                </a:solidFill>
                <a:latin typeface="Verdana" pitchFamily="34" charset="0"/>
              </a:rPr>
            </a:br>
            <a:r>
              <a:rPr lang="it-IT" altLang="it-IT" sz="1000" b="0" smtClean="0">
                <a:solidFill>
                  <a:srgbClr val="000000"/>
                </a:solidFill>
                <a:latin typeface="Verdana" pitchFamily="34" charset="0"/>
              </a:rPr>
              <a:t>Anno 2012 (valori percentuali) </a:t>
            </a:r>
          </a:p>
        </p:txBody>
      </p:sp>
      <p:sp>
        <p:nvSpPr>
          <p:cNvPr id="62" name="Arrotonda angolo diagonale rettangolo 61"/>
          <p:cNvSpPr/>
          <p:nvPr/>
        </p:nvSpPr>
        <p:spPr>
          <a:xfrm>
            <a:off x="5154613" y="2552700"/>
            <a:ext cx="773112" cy="211138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700" b="1" dirty="0">
                <a:solidFill>
                  <a:srgbClr val="FFFFFF"/>
                </a:solidFill>
              </a:rPr>
              <a:t>Piemonte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700" b="1" dirty="0">
              <a:solidFill>
                <a:srgbClr val="FFFFFF"/>
              </a:solidFill>
            </a:endParaRPr>
          </a:p>
        </p:txBody>
      </p:sp>
      <p:sp>
        <p:nvSpPr>
          <p:cNvPr id="63" name="Arrotonda angolo diagonale rettangolo 62"/>
          <p:cNvSpPr/>
          <p:nvPr/>
        </p:nvSpPr>
        <p:spPr>
          <a:xfrm>
            <a:off x="5749925" y="2309813"/>
            <a:ext cx="677863" cy="141287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700" b="1" dirty="0">
                <a:solidFill>
                  <a:srgbClr val="FFFFFF"/>
                </a:solidFill>
              </a:rPr>
              <a:t>Lombardia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700" b="1" dirty="0">
              <a:solidFill>
                <a:srgbClr val="FFFFFF"/>
              </a:solidFill>
            </a:endParaRPr>
          </a:p>
        </p:txBody>
      </p:sp>
      <p:sp>
        <p:nvSpPr>
          <p:cNvPr id="64" name="Arrotonda angolo diagonale rettangolo 63"/>
          <p:cNvSpPr/>
          <p:nvPr/>
        </p:nvSpPr>
        <p:spPr>
          <a:xfrm>
            <a:off x="6308725" y="2246313"/>
            <a:ext cx="773113" cy="209550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700" b="1" dirty="0">
                <a:solidFill>
                  <a:srgbClr val="FFFFFF"/>
                </a:solidFill>
              </a:rPr>
              <a:t>Veneto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700" b="1" dirty="0">
              <a:solidFill>
                <a:srgbClr val="FFFFFF"/>
              </a:solidFill>
            </a:endParaRPr>
          </a:p>
        </p:txBody>
      </p:sp>
      <p:sp>
        <p:nvSpPr>
          <p:cNvPr id="65" name="Arrotonda angolo diagonale rettangolo 64"/>
          <p:cNvSpPr/>
          <p:nvPr/>
        </p:nvSpPr>
        <p:spPr>
          <a:xfrm>
            <a:off x="6591300" y="1992313"/>
            <a:ext cx="771525" cy="211137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700" b="1" dirty="0">
                <a:solidFill>
                  <a:srgbClr val="FFFFFF"/>
                </a:solidFill>
              </a:rPr>
              <a:t>Friuli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700" b="1" dirty="0">
              <a:solidFill>
                <a:srgbClr val="FFFFFF"/>
              </a:solidFill>
            </a:endParaRPr>
          </a:p>
        </p:txBody>
      </p:sp>
      <p:sp>
        <p:nvSpPr>
          <p:cNvPr id="66" name="Arrotonda angolo diagonale rettangolo 65"/>
          <p:cNvSpPr/>
          <p:nvPr/>
        </p:nvSpPr>
        <p:spPr>
          <a:xfrm>
            <a:off x="6067425" y="2043113"/>
            <a:ext cx="773113" cy="211137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700" b="1" dirty="0">
                <a:solidFill>
                  <a:srgbClr val="FFFFFF"/>
                </a:solidFill>
              </a:rPr>
              <a:t>Trento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700" b="1" dirty="0">
              <a:solidFill>
                <a:srgbClr val="FFFFFF"/>
              </a:solidFill>
            </a:endParaRPr>
          </a:p>
        </p:txBody>
      </p:sp>
      <p:sp>
        <p:nvSpPr>
          <p:cNvPr id="67" name="Arrotonda angolo diagonale rettangolo 66"/>
          <p:cNvSpPr/>
          <p:nvPr/>
        </p:nvSpPr>
        <p:spPr>
          <a:xfrm>
            <a:off x="6208713" y="1801813"/>
            <a:ext cx="771525" cy="211137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700" b="1" dirty="0">
                <a:solidFill>
                  <a:srgbClr val="FFFFFF"/>
                </a:solidFill>
              </a:rPr>
              <a:t>Bolzano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700" b="1" dirty="0">
              <a:solidFill>
                <a:srgbClr val="FFFFFF"/>
              </a:solidFill>
            </a:endParaRPr>
          </a:p>
        </p:txBody>
      </p:sp>
      <p:sp>
        <p:nvSpPr>
          <p:cNvPr id="68" name="Arrotonda angolo diagonale rettangolo 67"/>
          <p:cNvSpPr/>
          <p:nvPr/>
        </p:nvSpPr>
        <p:spPr>
          <a:xfrm>
            <a:off x="6130925" y="2695575"/>
            <a:ext cx="771525" cy="211138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700" b="1" dirty="0">
                <a:solidFill>
                  <a:srgbClr val="FFFFFF"/>
                </a:solidFill>
              </a:rPr>
              <a:t>Emilia Romagna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700" b="1" dirty="0">
              <a:solidFill>
                <a:srgbClr val="FFFFFF"/>
              </a:solidFill>
            </a:endParaRPr>
          </a:p>
        </p:txBody>
      </p:sp>
      <p:sp>
        <p:nvSpPr>
          <p:cNvPr id="69" name="Arrotonda angolo diagonale rettangolo 68"/>
          <p:cNvSpPr/>
          <p:nvPr/>
        </p:nvSpPr>
        <p:spPr>
          <a:xfrm>
            <a:off x="6129338" y="3125788"/>
            <a:ext cx="773112" cy="209550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700" b="1" dirty="0">
                <a:solidFill>
                  <a:srgbClr val="FFFFFF"/>
                </a:solidFill>
              </a:rPr>
              <a:t>Toscana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700" b="1" dirty="0">
              <a:solidFill>
                <a:srgbClr val="FFFFFF"/>
              </a:solidFill>
            </a:endParaRPr>
          </a:p>
        </p:txBody>
      </p:sp>
      <p:sp>
        <p:nvSpPr>
          <p:cNvPr id="70" name="Arrotonda angolo diagonale rettangolo 69"/>
          <p:cNvSpPr/>
          <p:nvPr/>
        </p:nvSpPr>
        <p:spPr>
          <a:xfrm>
            <a:off x="6535738" y="3332163"/>
            <a:ext cx="771525" cy="209550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700" b="1" dirty="0">
                <a:solidFill>
                  <a:srgbClr val="FFFFFF"/>
                </a:solidFill>
              </a:rPr>
              <a:t>Umbria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700" b="1" dirty="0">
              <a:solidFill>
                <a:srgbClr val="FFFFFF"/>
              </a:solidFill>
            </a:endParaRPr>
          </a:p>
        </p:txBody>
      </p:sp>
      <p:sp>
        <p:nvSpPr>
          <p:cNvPr id="71" name="Arrotonda angolo diagonale rettangolo 70"/>
          <p:cNvSpPr/>
          <p:nvPr/>
        </p:nvSpPr>
        <p:spPr>
          <a:xfrm>
            <a:off x="6799263" y="3108325"/>
            <a:ext cx="631825" cy="201613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700" b="1" dirty="0">
                <a:solidFill>
                  <a:srgbClr val="FFFFFF"/>
                </a:solidFill>
              </a:rPr>
              <a:t>Marche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700" b="1" dirty="0">
              <a:solidFill>
                <a:srgbClr val="FFFFFF"/>
              </a:solidFill>
            </a:endParaRPr>
          </a:p>
        </p:txBody>
      </p:sp>
      <p:sp>
        <p:nvSpPr>
          <p:cNvPr id="72" name="Arrotonda angolo diagonale rettangolo 71"/>
          <p:cNvSpPr/>
          <p:nvPr/>
        </p:nvSpPr>
        <p:spPr>
          <a:xfrm>
            <a:off x="6596063" y="3671888"/>
            <a:ext cx="688975" cy="214312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700" b="1" dirty="0">
                <a:solidFill>
                  <a:srgbClr val="FFFFFF"/>
                </a:solidFill>
              </a:rPr>
              <a:t>Lazio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700" b="1" dirty="0">
              <a:solidFill>
                <a:srgbClr val="FFFFFF"/>
              </a:solidFill>
            </a:endParaRPr>
          </a:p>
        </p:txBody>
      </p:sp>
      <p:sp>
        <p:nvSpPr>
          <p:cNvPr id="73" name="Arrotonda angolo diagonale rettangolo 72"/>
          <p:cNvSpPr/>
          <p:nvPr/>
        </p:nvSpPr>
        <p:spPr>
          <a:xfrm>
            <a:off x="5416550" y="2709863"/>
            <a:ext cx="773113" cy="209550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700" b="1" dirty="0">
                <a:solidFill>
                  <a:srgbClr val="FFFFFF"/>
                </a:solidFill>
              </a:rPr>
              <a:t>Liguria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700" b="1" dirty="0">
              <a:solidFill>
                <a:srgbClr val="FFFFFF"/>
              </a:solidFill>
            </a:endParaRPr>
          </a:p>
        </p:txBody>
      </p:sp>
      <p:sp>
        <p:nvSpPr>
          <p:cNvPr id="74" name="Arrotonda angolo diagonale rettangolo 73"/>
          <p:cNvSpPr/>
          <p:nvPr/>
        </p:nvSpPr>
        <p:spPr>
          <a:xfrm>
            <a:off x="6972300" y="3563938"/>
            <a:ext cx="771525" cy="211137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700" b="1" dirty="0">
                <a:solidFill>
                  <a:srgbClr val="FFFFFF"/>
                </a:solidFill>
              </a:rPr>
              <a:t>Abruzzo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700" b="1" dirty="0">
              <a:solidFill>
                <a:srgbClr val="FFFFFF"/>
              </a:solidFill>
            </a:endParaRPr>
          </a:p>
        </p:txBody>
      </p:sp>
      <p:sp>
        <p:nvSpPr>
          <p:cNvPr id="75" name="Arrotonda angolo diagonale rettangolo 74"/>
          <p:cNvSpPr/>
          <p:nvPr/>
        </p:nvSpPr>
        <p:spPr>
          <a:xfrm>
            <a:off x="5540375" y="4302125"/>
            <a:ext cx="703263" cy="215900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700" b="1" dirty="0">
                <a:solidFill>
                  <a:srgbClr val="FFFFFF"/>
                </a:solidFill>
              </a:rPr>
              <a:t>Sardegna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700" b="1" dirty="0">
              <a:solidFill>
                <a:srgbClr val="FFFFFF"/>
              </a:solidFill>
            </a:endParaRPr>
          </a:p>
        </p:txBody>
      </p:sp>
      <p:sp>
        <p:nvSpPr>
          <p:cNvPr id="77" name="Arrotonda angolo diagonale rettangolo 76"/>
          <p:cNvSpPr/>
          <p:nvPr/>
        </p:nvSpPr>
        <p:spPr>
          <a:xfrm>
            <a:off x="8321675" y="4516438"/>
            <a:ext cx="773113" cy="211137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700" b="1" dirty="0">
              <a:solidFill>
                <a:srgbClr val="FFFFFF"/>
              </a:solidFill>
            </a:endParaRPr>
          </a:p>
        </p:txBody>
      </p:sp>
      <p:sp>
        <p:nvSpPr>
          <p:cNvPr id="81" name="Arrotonda angolo diagonale rettangolo 80"/>
          <p:cNvSpPr/>
          <p:nvPr/>
        </p:nvSpPr>
        <p:spPr>
          <a:xfrm>
            <a:off x="5127625" y="2193925"/>
            <a:ext cx="639763" cy="265113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700" b="1" dirty="0">
                <a:solidFill>
                  <a:srgbClr val="FFFFFF"/>
                </a:solidFill>
              </a:rPr>
              <a:t>Valle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700" b="1" dirty="0">
                <a:solidFill>
                  <a:srgbClr val="FFFFFF"/>
                </a:solidFill>
              </a:rPr>
              <a:t>d’Aosta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700" b="1" dirty="0">
              <a:solidFill>
                <a:srgbClr val="FFFFFF"/>
              </a:solidFill>
            </a:endParaRPr>
          </a:p>
        </p:txBody>
      </p:sp>
      <p:sp>
        <p:nvSpPr>
          <p:cNvPr id="83" name="Arrotonda angolo diagonale rettangolo 82"/>
          <p:cNvSpPr/>
          <p:nvPr/>
        </p:nvSpPr>
        <p:spPr>
          <a:xfrm>
            <a:off x="7242175" y="3841750"/>
            <a:ext cx="630238" cy="100013"/>
          </a:xfrm>
          <a:prstGeom prst="round2Diag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700" b="1" dirty="0">
                <a:solidFill>
                  <a:srgbClr val="FFFFFF"/>
                </a:solidFill>
              </a:rPr>
              <a:t>Molise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700" b="1" dirty="0">
              <a:solidFill>
                <a:srgbClr val="FFFFFF"/>
              </a:solidFill>
            </a:endParaRPr>
          </a:p>
        </p:txBody>
      </p:sp>
      <p:sp>
        <p:nvSpPr>
          <p:cNvPr id="34920" name="Text Box 122"/>
          <p:cNvSpPr txBox="1">
            <a:spLocks noChangeArrowheads="1"/>
          </p:cNvSpPr>
          <p:nvPr/>
        </p:nvSpPr>
        <p:spPr bwMode="auto">
          <a:xfrm>
            <a:off x="7226300" y="5340350"/>
            <a:ext cx="666750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defTabSz="914400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it-IT" altLang="it-IT" sz="700" smtClean="0">
                <a:solidFill>
                  <a:srgbClr val="3333CC"/>
                </a:solidFill>
                <a:latin typeface="Arial" charset="0"/>
              </a:rPr>
              <a:t>Sicilia</a:t>
            </a:r>
          </a:p>
        </p:txBody>
      </p:sp>
      <p:sp>
        <p:nvSpPr>
          <p:cNvPr id="34921" name="Text Box 126"/>
          <p:cNvSpPr txBox="1">
            <a:spLocks noChangeArrowheads="1"/>
          </p:cNvSpPr>
          <p:nvPr/>
        </p:nvSpPr>
        <p:spPr bwMode="auto">
          <a:xfrm>
            <a:off x="7937500" y="4584700"/>
            <a:ext cx="666750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defTabSz="914400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it-IT" altLang="it-IT" sz="700" smtClean="0">
                <a:solidFill>
                  <a:srgbClr val="3333CC"/>
                </a:solidFill>
                <a:latin typeface="Arial" charset="0"/>
              </a:rPr>
              <a:t>Calabria</a:t>
            </a:r>
          </a:p>
        </p:txBody>
      </p:sp>
      <p:sp>
        <p:nvSpPr>
          <p:cNvPr id="34922" name="Text Box 127"/>
          <p:cNvSpPr txBox="1">
            <a:spLocks noChangeArrowheads="1"/>
          </p:cNvSpPr>
          <p:nvPr/>
        </p:nvSpPr>
        <p:spPr bwMode="auto">
          <a:xfrm>
            <a:off x="7302500" y="3987800"/>
            <a:ext cx="666750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defTabSz="914400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it-IT" altLang="it-IT" sz="700" smtClean="0">
                <a:solidFill>
                  <a:srgbClr val="3333CC"/>
                </a:solidFill>
                <a:latin typeface="Arial" charset="0"/>
              </a:rPr>
              <a:t>Campania</a:t>
            </a:r>
          </a:p>
        </p:txBody>
      </p:sp>
      <p:sp>
        <p:nvSpPr>
          <p:cNvPr id="34923" name="Text Box 128"/>
          <p:cNvSpPr txBox="1">
            <a:spLocks noChangeArrowheads="1"/>
          </p:cNvSpPr>
          <p:nvPr/>
        </p:nvSpPr>
        <p:spPr bwMode="auto">
          <a:xfrm>
            <a:off x="7759700" y="4178300"/>
            <a:ext cx="666750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defTabSz="914400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it-IT" altLang="it-IT" sz="700" smtClean="0">
                <a:solidFill>
                  <a:srgbClr val="3333CC"/>
                </a:solidFill>
                <a:latin typeface="Arial" charset="0"/>
              </a:rPr>
              <a:t>Basilicata</a:t>
            </a:r>
          </a:p>
        </p:txBody>
      </p:sp>
      <p:sp>
        <p:nvSpPr>
          <p:cNvPr id="34924" name="Text Box 129"/>
          <p:cNvSpPr txBox="1">
            <a:spLocks noChangeArrowheads="1"/>
          </p:cNvSpPr>
          <p:nvPr/>
        </p:nvSpPr>
        <p:spPr bwMode="auto">
          <a:xfrm>
            <a:off x="7664450" y="3810000"/>
            <a:ext cx="666750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defTabSz="914400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it-IT" altLang="it-IT" sz="700" smtClean="0">
                <a:solidFill>
                  <a:srgbClr val="3333CC"/>
                </a:solidFill>
                <a:latin typeface="Arial" charset="0"/>
              </a:rPr>
              <a:t>Puglia</a:t>
            </a:r>
          </a:p>
        </p:txBody>
      </p:sp>
    </p:spTree>
    <p:extLst>
      <p:ext uri="{BB962C8B-B14F-4D97-AF65-F5344CB8AC3E}">
        <p14:creationId xmlns:p14="http://schemas.microsoft.com/office/powerpoint/2010/main" val="422577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3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2" presetID="6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46" presetID="6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59" presetID="3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  <p:bldP spid="11" grpId="0"/>
      <p:bldP spid="13391" grpId="0"/>
      <p:bldP spid="2" grpId="0"/>
      <p:bldP spid="48" grpId="0"/>
      <p:bldP spid="59" grpId="0"/>
      <p:bldP spid="6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olo 1"/>
          <p:cNvSpPr>
            <a:spLocks noGrp="1"/>
          </p:cNvSpPr>
          <p:nvPr>
            <p:ph type="title"/>
          </p:nvPr>
        </p:nvSpPr>
        <p:spPr>
          <a:xfrm>
            <a:off x="263525" y="1333500"/>
            <a:ext cx="4611688" cy="361950"/>
          </a:xfrm>
        </p:spPr>
        <p:txBody>
          <a:bodyPr/>
          <a:lstStyle/>
          <a:p>
            <a:r>
              <a:rPr altLang="it-IT" sz="900" smtClean="0">
                <a:solidFill>
                  <a:schemeClr val="tx1"/>
                </a:solidFill>
                <a:effectLst/>
                <a:ea typeface="ＭＳ Ｐゴシック" pitchFamily="34" charset="-128"/>
              </a:rPr>
              <a:t>Persone di 6 anni e più per frequenza con cui usano internet </a:t>
            </a:r>
            <a:br>
              <a:rPr altLang="it-IT" sz="900" smtClean="0">
                <a:solidFill>
                  <a:schemeClr val="tx1"/>
                </a:solidFill>
                <a:effectLst/>
                <a:ea typeface="ＭＳ Ｐゴシック" pitchFamily="34" charset="-128"/>
              </a:rPr>
            </a:br>
            <a:r>
              <a:rPr altLang="it-IT" sz="900" b="0" smtClean="0">
                <a:solidFill>
                  <a:schemeClr val="tx1"/>
                </a:solidFill>
                <a:effectLst/>
                <a:ea typeface="ＭＳ Ｐゴシック" pitchFamily="34" charset="-128"/>
              </a:rPr>
              <a:t>Anno 2012 (valori percentuali)</a:t>
            </a:r>
          </a:p>
        </p:txBody>
      </p:sp>
      <p:sp>
        <p:nvSpPr>
          <p:cNvPr id="39939" name="Rettangolo 3"/>
          <p:cNvSpPr>
            <a:spLocks noChangeArrowheads="1"/>
          </p:cNvSpPr>
          <p:nvPr/>
        </p:nvSpPr>
        <p:spPr bwMode="auto">
          <a:xfrm>
            <a:off x="392113" y="6324600"/>
            <a:ext cx="6692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800" b="0" smtClean="0">
                <a:solidFill>
                  <a:srgbClr val="000000"/>
                </a:solidFill>
                <a:latin typeface="Verdana" pitchFamily="34" charset="0"/>
              </a:rPr>
              <a:t>Fonte: Istat, Cittadini e nuove tecnologie; Statistiche report, 20 dicembre 2012</a:t>
            </a:r>
          </a:p>
        </p:txBody>
      </p:sp>
      <p:sp>
        <p:nvSpPr>
          <p:cNvPr id="39940" name="CasellaDiTesto 1"/>
          <p:cNvSpPr txBox="1">
            <a:spLocks noChangeArrowheads="1"/>
          </p:cNvSpPr>
          <p:nvPr/>
        </p:nvSpPr>
        <p:spPr bwMode="auto">
          <a:xfrm>
            <a:off x="5072063" y="1947863"/>
            <a:ext cx="627062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900" b="0" smtClean="0">
                <a:solidFill>
                  <a:srgbClr val="FFFFFF"/>
                </a:solidFill>
                <a:latin typeface="Verdana" pitchFamily="34" charset="0"/>
              </a:rPr>
              <a:t>tutti i giorni</a:t>
            </a:r>
          </a:p>
        </p:txBody>
      </p:sp>
      <p:sp>
        <p:nvSpPr>
          <p:cNvPr id="39941" name="CasellaDiTesto 1"/>
          <p:cNvSpPr txBox="1">
            <a:spLocks noChangeArrowheads="1"/>
          </p:cNvSpPr>
          <p:nvPr/>
        </p:nvSpPr>
        <p:spPr bwMode="auto">
          <a:xfrm>
            <a:off x="4957763" y="2274888"/>
            <a:ext cx="947737" cy="57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900" b="0" smtClean="0">
                <a:solidFill>
                  <a:srgbClr val="FFFFFF"/>
                </a:solidFill>
                <a:latin typeface="Verdana" pitchFamily="34" charset="0"/>
              </a:rPr>
              <a:t>Uno o più volte a settimana</a:t>
            </a:r>
          </a:p>
        </p:txBody>
      </p:sp>
      <p:sp>
        <p:nvSpPr>
          <p:cNvPr id="39942" name="CasellaDiTesto 1"/>
          <p:cNvSpPr txBox="1">
            <a:spLocks noChangeArrowheads="1"/>
          </p:cNvSpPr>
          <p:nvPr/>
        </p:nvSpPr>
        <p:spPr bwMode="auto">
          <a:xfrm>
            <a:off x="5394325" y="3049588"/>
            <a:ext cx="889000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900" b="0" smtClean="0">
                <a:solidFill>
                  <a:srgbClr val="FFFFFF"/>
                </a:solidFill>
                <a:latin typeface="Verdana" pitchFamily="34" charset="0"/>
              </a:rPr>
              <a:t>qualche </a:t>
            </a:r>
          </a:p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900" b="0" smtClean="0">
                <a:solidFill>
                  <a:srgbClr val="FFFFFF"/>
                </a:solidFill>
                <a:latin typeface="Verdana" pitchFamily="34" charset="0"/>
              </a:rPr>
              <a:t>volta </a:t>
            </a:r>
          </a:p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900" b="0" smtClean="0">
                <a:solidFill>
                  <a:srgbClr val="FFFFFF"/>
                </a:solidFill>
                <a:latin typeface="Verdana" pitchFamily="34" charset="0"/>
              </a:rPr>
              <a:t>al mese </a:t>
            </a:r>
          </a:p>
        </p:txBody>
      </p:sp>
      <p:sp>
        <p:nvSpPr>
          <p:cNvPr id="17415" name="Titolo 1"/>
          <p:cNvSpPr txBox="1">
            <a:spLocks/>
          </p:cNvSpPr>
          <p:nvPr/>
        </p:nvSpPr>
        <p:spPr bwMode="auto">
          <a:xfrm>
            <a:off x="215900" y="869950"/>
            <a:ext cx="874871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sz="1400" smtClean="0">
                <a:solidFill>
                  <a:srgbClr val="C00000"/>
                </a:solidFill>
                <a:latin typeface="Verdana" pitchFamily="34" charset="0"/>
              </a:rPr>
              <a:t>Questa torta è una tra le rappresentazioni grafiche più semplici utilizzate in statistica</a:t>
            </a:r>
          </a:p>
        </p:txBody>
      </p:sp>
      <p:sp>
        <p:nvSpPr>
          <p:cNvPr id="17416" name="Titolo 1"/>
          <p:cNvSpPr txBox="1">
            <a:spLocks/>
          </p:cNvSpPr>
          <p:nvPr/>
        </p:nvSpPr>
        <p:spPr bwMode="auto">
          <a:xfrm rot="-1847011">
            <a:off x="228600" y="2127250"/>
            <a:ext cx="2778125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sz="1200" smtClean="0">
                <a:solidFill>
                  <a:srgbClr val="C00000"/>
                </a:solidFill>
                <a:latin typeface="Verdana" pitchFamily="34" charset="0"/>
              </a:rPr>
              <a:t>La somma dei suoi spicchi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sz="1200" smtClean="0">
                <a:solidFill>
                  <a:srgbClr val="C00000"/>
                </a:solidFill>
                <a:latin typeface="Verdana" pitchFamily="34" charset="0"/>
              </a:rPr>
              <a:t>è pari a 100, ossia rappresenta il 100%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sz="1200" smtClean="0">
                <a:solidFill>
                  <a:srgbClr val="C00000"/>
                </a:solidFill>
                <a:latin typeface="Verdana" pitchFamily="34" charset="0"/>
              </a:rPr>
              <a:t>del fenomeno osservato</a:t>
            </a:r>
          </a:p>
        </p:txBody>
      </p:sp>
      <p:graphicFrame>
        <p:nvGraphicFramePr>
          <p:cNvPr id="20" name="Grafico 19"/>
          <p:cNvGraphicFramePr/>
          <p:nvPr/>
        </p:nvGraphicFramePr>
        <p:xfrm>
          <a:off x="1521834" y="1300880"/>
          <a:ext cx="8085348" cy="5431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" name="CasellaDiTesto 20"/>
          <p:cNvSpPr txBox="1">
            <a:spLocks noChangeArrowheads="1"/>
          </p:cNvSpPr>
          <p:nvPr/>
        </p:nvSpPr>
        <p:spPr bwMode="auto">
          <a:xfrm>
            <a:off x="5284788" y="2501900"/>
            <a:ext cx="6143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1000" smtClean="0">
                <a:solidFill>
                  <a:srgbClr val="FFFFFF"/>
                </a:solidFill>
                <a:latin typeface="Verdana" pitchFamily="34" charset="0"/>
              </a:rPr>
              <a:t>tutti i giorni</a:t>
            </a:r>
          </a:p>
        </p:txBody>
      </p:sp>
      <p:sp>
        <p:nvSpPr>
          <p:cNvPr id="22" name="CasellaDiTesto 21"/>
          <p:cNvSpPr txBox="1">
            <a:spLocks noChangeArrowheads="1"/>
          </p:cNvSpPr>
          <p:nvPr/>
        </p:nvSpPr>
        <p:spPr bwMode="auto">
          <a:xfrm>
            <a:off x="3959225" y="1914525"/>
            <a:ext cx="8413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1000" smtClean="0">
                <a:solidFill>
                  <a:srgbClr val="FFFFFF"/>
                </a:solidFill>
                <a:latin typeface="Verdana" pitchFamily="34" charset="0"/>
              </a:rPr>
              <a:t>non </a:t>
            </a:r>
          </a:p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1000" smtClean="0">
                <a:solidFill>
                  <a:srgbClr val="FFFFFF"/>
                </a:solidFill>
                <a:latin typeface="Verdana" pitchFamily="34" charset="0"/>
              </a:rPr>
              <a:t>risponde</a:t>
            </a:r>
          </a:p>
        </p:txBody>
      </p:sp>
      <p:sp>
        <p:nvSpPr>
          <p:cNvPr id="23" name="CasellaDiTesto 22"/>
          <p:cNvSpPr txBox="1">
            <a:spLocks noChangeArrowheads="1"/>
          </p:cNvSpPr>
          <p:nvPr/>
        </p:nvSpPr>
        <p:spPr bwMode="auto">
          <a:xfrm>
            <a:off x="3819525" y="5392738"/>
            <a:ext cx="769938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900" smtClean="0">
                <a:solidFill>
                  <a:srgbClr val="000000"/>
                </a:solidFill>
                <a:latin typeface="Verdana" pitchFamily="34" charset="0"/>
              </a:rPr>
              <a:t>qualche volta l’anno</a:t>
            </a:r>
          </a:p>
        </p:txBody>
      </p:sp>
      <p:sp>
        <p:nvSpPr>
          <p:cNvPr id="24" name="CasellaDiTesto 23"/>
          <p:cNvSpPr txBox="1">
            <a:spLocks noChangeArrowheads="1"/>
          </p:cNvSpPr>
          <p:nvPr/>
        </p:nvSpPr>
        <p:spPr bwMode="auto">
          <a:xfrm>
            <a:off x="4051300" y="4987925"/>
            <a:ext cx="917575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900" smtClean="0">
                <a:solidFill>
                  <a:srgbClr val="FFFFFF"/>
                </a:solidFill>
                <a:latin typeface="Verdana" pitchFamily="34" charset="0"/>
              </a:rPr>
              <a:t>qualche volta al mese</a:t>
            </a:r>
          </a:p>
        </p:txBody>
      </p:sp>
      <p:sp>
        <p:nvSpPr>
          <p:cNvPr id="25" name="CasellaDiTesto 24"/>
          <p:cNvSpPr txBox="1">
            <a:spLocks noChangeArrowheads="1"/>
          </p:cNvSpPr>
          <p:nvPr/>
        </p:nvSpPr>
        <p:spPr bwMode="auto">
          <a:xfrm>
            <a:off x="5187950" y="4786313"/>
            <a:ext cx="104457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1000" smtClean="0">
                <a:solidFill>
                  <a:srgbClr val="FFFFFF"/>
                </a:solidFill>
                <a:latin typeface="Verdana" pitchFamily="34" charset="0"/>
              </a:rPr>
              <a:t>una o più volte a settimana</a:t>
            </a:r>
          </a:p>
        </p:txBody>
      </p:sp>
      <p:sp>
        <p:nvSpPr>
          <p:cNvPr id="26" name="CasellaDiTesto 25"/>
          <p:cNvSpPr txBox="1">
            <a:spLocks noChangeArrowheads="1"/>
          </p:cNvSpPr>
          <p:nvPr/>
        </p:nvSpPr>
        <p:spPr bwMode="auto">
          <a:xfrm>
            <a:off x="2695575" y="3716338"/>
            <a:ext cx="555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1000" smtClean="0">
                <a:solidFill>
                  <a:srgbClr val="000000"/>
                </a:solidFill>
                <a:latin typeface="Verdana" pitchFamily="34" charset="0"/>
              </a:rPr>
              <a:t>mai</a:t>
            </a:r>
          </a:p>
        </p:txBody>
      </p:sp>
      <p:sp>
        <p:nvSpPr>
          <p:cNvPr id="17424" name="Titolo 1"/>
          <p:cNvSpPr txBox="1">
            <a:spLocks/>
          </p:cNvSpPr>
          <p:nvPr/>
        </p:nvSpPr>
        <p:spPr bwMode="auto">
          <a:xfrm rot="2098756">
            <a:off x="5624513" y="2133600"/>
            <a:ext cx="3327400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sz="1200" smtClean="0">
                <a:solidFill>
                  <a:srgbClr val="C00000"/>
                </a:solidFill>
                <a:latin typeface="Verdana" pitchFamily="34" charset="0"/>
              </a:rPr>
              <a:t>La larghezza di ogni spicchio dipende da quante persone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sz="1200" smtClean="0">
                <a:solidFill>
                  <a:srgbClr val="C00000"/>
                </a:solidFill>
                <a:latin typeface="Verdana" pitchFamily="34" charset="0"/>
              </a:rPr>
              <a:t>hanno risposto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sz="1200" smtClean="0">
                <a:solidFill>
                  <a:srgbClr val="C00000"/>
                </a:solidFill>
                <a:latin typeface="Verdana" pitchFamily="34" charset="0"/>
              </a:rPr>
              <a:t>in egual modo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sz="1200" smtClean="0">
                <a:solidFill>
                  <a:srgbClr val="C00000"/>
                </a:solidFill>
                <a:latin typeface="Verdana" pitchFamily="34" charset="0"/>
              </a:rPr>
              <a:t>alla stessa domanda</a:t>
            </a:r>
          </a:p>
        </p:txBody>
      </p:sp>
      <p:sp>
        <p:nvSpPr>
          <p:cNvPr id="18" name="Titolo 1"/>
          <p:cNvSpPr txBox="1">
            <a:spLocks/>
          </p:cNvSpPr>
          <p:nvPr/>
        </p:nvSpPr>
        <p:spPr bwMode="auto">
          <a:xfrm>
            <a:off x="687388" y="3078163"/>
            <a:ext cx="1389062" cy="127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sz="1200" smtClean="0">
                <a:solidFill>
                  <a:srgbClr val="C00000"/>
                </a:solidFill>
                <a:latin typeface="Verdana" pitchFamily="34" charset="0"/>
              </a:rPr>
              <a:t>45,6 +</a:t>
            </a:r>
          </a:p>
          <a:p>
            <a:pPr algn="r" defTabSz="914400"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sz="1200" smtClean="0">
                <a:solidFill>
                  <a:srgbClr val="C00000"/>
                </a:solidFill>
                <a:latin typeface="Verdana" pitchFamily="34" charset="0"/>
              </a:rPr>
              <a:t>1,9 +</a:t>
            </a:r>
          </a:p>
          <a:p>
            <a:pPr algn="r" defTabSz="914400"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sz="1200" smtClean="0">
                <a:solidFill>
                  <a:srgbClr val="C00000"/>
                </a:solidFill>
                <a:latin typeface="Verdana" pitchFamily="34" charset="0"/>
              </a:rPr>
              <a:t>29,5 +</a:t>
            </a:r>
          </a:p>
          <a:p>
            <a:pPr algn="r" defTabSz="914400"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sz="1200" smtClean="0">
                <a:solidFill>
                  <a:srgbClr val="C00000"/>
                </a:solidFill>
                <a:latin typeface="Verdana" pitchFamily="34" charset="0"/>
              </a:rPr>
              <a:t>18,7 +</a:t>
            </a:r>
          </a:p>
          <a:p>
            <a:pPr algn="r" defTabSz="914400"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sz="1200" smtClean="0">
                <a:solidFill>
                  <a:srgbClr val="C00000"/>
                </a:solidFill>
                <a:latin typeface="Verdana" pitchFamily="34" charset="0"/>
              </a:rPr>
              <a:t>3,3 + </a:t>
            </a:r>
          </a:p>
          <a:p>
            <a:pPr algn="r" defTabSz="914400"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sz="1200" smtClean="0">
                <a:solidFill>
                  <a:srgbClr val="C00000"/>
                </a:solidFill>
                <a:latin typeface="Verdana" pitchFamily="34" charset="0"/>
              </a:rPr>
              <a:t>1,0 = </a:t>
            </a:r>
          </a:p>
        </p:txBody>
      </p:sp>
      <p:cxnSp>
        <p:nvCxnSpPr>
          <p:cNvPr id="3" name="Connettore 1 2"/>
          <p:cNvCxnSpPr>
            <a:cxnSpLocks noChangeShapeType="1"/>
          </p:cNvCxnSpPr>
          <p:nvPr/>
        </p:nvCxnSpPr>
        <p:spPr bwMode="auto">
          <a:xfrm>
            <a:off x="1192213" y="4295775"/>
            <a:ext cx="8255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" name="CasellaDiTesto 4"/>
          <p:cNvSpPr txBox="1">
            <a:spLocks noChangeArrowheads="1"/>
          </p:cNvSpPr>
          <p:nvPr/>
        </p:nvSpPr>
        <p:spPr bwMode="auto">
          <a:xfrm>
            <a:off x="1135063" y="4287838"/>
            <a:ext cx="77628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sz="1200" smtClean="0">
                <a:solidFill>
                  <a:srgbClr val="C00000"/>
                </a:solidFill>
                <a:latin typeface="Verdana" pitchFamily="34" charset="0"/>
              </a:rPr>
              <a:t>100</a:t>
            </a:r>
          </a:p>
        </p:txBody>
      </p:sp>
      <p:sp>
        <p:nvSpPr>
          <p:cNvPr id="27" name="Titolo 9"/>
          <p:cNvSpPr txBox="1">
            <a:spLocks/>
          </p:cNvSpPr>
          <p:nvPr/>
        </p:nvSpPr>
        <p:spPr bwMode="auto">
          <a:xfrm>
            <a:off x="0" y="365125"/>
            <a:ext cx="9077325" cy="515938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defPPr>
              <a:defRPr lang="it-IT"/>
            </a:defPPr>
            <a:lvl1pPr algn="ctr" eaLnBrk="0" hangingPunct="0">
              <a:defRPr sz="2350">
                <a:solidFill>
                  <a:srgbClr val="C00000"/>
                </a:solidFill>
                <a:latin typeface="Verdana" pitchFamily="34" charset="0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b="1" dirty="0" smtClean="0">
                <a:ea typeface="ＭＳ Ｐゴシック" pitchFamily="34" charset="-128"/>
              </a:rPr>
              <a:t>Grafico a torta (areogramma) </a:t>
            </a:r>
            <a:r>
              <a:rPr lang="it-IT" sz="2000" dirty="0" smtClean="0">
                <a:ea typeface="ＭＳ Ｐゴシック" pitchFamily="34" charset="-128"/>
              </a:rPr>
              <a:t>(1/4) </a:t>
            </a:r>
          </a:p>
        </p:txBody>
      </p:sp>
    </p:spTree>
    <p:extLst>
      <p:ext uri="{BB962C8B-B14F-4D97-AF65-F5344CB8AC3E}">
        <p14:creationId xmlns:p14="http://schemas.microsoft.com/office/powerpoint/2010/main" val="726700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3" presetID="56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76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81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8600"/>
                            </p:stCondLst>
                            <p:childTnLst>
                              <p:par>
                                <p:cTn id="29" presetID="6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/>
      <p:bldP spid="17416" grpId="0"/>
      <p:bldP spid="21" grpId="0"/>
      <p:bldP spid="22" grpId="0"/>
      <p:bldP spid="23" grpId="0"/>
      <p:bldP spid="24" grpId="0"/>
      <p:bldP spid="25" grpId="0"/>
      <p:bldP spid="26" grpId="0"/>
      <p:bldP spid="17424" grpId="0"/>
      <p:bldP spid="18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la 2"/>
          <p:cNvGraphicFramePr>
            <a:graphicFrameLocks noGrp="1"/>
          </p:cNvGraphicFramePr>
          <p:nvPr/>
        </p:nvGraphicFramePr>
        <p:xfrm>
          <a:off x="1865313" y="1381125"/>
          <a:ext cx="5422900" cy="3840163"/>
        </p:xfrm>
        <a:graphic>
          <a:graphicData uri="http://schemas.openxmlformats.org/drawingml/2006/table">
            <a:tbl>
              <a:tblPr/>
              <a:tblGrid>
                <a:gridCol w="3511513"/>
                <a:gridCol w="1911387"/>
              </a:tblGrid>
              <a:tr h="598055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it-IT" sz="10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   Tab</a:t>
                      </a: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. 2 - Persone di 6 anni e più per frequenza con cui usano internet </a:t>
                      </a:r>
                      <a:br>
                        <a:rPr lang="it-IT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</a:b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           </a:t>
                      </a:r>
                      <a:r>
                        <a:rPr lang="it-IT" sz="10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   Anno </a:t>
                      </a:r>
                      <a:r>
                        <a:rPr lang="it-IT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2012 </a:t>
                      </a:r>
                      <a:r>
                        <a:rPr lang="it-IT" sz="1000" b="0" i="1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(valori percentuali)</a:t>
                      </a:r>
                      <a:endParaRPr lang="it-IT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723964">
                <a:tc>
                  <a:txBody>
                    <a:bodyPr/>
                    <a:lstStyle/>
                    <a:p>
                      <a:pPr algn="l" fontAlgn="ctr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Uso di internet</a:t>
                      </a:r>
                    </a:p>
                  </a:txBody>
                  <a:tcPr marL="10801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Frequenza percentuale</a:t>
                      </a:r>
                    </a:p>
                  </a:txBody>
                  <a:tcPr marL="0" marR="10801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768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Tutti i giorni</a:t>
                      </a:r>
                    </a:p>
                  </a:txBody>
                  <a:tcPr marL="10801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29,5</a:t>
                      </a:r>
                    </a:p>
                  </a:txBody>
                  <a:tcPr marL="0" marR="10801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14768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Uno o più volte a settimana</a:t>
                      </a:r>
                    </a:p>
                  </a:txBody>
                  <a:tcPr marL="10801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18,7</a:t>
                      </a:r>
                    </a:p>
                  </a:txBody>
                  <a:tcPr marL="0" marR="10801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4768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Qualche volta al mese</a:t>
                      </a:r>
                    </a:p>
                  </a:txBody>
                  <a:tcPr marL="10801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3,3</a:t>
                      </a:r>
                    </a:p>
                  </a:txBody>
                  <a:tcPr marL="0" marR="10801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4768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Qualche volta all'anno </a:t>
                      </a:r>
                    </a:p>
                  </a:txBody>
                  <a:tcPr marL="10801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1,0</a:t>
                      </a:r>
                    </a:p>
                  </a:txBody>
                  <a:tcPr marL="0" marR="10801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4768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Mai</a:t>
                      </a:r>
                    </a:p>
                  </a:txBody>
                  <a:tcPr marL="10801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45,6</a:t>
                      </a:r>
                    </a:p>
                  </a:txBody>
                  <a:tcPr marL="0" marR="10801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4768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Non risponde</a:t>
                      </a:r>
                    </a:p>
                  </a:txBody>
                  <a:tcPr marL="10801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1,9</a:t>
                      </a:r>
                    </a:p>
                  </a:txBody>
                  <a:tcPr marL="0" marR="10801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4768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Totale</a:t>
                      </a:r>
                    </a:p>
                  </a:txBody>
                  <a:tcPr marL="10801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100,0</a:t>
                      </a:r>
                    </a:p>
                  </a:txBody>
                  <a:tcPr marL="0" marR="10801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768">
                <a:tc gridSpan="2">
                  <a:txBody>
                    <a:bodyPr/>
                    <a:lstStyle/>
                    <a:p>
                      <a:pPr algn="l" fontAlgn="b"/>
                      <a:r>
                        <a:rPr lang="it-IT" sz="7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Fonte: Istat, Cittadini e nuove tecnologie; Statistiche report, 20 dicembre 2012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4056" name="Titolo 1"/>
          <p:cNvSpPr txBox="1">
            <a:spLocks/>
          </p:cNvSpPr>
          <p:nvPr/>
        </p:nvSpPr>
        <p:spPr bwMode="auto">
          <a:xfrm>
            <a:off x="490538" y="460375"/>
            <a:ext cx="8229600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sz="2400" smtClean="0">
                <a:solidFill>
                  <a:srgbClr val="C00000"/>
                </a:solidFill>
                <a:latin typeface="Verdana" pitchFamily="34" charset="0"/>
              </a:rPr>
              <a:t>Vediamo ora come si costruisce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sz="2400" smtClean="0">
                <a:solidFill>
                  <a:srgbClr val="C00000"/>
                </a:solidFill>
                <a:latin typeface="Verdana" pitchFamily="34" charset="0"/>
              </a:rPr>
              <a:t>il grafico a torta</a:t>
            </a:r>
            <a:r>
              <a:rPr lang="it-IT" altLang="it-IT" sz="2000" b="0" smtClean="0">
                <a:solidFill>
                  <a:srgbClr val="C00000"/>
                </a:solidFill>
                <a:latin typeface="Verdana" pitchFamily="34" charset="0"/>
              </a:rPr>
              <a:t> (1/2)</a:t>
            </a:r>
            <a:r>
              <a:rPr lang="it-IT" altLang="it-IT" sz="2400" smtClean="0">
                <a:solidFill>
                  <a:srgbClr val="C00000"/>
                </a:solidFill>
                <a:latin typeface="Verdana" pitchFamily="34" charset="0"/>
              </a:rPr>
              <a:t> </a:t>
            </a:r>
          </a:p>
        </p:txBody>
      </p:sp>
      <p:sp>
        <p:nvSpPr>
          <p:cNvPr id="5" name="Titolo 1"/>
          <p:cNvSpPr txBox="1">
            <a:spLocks/>
          </p:cNvSpPr>
          <p:nvPr/>
        </p:nvSpPr>
        <p:spPr bwMode="auto">
          <a:xfrm>
            <a:off x="631825" y="1973263"/>
            <a:ext cx="8229600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sz="2400" smtClean="0">
                <a:solidFill>
                  <a:srgbClr val="C00000"/>
                </a:solidFill>
                <a:latin typeface="Verdana" pitchFamily="34" charset="0"/>
              </a:rPr>
              <a:t>si parte dalla tabella dei dati</a:t>
            </a:r>
          </a:p>
        </p:txBody>
      </p:sp>
    </p:spTree>
    <p:extLst>
      <p:ext uri="{BB962C8B-B14F-4D97-AF65-F5344CB8AC3E}">
        <p14:creationId xmlns:p14="http://schemas.microsoft.com/office/powerpoint/2010/main" val="206659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olo 1"/>
          <p:cNvSpPr txBox="1">
            <a:spLocks/>
          </p:cNvSpPr>
          <p:nvPr/>
        </p:nvSpPr>
        <p:spPr bwMode="auto">
          <a:xfrm>
            <a:off x="434975" y="0"/>
            <a:ext cx="8229600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sz="2400" smtClean="0">
                <a:solidFill>
                  <a:srgbClr val="C00000"/>
                </a:solidFill>
                <a:latin typeface="Verdana" pitchFamily="34" charset="0"/>
              </a:rPr>
              <a:t>Grafico a torta - costruzione </a:t>
            </a:r>
            <a:r>
              <a:rPr lang="it-IT" altLang="it-IT" sz="2000" b="0" smtClean="0">
                <a:solidFill>
                  <a:srgbClr val="C00000"/>
                </a:solidFill>
                <a:latin typeface="Verdana" pitchFamily="34" charset="0"/>
              </a:rPr>
              <a:t>(2/2)</a:t>
            </a:r>
          </a:p>
        </p:txBody>
      </p:sp>
      <p:pic>
        <p:nvPicPr>
          <p:cNvPr id="20" name="Immagine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744"/>
          <a:stretch>
            <a:fillRect/>
          </a:stretch>
        </p:blipFill>
        <p:spPr bwMode="auto">
          <a:xfrm>
            <a:off x="915988" y="1817688"/>
            <a:ext cx="5670550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olo 1"/>
          <p:cNvSpPr txBox="1">
            <a:spLocks/>
          </p:cNvSpPr>
          <p:nvPr/>
        </p:nvSpPr>
        <p:spPr bwMode="auto">
          <a:xfrm>
            <a:off x="960438" y="969963"/>
            <a:ext cx="4637087" cy="32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marL="457200" indent="-4572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sz="1400" b="0" smtClean="0">
                <a:solidFill>
                  <a:srgbClr val="C00000"/>
                </a:solidFill>
                <a:latin typeface="Verdana" pitchFamily="34" charset="0"/>
              </a:rPr>
              <a:t>2. selezionare l’area contenente i dati</a:t>
            </a:r>
          </a:p>
        </p:txBody>
      </p:sp>
      <p:pic>
        <p:nvPicPr>
          <p:cNvPr id="24" name="Immagine 2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043"/>
          <a:stretch>
            <a:fillRect/>
          </a:stretch>
        </p:blipFill>
        <p:spPr bwMode="auto">
          <a:xfrm>
            <a:off x="3370263" y="2859088"/>
            <a:ext cx="5073650" cy="3275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olo 1"/>
          <p:cNvSpPr txBox="1">
            <a:spLocks/>
          </p:cNvSpPr>
          <p:nvPr/>
        </p:nvSpPr>
        <p:spPr bwMode="auto">
          <a:xfrm>
            <a:off x="960438" y="1222375"/>
            <a:ext cx="7789862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marL="457200" indent="-4572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sz="1400" b="0" smtClean="0">
                <a:solidFill>
                  <a:srgbClr val="C00000"/>
                </a:solidFill>
                <a:latin typeface="Verdana" pitchFamily="34" charset="0"/>
              </a:rPr>
              <a:t>3. scegliere il tipo di grafico più adeguato, in questo caso quello a torta</a:t>
            </a:r>
          </a:p>
        </p:txBody>
      </p:sp>
      <p:sp>
        <p:nvSpPr>
          <p:cNvPr id="2" name="Rettangolo 1"/>
          <p:cNvSpPr>
            <a:spLocks noChangeArrowheads="1"/>
          </p:cNvSpPr>
          <p:nvPr/>
        </p:nvSpPr>
        <p:spPr bwMode="auto">
          <a:xfrm>
            <a:off x="879475" y="747713"/>
            <a:ext cx="5548313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1400" b="0" smtClean="0">
                <a:solidFill>
                  <a:srgbClr val="C00000"/>
                </a:solidFill>
                <a:latin typeface="Verdana" pitchFamily="34" charset="0"/>
              </a:rPr>
              <a:t>1. riportare i dati della tabella sul foglio elettronico </a:t>
            </a:r>
            <a:endParaRPr lang="it-IT" altLang="it-IT" sz="1400" b="0" smtClean="0">
              <a:solidFill>
                <a:srgbClr val="000000"/>
              </a:solidFill>
            </a:endParaRPr>
          </a:p>
        </p:txBody>
      </p:sp>
      <p:pic>
        <p:nvPicPr>
          <p:cNvPr id="13" name="Immagin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179"/>
          <a:stretch>
            <a:fillRect/>
          </a:stretch>
        </p:blipFill>
        <p:spPr bwMode="auto">
          <a:xfrm>
            <a:off x="1362075" y="1781175"/>
            <a:ext cx="6545263" cy="424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olo 1"/>
          <p:cNvSpPr txBox="1">
            <a:spLocks/>
          </p:cNvSpPr>
          <p:nvPr/>
        </p:nvSpPr>
        <p:spPr bwMode="auto">
          <a:xfrm>
            <a:off x="960438" y="1443038"/>
            <a:ext cx="7789862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marL="457200" indent="-4572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sz="1400" b="0" smtClean="0">
                <a:solidFill>
                  <a:srgbClr val="C00000"/>
                </a:solidFill>
                <a:latin typeface="Verdana" pitchFamily="34" charset="0"/>
              </a:rPr>
              <a:t>4. realizzazione del grafico a torta</a:t>
            </a:r>
          </a:p>
        </p:txBody>
      </p:sp>
      <p:sp>
        <p:nvSpPr>
          <p:cNvPr id="15" name="Titolo 1"/>
          <p:cNvSpPr txBox="1">
            <a:spLocks/>
          </p:cNvSpPr>
          <p:nvPr/>
        </p:nvSpPr>
        <p:spPr bwMode="auto">
          <a:xfrm>
            <a:off x="371475" y="5956300"/>
            <a:ext cx="8140700" cy="6064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just" defTabSz="914400" fontAlgn="base">
              <a:spcBef>
                <a:spcPct val="0"/>
              </a:spcBef>
              <a:spcAft>
                <a:spcPct val="0"/>
              </a:spcAft>
            </a:pPr>
            <a:endParaRPr lang="it-IT" altLang="it-IT" sz="1400" b="0" smtClean="0">
              <a:solidFill>
                <a:srgbClr val="C00000"/>
              </a:solidFill>
              <a:latin typeface="Verdana" pitchFamily="34" charset="0"/>
            </a:endParaRPr>
          </a:p>
          <a:p>
            <a:pPr algn="just" defTabSz="914400" fontAlgn="base">
              <a:spcBef>
                <a:spcPct val="0"/>
              </a:spcBef>
              <a:spcAft>
                <a:spcPct val="0"/>
              </a:spcAft>
            </a:pPr>
            <a:endParaRPr lang="it-IT" altLang="it-IT" sz="1400" b="0" smtClean="0">
              <a:solidFill>
                <a:srgbClr val="C00000"/>
              </a:solidFill>
              <a:latin typeface="Verdana" pitchFamily="34" charset="0"/>
            </a:endParaRPr>
          </a:p>
          <a:p>
            <a:pPr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sz="1400" b="0" smtClean="0">
                <a:solidFill>
                  <a:srgbClr val="C00000"/>
                </a:solidFill>
                <a:latin typeface="Verdana" pitchFamily="34" charset="0"/>
              </a:rPr>
              <a:t>Questa rappresentazione grafica è indicata per evidenziare con immediatezza la risposta (modalità) che ottiene la maggior percentuale (frequenza).  </a:t>
            </a:r>
          </a:p>
          <a:p>
            <a:pPr algn="just" defTabSz="914400" fontAlgn="base">
              <a:spcBef>
                <a:spcPct val="0"/>
              </a:spcBef>
              <a:spcAft>
                <a:spcPct val="0"/>
              </a:spcAft>
            </a:pPr>
            <a:endParaRPr lang="it-IT" altLang="it-IT" sz="1400" b="0" smtClean="0">
              <a:solidFill>
                <a:srgbClr val="C00000"/>
              </a:solidFill>
              <a:latin typeface="Verdana" pitchFamily="34" charset="0"/>
            </a:endParaRPr>
          </a:p>
          <a:p>
            <a:pPr algn="just" defTabSz="914400" fontAlgn="base">
              <a:spcBef>
                <a:spcPct val="0"/>
              </a:spcBef>
              <a:spcAft>
                <a:spcPct val="0"/>
              </a:spcAft>
            </a:pPr>
            <a:endParaRPr lang="it-IT" altLang="it-IT" sz="1400" b="0" smtClean="0">
              <a:solidFill>
                <a:srgbClr val="C00000"/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9854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2" grpId="0"/>
      <p:bldP spid="14" grpId="0"/>
      <p:bldP spid="1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Grafico 12"/>
          <p:cNvGraphicFramePr/>
          <p:nvPr/>
        </p:nvGraphicFramePr>
        <p:xfrm>
          <a:off x="1218329" y="1320682"/>
          <a:ext cx="7184571" cy="48671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Rettangolo 3"/>
          <p:cNvSpPr>
            <a:spLocks noChangeArrowheads="1"/>
          </p:cNvSpPr>
          <p:nvPr/>
        </p:nvSpPr>
        <p:spPr bwMode="auto">
          <a:xfrm>
            <a:off x="508000" y="6376988"/>
            <a:ext cx="6692900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800" b="0" smtClean="0">
                <a:solidFill>
                  <a:srgbClr val="000000"/>
                </a:solidFill>
                <a:latin typeface="Verdana" pitchFamily="34" charset="0"/>
              </a:rPr>
              <a:t>Fonte: Istat, Cittadini e nuove tecnologie; Statistiche report, 20 dicembre 2012</a:t>
            </a:r>
          </a:p>
        </p:txBody>
      </p:sp>
      <p:sp>
        <p:nvSpPr>
          <p:cNvPr id="5" name="Titolo 1"/>
          <p:cNvSpPr txBox="1">
            <a:spLocks/>
          </p:cNvSpPr>
          <p:nvPr/>
        </p:nvSpPr>
        <p:spPr bwMode="auto">
          <a:xfrm>
            <a:off x="862013" y="862013"/>
            <a:ext cx="46101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sz="900" smtClean="0">
                <a:solidFill>
                  <a:srgbClr val="000000"/>
                </a:solidFill>
                <a:latin typeface="Verdana" pitchFamily="34" charset="0"/>
              </a:rPr>
              <a:t>Uso di internet per sesso e classi di età </a:t>
            </a:r>
            <a:br>
              <a:rPr lang="it-IT" altLang="it-IT" sz="900" smtClean="0">
                <a:solidFill>
                  <a:srgbClr val="000000"/>
                </a:solidFill>
                <a:latin typeface="Verdana" pitchFamily="34" charset="0"/>
              </a:rPr>
            </a:br>
            <a:r>
              <a:rPr lang="it-IT" altLang="it-IT" sz="900" b="0" smtClean="0">
                <a:solidFill>
                  <a:srgbClr val="000000"/>
                </a:solidFill>
                <a:latin typeface="Verdana" pitchFamily="34" charset="0"/>
              </a:rPr>
              <a:t>Anno 2012 (per 100 persone di 6 anni e più) </a:t>
            </a:r>
          </a:p>
        </p:txBody>
      </p:sp>
      <p:sp>
        <p:nvSpPr>
          <p:cNvPr id="47109" name="CasellaDiTesto 5"/>
          <p:cNvSpPr txBox="1">
            <a:spLocks noChangeArrowheads="1"/>
          </p:cNvSpPr>
          <p:nvPr/>
        </p:nvSpPr>
        <p:spPr bwMode="auto">
          <a:xfrm>
            <a:off x="1695450" y="179388"/>
            <a:ext cx="57832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2400" smtClean="0">
                <a:solidFill>
                  <a:srgbClr val="C00000"/>
                </a:solidFill>
                <a:latin typeface="Verdana" pitchFamily="34" charset="0"/>
              </a:rPr>
              <a:t>Grafico a linee – lettura (1/2)</a:t>
            </a:r>
          </a:p>
        </p:txBody>
      </p:sp>
      <p:sp>
        <p:nvSpPr>
          <p:cNvPr id="7" name="CasellaDiTesto 6"/>
          <p:cNvSpPr txBox="1">
            <a:spLocks noChangeArrowheads="1"/>
          </p:cNvSpPr>
          <p:nvPr/>
        </p:nvSpPr>
        <p:spPr bwMode="auto">
          <a:xfrm>
            <a:off x="3570288" y="6030913"/>
            <a:ext cx="138271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900" b="0" smtClean="0">
                <a:solidFill>
                  <a:srgbClr val="000000"/>
                </a:solidFill>
                <a:latin typeface="Verdana" pitchFamily="34" charset="0"/>
              </a:rPr>
              <a:t>Classi di età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1026744" y="2739277"/>
            <a:ext cx="323165" cy="1600206"/>
          </a:xfrm>
          <a:prstGeom prst="rect">
            <a:avLst/>
          </a:prstGeom>
          <a:noFill/>
        </p:spPr>
        <p:txBody>
          <a:bodyPr vert="vert27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900" dirty="0">
                <a:solidFill>
                  <a:srgbClr val="000000"/>
                </a:solidFill>
                <a:latin typeface="Verdana" pitchFamily="34" charset="0"/>
                <a:ea typeface="ＭＳ Ｐゴシック" charset="-128"/>
              </a:rPr>
              <a:t>Percentuale di uso</a:t>
            </a:r>
          </a:p>
        </p:txBody>
      </p:sp>
      <p:sp>
        <p:nvSpPr>
          <p:cNvPr id="24584" name="CasellaDiTesto 14"/>
          <p:cNvSpPr txBox="1">
            <a:spLocks noChangeArrowheads="1"/>
          </p:cNvSpPr>
          <p:nvPr/>
        </p:nvSpPr>
        <p:spPr bwMode="auto">
          <a:xfrm>
            <a:off x="2400300" y="2659063"/>
            <a:ext cx="21637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1400" b="0" smtClean="0">
                <a:solidFill>
                  <a:srgbClr val="C00000"/>
                </a:solidFill>
                <a:latin typeface="Verdana" pitchFamily="34" charset="0"/>
              </a:rPr>
              <a:t>i più internauti hanno tra gli 11 e i 34 anni…</a:t>
            </a:r>
            <a:endParaRPr lang="it-IT" altLang="it-IT" sz="1400" b="0" smtClean="0">
              <a:solidFill>
                <a:srgbClr val="000000"/>
              </a:solidFill>
            </a:endParaRPr>
          </a:p>
        </p:txBody>
      </p:sp>
      <p:sp>
        <p:nvSpPr>
          <p:cNvPr id="24585" name="CasellaDiTesto 17"/>
          <p:cNvSpPr txBox="1">
            <a:spLocks noChangeArrowheads="1"/>
          </p:cNvSpPr>
          <p:nvPr/>
        </p:nvSpPr>
        <p:spPr bwMode="auto">
          <a:xfrm>
            <a:off x="5446713" y="1993900"/>
            <a:ext cx="230822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1400" b="0" smtClean="0">
                <a:solidFill>
                  <a:srgbClr val="C00000"/>
                </a:solidFill>
                <a:latin typeface="Verdana" pitchFamily="34" charset="0"/>
              </a:rPr>
              <a:t>Il divario nell’uso di internet, a favore degli uomini, si accentua</a:t>
            </a:r>
          </a:p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1400" b="0" smtClean="0">
                <a:solidFill>
                  <a:srgbClr val="C00000"/>
                </a:solidFill>
                <a:latin typeface="Verdana" pitchFamily="34" charset="0"/>
              </a:rPr>
              <a:t>a partire dai 35 anni...</a:t>
            </a:r>
            <a:endParaRPr lang="it-IT" altLang="it-IT" sz="1400" b="0" smtClean="0">
              <a:solidFill>
                <a:srgbClr val="000000"/>
              </a:solidFill>
            </a:endParaRPr>
          </a:p>
        </p:txBody>
      </p:sp>
      <p:sp>
        <p:nvSpPr>
          <p:cNvPr id="12" name="CasellaDiTesto 14"/>
          <p:cNvSpPr txBox="1">
            <a:spLocks noChangeArrowheads="1"/>
          </p:cNvSpPr>
          <p:nvPr/>
        </p:nvSpPr>
        <p:spPr bwMode="auto">
          <a:xfrm>
            <a:off x="7072313" y="4595813"/>
            <a:ext cx="18669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1400" b="0" smtClean="0">
                <a:solidFill>
                  <a:srgbClr val="C00000"/>
                </a:solidFill>
                <a:latin typeface="Verdana" pitchFamily="34" charset="0"/>
              </a:rPr>
              <a:t>…per poi essere recuperato un po’, dalle donne in pensione </a:t>
            </a:r>
            <a:endParaRPr lang="it-IT" altLang="it-IT" sz="1400" b="0" smtClean="0">
              <a:solidFill>
                <a:srgbClr val="000000"/>
              </a:solidFill>
            </a:endParaRPr>
          </a:p>
        </p:txBody>
      </p:sp>
      <p:sp>
        <p:nvSpPr>
          <p:cNvPr id="14" name="CasellaDiTesto 14"/>
          <p:cNvSpPr txBox="1">
            <a:spLocks noChangeArrowheads="1"/>
          </p:cNvSpPr>
          <p:nvPr/>
        </p:nvSpPr>
        <p:spPr bwMode="auto">
          <a:xfrm>
            <a:off x="3959225" y="876300"/>
            <a:ext cx="18224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1400" b="0" smtClean="0">
                <a:solidFill>
                  <a:srgbClr val="C00000"/>
                </a:solidFill>
                <a:latin typeface="Verdana" pitchFamily="34" charset="0"/>
              </a:rPr>
              <a:t>Cosa ci «dice» la curva del grafico?</a:t>
            </a:r>
            <a:endParaRPr lang="it-IT" altLang="it-IT" sz="1400" b="0" smtClean="0">
              <a:solidFill>
                <a:srgbClr val="000000"/>
              </a:solidFill>
            </a:endParaRPr>
          </a:p>
        </p:txBody>
      </p:sp>
      <p:sp>
        <p:nvSpPr>
          <p:cNvPr id="17" name="CasellaDiTesto 14"/>
          <p:cNvSpPr txBox="1">
            <a:spLocks noChangeArrowheads="1"/>
          </p:cNvSpPr>
          <p:nvPr/>
        </p:nvSpPr>
        <p:spPr bwMode="auto">
          <a:xfrm>
            <a:off x="2446338" y="3271838"/>
            <a:ext cx="216217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1400" b="0" smtClean="0">
                <a:solidFill>
                  <a:srgbClr val="C00000"/>
                </a:solidFill>
                <a:latin typeface="Verdana" pitchFamily="34" charset="0"/>
              </a:rPr>
              <a:t>…anche se l’uso di internet comincia a diminuire dopo l’adolescenza</a:t>
            </a:r>
            <a:endParaRPr lang="it-IT" altLang="it-IT" sz="1400" b="0" smtClean="0">
              <a:solidFill>
                <a:srgbClr val="000000"/>
              </a:solidFill>
            </a:endParaRPr>
          </a:p>
        </p:txBody>
      </p:sp>
      <p:sp>
        <p:nvSpPr>
          <p:cNvPr id="18" name="CasellaDiTesto 14"/>
          <p:cNvSpPr txBox="1">
            <a:spLocks noChangeArrowheads="1"/>
          </p:cNvSpPr>
          <p:nvPr/>
        </p:nvSpPr>
        <p:spPr bwMode="auto">
          <a:xfrm>
            <a:off x="5818188" y="876300"/>
            <a:ext cx="20383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1400" b="0" smtClean="0">
                <a:solidFill>
                  <a:srgbClr val="C00000"/>
                </a:solidFill>
                <a:latin typeface="Verdana" pitchFamily="34" charset="0"/>
              </a:rPr>
              <a:t>Cos’altro possiamo osservare?</a:t>
            </a:r>
            <a:endParaRPr lang="it-IT" altLang="it-IT" sz="1400" b="0" smtClean="0">
              <a:solidFill>
                <a:srgbClr val="000000"/>
              </a:solidFill>
            </a:endParaRPr>
          </a:p>
        </p:txBody>
      </p:sp>
      <p:cxnSp>
        <p:nvCxnSpPr>
          <p:cNvPr id="3" name="Connettore 1 2"/>
          <p:cNvCxnSpPr>
            <a:cxnSpLocks noChangeShapeType="1"/>
          </p:cNvCxnSpPr>
          <p:nvPr/>
        </p:nvCxnSpPr>
        <p:spPr bwMode="auto">
          <a:xfrm>
            <a:off x="2408238" y="2452688"/>
            <a:ext cx="1862137" cy="0"/>
          </a:xfrm>
          <a:prstGeom prst="line">
            <a:avLst/>
          </a:prstGeom>
          <a:noFill/>
          <a:ln w="38100" cap="rnd" algn="ctr">
            <a:solidFill>
              <a:srgbClr val="C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Connettore 2 20"/>
          <p:cNvCxnSpPr>
            <a:cxnSpLocks noChangeShapeType="1"/>
          </p:cNvCxnSpPr>
          <p:nvPr/>
        </p:nvCxnSpPr>
        <p:spPr bwMode="auto">
          <a:xfrm>
            <a:off x="3854450" y="1873250"/>
            <a:ext cx="868363" cy="579438"/>
          </a:xfrm>
          <a:prstGeom prst="straightConnector1">
            <a:avLst/>
          </a:prstGeom>
          <a:noFill/>
          <a:ln w="38100" algn="ctr">
            <a:solidFill>
              <a:srgbClr val="C00000"/>
            </a:solidFill>
            <a:prstDash val="sysDot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" name="Ovale 26"/>
          <p:cNvSpPr/>
          <p:nvPr/>
        </p:nvSpPr>
        <p:spPr>
          <a:xfrm rot="1131540">
            <a:off x="4516438" y="2505075"/>
            <a:ext cx="669925" cy="601663"/>
          </a:xfrm>
          <a:prstGeom prst="ellipse">
            <a:avLst/>
          </a:prstGeom>
          <a:noFill/>
          <a:ln w="25400" cap="rnd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70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1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47" presetID="16" presetClass="entr" presetSubtype="2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10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5500"/>
                            </p:stCondLst>
                            <p:childTnLst>
                              <p:par>
                                <p:cTn id="51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55" presetID="14" presetClass="entr" presetSubtype="1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24584" grpId="0"/>
      <p:bldP spid="24585" grpId="0"/>
      <p:bldP spid="12" grpId="0"/>
      <p:bldP spid="14" grpId="0"/>
      <p:bldP spid="17" grpId="0"/>
      <p:bldP spid="18" grpId="0"/>
      <p:bldP spid="2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afico 3"/>
          <p:cNvGraphicFramePr/>
          <p:nvPr/>
        </p:nvGraphicFramePr>
        <p:xfrm>
          <a:off x="676022" y="1413517"/>
          <a:ext cx="7310868" cy="47007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0179" name="Rettangolo 4"/>
          <p:cNvSpPr>
            <a:spLocks noChangeArrowheads="1"/>
          </p:cNvSpPr>
          <p:nvPr/>
        </p:nvSpPr>
        <p:spPr bwMode="auto">
          <a:xfrm>
            <a:off x="842963" y="6427788"/>
            <a:ext cx="6692900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800" b="0" smtClean="0">
                <a:solidFill>
                  <a:srgbClr val="000000"/>
                </a:solidFill>
                <a:latin typeface="Verdana" pitchFamily="34" charset="0"/>
              </a:rPr>
              <a:t>Fonte: Istat, Cittadini e nuove tecnologie; Statistiche report, 20 dicembre 2012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3460750" y="5976938"/>
            <a:ext cx="2438400" cy="2460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 sz="1000" b="1" i="0" u="none" strike="noStrike" kern="1200" baseline="0">
                <a:solidFill>
                  <a:srgbClr val="000000"/>
                </a:solidFill>
                <a:latin typeface="Verdana" pitchFamily="34" charset="0"/>
                <a:ea typeface="+mn-ea"/>
                <a:cs typeface="+mn-cs"/>
              </a:defRPr>
            </a:pPr>
            <a:r>
              <a:rPr lang="it-IT" sz="1000" dirty="0">
                <a:solidFill>
                  <a:srgbClr val="000000"/>
                </a:solidFill>
                <a:latin typeface="Verdana" pitchFamily="34" charset="0"/>
              </a:rPr>
              <a:t>Frequenza d’ uso</a:t>
            </a:r>
          </a:p>
        </p:txBody>
      </p:sp>
      <p:sp>
        <p:nvSpPr>
          <p:cNvPr id="50181" name="Titolo 1"/>
          <p:cNvSpPr txBox="1">
            <a:spLocks/>
          </p:cNvSpPr>
          <p:nvPr/>
        </p:nvSpPr>
        <p:spPr bwMode="auto">
          <a:xfrm>
            <a:off x="473075" y="739775"/>
            <a:ext cx="314325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sz="900" smtClean="0">
                <a:solidFill>
                  <a:srgbClr val="000000"/>
                </a:solidFill>
                <a:latin typeface="Verdana" pitchFamily="34" charset="0"/>
              </a:rPr>
              <a:t>Uso delle nuove tecnologie per classi di età </a:t>
            </a:r>
            <a:br>
              <a:rPr lang="it-IT" altLang="it-IT" sz="900" smtClean="0">
                <a:solidFill>
                  <a:srgbClr val="000000"/>
                </a:solidFill>
                <a:latin typeface="Verdana" pitchFamily="34" charset="0"/>
              </a:rPr>
            </a:br>
            <a:r>
              <a:rPr lang="it-IT" altLang="it-IT" sz="900" b="0" smtClean="0">
                <a:solidFill>
                  <a:srgbClr val="000000"/>
                </a:solidFill>
                <a:latin typeface="Verdana" pitchFamily="34" charset="0"/>
              </a:rPr>
              <a:t>Anno 2012 (per cento persone di 6 anni e più) </a:t>
            </a:r>
          </a:p>
        </p:txBody>
      </p:sp>
      <p:sp>
        <p:nvSpPr>
          <p:cNvPr id="10" name="CasellaDiTesto 6"/>
          <p:cNvSpPr txBox="1">
            <a:spLocks noChangeArrowheads="1"/>
          </p:cNvSpPr>
          <p:nvPr/>
        </p:nvSpPr>
        <p:spPr bwMode="auto">
          <a:xfrm>
            <a:off x="4046538" y="1255713"/>
            <a:ext cx="5016500" cy="7381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1400" b="0" smtClean="0">
                <a:solidFill>
                  <a:srgbClr val="C00000"/>
                </a:solidFill>
                <a:latin typeface="Verdana" pitchFamily="34" charset="0"/>
              </a:rPr>
              <a:t>Per le generazioni successive la quota di utenti decresce progressivamente e drasticamente in modo direttamente proporzionale all’età</a:t>
            </a:r>
          </a:p>
        </p:txBody>
      </p:sp>
      <p:sp>
        <p:nvSpPr>
          <p:cNvPr id="16" name="CasellaDiTesto 6"/>
          <p:cNvSpPr txBox="1">
            <a:spLocks noChangeArrowheads="1"/>
          </p:cNvSpPr>
          <p:nvPr/>
        </p:nvSpPr>
        <p:spPr bwMode="auto">
          <a:xfrm>
            <a:off x="6934200" y="3684588"/>
            <a:ext cx="217487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1400" b="0" smtClean="0">
                <a:solidFill>
                  <a:srgbClr val="C00000"/>
                </a:solidFill>
                <a:latin typeface="Verdana" pitchFamily="34" charset="0"/>
              </a:rPr>
              <a:t>… i maggiori utilizzatori </a:t>
            </a:r>
          </a:p>
          <a:p>
            <a:pPr algn="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1400" b="0" smtClean="0">
                <a:solidFill>
                  <a:srgbClr val="C00000"/>
                </a:solidFill>
                <a:latin typeface="Verdana" pitchFamily="34" charset="0"/>
              </a:rPr>
              <a:t>di internet e del pc </a:t>
            </a:r>
          </a:p>
          <a:p>
            <a:pPr algn="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1400" b="0" smtClean="0">
                <a:solidFill>
                  <a:srgbClr val="C00000"/>
                </a:solidFill>
                <a:latin typeface="Verdana" pitchFamily="34" charset="0"/>
              </a:rPr>
              <a:t>sono i giovani tra </a:t>
            </a:r>
          </a:p>
          <a:p>
            <a:pPr algn="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1400" b="0" smtClean="0">
                <a:solidFill>
                  <a:srgbClr val="C00000"/>
                </a:solidFill>
                <a:latin typeface="Verdana" pitchFamily="34" charset="0"/>
              </a:rPr>
              <a:t>gli 11 e i 34 anni </a:t>
            </a:r>
          </a:p>
          <a:p>
            <a:pPr algn="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1400" b="0" smtClean="0">
                <a:solidFill>
                  <a:srgbClr val="C00000"/>
                </a:solidFill>
                <a:latin typeface="Verdana" pitchFamily="34" charset="0"/>
              </a:rPr>
              <a:t>e che…</a:t>
            </a:r>
          </a:p>
        </p:txBody>
      </p:sp>
      <p:sp>
        <p:nvSpPr>
          <p:cNvPr id="13" name="CasellaDiTesto 6"/>
          <p:cNvSpPr txBox="1">
            <a:spLocks noChangeArrowheads="1"/>
          </p:cNvSpPr>
          <p:nvPr/>
        </p:nvSpPr>
        <p:spPr bwMode="auto">
          <a:xfrm>
            <a:off x="3851275" y="793750"/>
            <a:ext cx="49545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1400" b="0" smtClean="0">
                <a:solidFill>
                  <a:srgbClr val="C00000"/>
                </a:solidFill>
                <a:latin typeface="Verdana" pitchFamily="34" charset="0"/>
              </a:rPr>
              <a:t>In questo grafico possiamo leggere che…</a:t>
            </a:r>
          </a:p>
        </p:txBody>
      </p:sp>
      <p:sp>
        <p:nvSpPr>
          <p:cNvPr id="18" name="Parentesi graffa chiusa 17"/>
          <p:cNvSpPr>
            <a:spLocks/>
          </p:cNvSpPr>
          <p:nvPr/>
        </p:nvSpPr>
        <p:spPr bwMode="auto">
          <a:xfrm>
            <a:off x="7075488" y="3684588"/>
            <a:ext cx="301625" cy="1752600"/>
          </a:xfrm>
          <a:prstGeom prst="rightBrace">
            <a:avLst>
              <a:gd name="adj1" fmla="val 37768"/>
              <a:gd name="adj2" fmla="val 50505"/>
            </a:avLst>
          </a:prstGeom>
          <a:noFill/>
          <a:ln w="1905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it-IT" altLang="it-IT" smtClean="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21" name="Connettore 2 20"/>
          <p:cNvCxnSpPr>
            <a:cxnSpLocks noChangeShapeType="1"/>
          </p:cNvCxnSpPr>
          <p:nvPr/>
        </p:nvCxnSpPr>
        <p:spPr bwMode="auto">
          <a:xfrm flipH="1" flipV="1">
            <a:off x="2078038" y="1624013"/>
            <a:ext cx="4144962" cy="1749425"/>
          </a:xfrm>
          <a:prstGeom prst="straightConnector1">
            <a:avLst/>
          </a:prstGeom>
          <a:noFill/>
          <a:ln w="38100" algn="ctr">
            <a:solidFill>
              <a:srgbClr val="C00000"/>
            </a:solidFill>
            <a:prstDash val="sysDot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" name="CasellaDiTesto 6"/>
          <p:cNvSpPr txBox="1">
            <a:spLocks noChangeArrowheads="1"/>
          </p:cNvSpPr>
          <p:nvPr/>
        </p:nvSpPr>
        <p:spPr bwMode="auto">
          <a:xfrm>
            <a:off x="6959600" y="4981575"/>
            <a:ext cx="217487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1400" b="0" smtClean="0">
                <a:solidFill>
                  <a:srgbClr val="C00000"/>
                </a:solidFill>
                <a:latin typeface="Verdana" pitchFamily="34" charset="0"/>
              </a:rPr>
              <a:t>… pur utilizzando entrambi, preferiscono internet</a:t>
            </a:r>
          </a:p>
        </p:txBody>
      </p:sp>
      <p:sp>
        <p:nvSpPr>
          <p:cNvPr id="2" name="CasellaDiTesto 1"/>
          <p:cNvSpPr txBox="1">
            <a:spLocks noChangeArrowheads="1"/>
          </p:cNvSpPr>
          <p:nvPr/>
        </p:nvSpPr>
        <p:spPr bwMode="auto">
          <a:xfrm>
            <a:off x="7037388" y="4883150"/>
            <a:ext cx="28575" cy="101600"/>
          </a:xfrm>
          <a:prstGeom prst="rect">
            <a:avLst/>
          </a:prstGeom>
          <a:pattFill prst="dkUpDiag">
            <a:fgClr>
              <a:srgbClr val="C00000"/>
            </a:fgClr>
            <a:bgClr>
              <a:schemeClr val="bg1"/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it-IT" altLang="it-IT" sz="100" smtClean="0">
              <a:solidFill>
                <a:srgbClr val="000000"/>
              </a:solidFill>
            </a:endParaRPr>
          </a:p>
        </p:txBody>
      </p:sp>
      <p:sp>
        <p:nvSpPr>
          <p:cNvPr id="14" name="CasellaDiTesto 13"/>
          <p:cNvSpPr txBox="1">
            <a:spLocks noChangeArrowheads="1"/>
          </p:cNvSpPr>
          <p:nvPr/>
        </p:nvSpPr>
        <p:spPr bwMode="auto">
          <a:xfrm>
            <a:off x="6951663" y="4532313"/>
            <a:ext cx="130175" cy="101600"/>
          </a:xfrm>
          <a:prstGeom prst="rect">
            <a:avLst/>
          </a:prstGeom>
          <a:pattFill prst="dkUpDiag">
            <a:fgClr>
              <a:srgbClr val="C00000"/>
            </a:fgClr>
            <a:bgClr>
              <a:schemeClr val="bg1"/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it-IT" altLang="it-IT" sz="100" smtClean="0">
              <a:solidFill>
                <a:srgbClr val="000000"/>
              </a:solidFill>
            </a:endParaRPr>
          </a:p>
        </p:txBody>
      </p:sp>
      <p:sp>
        <p:nvSpPr>
          <p:cNvPr id="15" name="CasellaDiTesto 14"/>
          <p:cNvSpPr txBox="1">
            <a:spLocks noChangeArrowheads="1"/>
          </p:cNvSpPr>
          <p:nvPr/>
        </p:nvSpPr>
        <p:spPr bwMode="auto">
          <a:xfrm>
            <a:off x="6792913" y="4179888"/>
            <a:ext cx="104775" cy="101600"/>
          </a:xfrm>
          <a:prstGeom prst="rect">
            <a:avLst/>
          </a:prstGeom>
          <a:pattFill prst="dkUpDiag">
            <a:fgClr>
              <a:srgbClr val="C00000"/>
            </a:fgClr>
            <a:bgClr>
              <a:schemeClr val="bg1"/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it-IT" altLang="it-IT" sz="100" smtClean="0">
              <a:solidFill>
                <a:srgbClr val="000000"/>
              </a:solidFill>
            </a:endParaRPr>
          </a:p>
        </p:txBody>
      </p:sp>
      <p:sp>
        <p:nvSpPr>
          <p:cNvPr id="19" name="CasellaDiTesto 18"/>
          <p:cNvSpPr txBox="1">
            <a:spLocks noChangeArrowheads="1"/>
          </p:cNvSpPr>
          <p:nvPr/>
        </p:nvSpPr>
        <p:spPr bwMode="auto">
          <a:xfrm>
            <a:off x="6453188" y="3825875"/>
            <a:ext cx="28575" cy="101600"/>
          </a:xfrm>
          <a:prstGeom prst="rect">
            <a:avLst/>
          </a:prstGeom>
          <a:pattFill prst="dkUpDiag">
            <a:fgClr>
              <a:srgbClr val="C00000"/>
            </a:fgClr>
            <a:bgClr>
              <a:schemeClr val="bg1"/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it-IT" altLang="it-IT" sz="100" smtClean="0">
              <a:solidFill>
                <a:srgbClr val="000000"/>
              </a:solidFill>
            </a:endParaRPr>
          </a:p>
        </p:txBody>
      </p:sp>
      <p:sp>
        <p:nvSpPr>
          <p:cNvPr id="50192" name="CasellaDiTesto 5"/>
          <p:cNvSpPr txBox="1">
            <a:spLocks noChangeArrowheads="1"/>
          </p:cNvSpPr>
          <p:nvPr/>
        </p:nvSpPr>
        <p:spPr bwMode="auto">
          <a:xfrm>
            <a:off x="1695450" y="179388"/>
            <a:ext cx="63722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2400" smtClean="0">
                <a:solidFill>
                  <a:srgbClr val="C00000"/>
                </a:solidFill>
                <a:latin typeface="Verdana" pitchFamily="34" charset="0"/>
              </a:rPr>
              <a:t>Grafico a barre – lettura </a:t>
            </a:r>
            <a:r>
              <a:rPr lang="it-IT" altLang="it-IT" sz="2000" b="0" smtClean="0">
                <a:solidFill>
                  <a:srgbClr val="C00000"/>
                </a:solidFill>
                <a:latin typeface="Verdana" pitchFamily="34" charset="0"/>
              </a:rPr>
              <a:t>(1/2)</a:t>
            </a:r>
          </a:p>
        </p:txBody>
      </p:sp>
    </p:spTree>
    <p:extLst>
      <p:ext uri="{BB962C8B-B14F-4D97-AF65-F5344CB8AC3E}">
        <p14:creationId xmlns:p14="http://schemas.microsoft.com/office/powerpoint/2010/main" val="212734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/>
      <p:bldP spid="13" grpId="0"/>
      <p:bldP spid="18" grpId="0" animBg="1"/>
      <p:bldP spid="18" grpId="1" animBg="1"/>
      <p:bldP spid="34" grpId="0"/>
      <p:bldP spid="2" grpId="0" animBg="1"/>
      <p:bldP spid="14" grpId="0" animBg="1"/>
      <p:bldP spid="15" grpId="0" animBg="1"/>
      <p:bldP spid="1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afico 3"/>
          <p:cNvGraphicFramePr/>
          <p:nvPr/>
        </p:nvGraphicFramePr>
        <p:xfrm>
          <a:off x="1685925" y="1266825"/>
          <a:ext cx="5772150" cy="4324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2227" name="Rettangolo 4"/>
          <p:cNvSpPr>
            <a:spLocks noChangeArrowheads="1"/>
          </p:cNvSpPr>
          <p:nvPr/>
        </p:nvSpPr>
        <p:spPr bwMode="auto">
          <a:xfrm>
            <a:off x="1162050" y="6046788"/>
            <a:ext cx="6692900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800" b="0" smtClean="0">
                <a:solidFill>
                  <a:srgbClr val="000000"/>
                </a:solidFill>
                <a:latin typeface="Verdana" pitchFamily="34" charset="0"/>
              </a:rPr>
              <a:t>Fonte: Istat, Cittadini e nuove tecnologie; Statistiche report, 20 dicembre 2012</a:t>
            </a:r>
          </a:p>
        </p:txBody>
      </p:sp>
      <p:sp>
        <p:nvSpPr>
          <p:cNvPr id="52228" name="CasellaDiTesto 6"/>
          <p:cNvSpPr txBox="1">
            <a:spLocks noChangeArrowheads="1"/>
          </p:cNvSpPr>
          <p:nvPr/>
        </p:nvSpPr>
        <p:spPr bwMode="auto">
          <a:xfrm>
            <a:off x="3892550" y="5540375"/>
            <a:ext cx="16494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1000" b="0" smtClean="0">
                <a:solidFill>
                  <a:srgbClr val="000000"/>
                </a:solidFill>
                <a:latin typeface="Verdana" pitchFamily="34" charset="0"/>
              </a:rPr>
              <a:t>Uso del pc</a:t>
            </a:r>
          </a:p>
        </p:txBody>
      </p:sp>
      <p:sp>
        <p:nvSpPr>
          <p:cNvPr id="7" name="CasellaDiTesto 6"/>
          <p:cNvSpPr txBox="1">
            <a:spLocks noChangeArrowheads="1"/>
          </p:cNvSpPr>
          <p:nvPr/>
        </p:nvSpPr>
        <p:spPr bwMode="auto">
          <a:xfrm>
            <a:off x="1447229" y="2621280"/>
            <a:ext cx="338554" cy="131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1000" dirty="0">
                <a:solidFill>
                  <a:srgbClr val="000000"/>
                </a:solidFill>
                <a:latin typeface="Verdana" pitchFamily="34" charset="0"/>
                <a:ea typeface="ＭＳ Ｐゴシック" charset="-128"/>
              </a:rPr>
              <a:t>Uso di internet</a:t>
            </a:r>
          </a:p>
        </p:txBody>
      </p:sp>
      <p:sp>
        <p:nvSpPr>
          <p:cNvPr id="52230" name="Titolo 1"/>
          <p:cNvSpPr txBox="1">
            <a:spLocks/>
          </p:cNvSpPr>
          <p:nvPr/>
        </p:nvSpPr>
        <p:spPr bwMode="auto">
          <a:xfrm>
            <a:off x="612775" y="720725"/>
            <a:ext cx="46101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sz="900" smtClean="0">
                <a:solidFill>
                  <a:srgbClr val="000000"/>
                </a:solidFill>
                <a:latin typeface="Verdana" pitchFamily="34" charset="0"/>
              </a:rPr>
              <a:t>Uso delle nuove tecnologie per titolo di studio</a:t>
            </a:r>
            <a:br>
              <a:rPr lang="it-IT" altLang="it-IT" sz="900" smtClean="0">
                <a:solidFill>
                  <a:srgbClr val="000000"/>
                </a:solidFill>
                <a:latin typeface="Verdana" pitchFamily="34" charset="0"/>
              </a:rPr>
            </a:br>
            <a:r>
              <a:rPr lang="it-IT" altLang="it-IT" sz="900" b="0" smtClean="0">
                <a:solidFill>
                  <a:srgbClr val="000000"/>
                </a:solidFill>
                <a:latin typeface="Verdana" pitchFamily="34" charset="0"/>
              </a:rPr>
              <a:t>Anno 2012 (valori percentuali) </a:t>
            </a:r>
          </a:p>
        </p:txBody>
      </p:sp>
      <p:sp>
        <p:nvSpPr>
          <p:cNvPr id="10" name="CasellaDiTesto 6"/>
          <p:cNvSpPr txBox="1">
            <a:spLocks noChangeArrowheads="1"/>
          </p:cNvSpPr>
          <p:nvPr/>
        </p:nvSpPr>
        <p:spPr bwMode="auto">
          <a:xfrm>
            <a:off x="3027363" y="1409700"/>
            <a:ext cx="38258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1400" b="0" smtClean="0">
                <a:solidFill>
                  <a:srgbClr val="C00000"/>
                </a:solidFill>
                <a:latin typeface="Verdana" pitchFamily="34" charset="0"/>
              </a:rPr>
              <a:t>L’uso delle nuove tecnologie è fortemente legato al livello di istruzione</a:t>
            </a:r>
          </a:p>
        </p:txBody>
      </p:sp>
      <p:sp>
        <p:nvSpPr>
          <p:cNvPr id="11" name="CasellaDiTesto 6"/>
          <p:cNvSpPr txBox="1">
            <a:spLocks noChangeArrowheads="1"/>
          </p:cNvSpPr>
          <p:nvPr/>
        </p:nvSpPr>
        <p:spPr bwMode="auto">
          <a:xfrm>
            <a:off x="6684963" y="2011363"/>
            <a:ext cx="2141537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1400" b="0" smtClean="0">
                <a:solidFill>
                  <a:srgbClr val="C00000"/>
                </a:solidFill>
                <a:latin typeface="Verdana" pitchFamily="34" charset="0"/>
              </a:rPr>
              <a:t>I laureati, in numero minore rispetto a chi possiede la licenza elementare, utilizzano molto </a:t>
            </a:r>
          </a:p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1400" b="0" smtClean="0">
                <a:solidFill>
                  <a:srgbClr val="C00000"/>
                </a:solidFill>
                <a:latin typeface="Verdana" pitchFamily="34" charset="0"/>
              </a:rPr>
              <a:t>sia internet sia il pc </a:t>
            </a:r>
          </a:p>
        </p:txBody>
      </p:sp>
      <p:cxnSp>
        <p:nvCxnSpPr>
          <p:cNvPr id="3" name="Connettore 1 2"/>
          <p:cNvCxnSpPr>
            <a:cxnSpLocks noChangeShapeType="1"/>
          </p:cNvCxnSpPr>
          <p:nvPr/>
        </p:nvCxnSpPr>
        <p:spPr bwMode="auto">
          <a:xfrm>
            <a:off x="5842000" y="2698750"/>
            <a:ext cx="0" cy="2582863"/>
          </a:xfrm>
          <a:prstGeom prst="line">
            <a:avLst/>
          </a:prstGeom>
          <a:noFill/>
          <a:ln w="38100" algn="ctr">
            <a:solidFill>
              <a:srgbClr val="C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" name="CasellaDiTesto 6"/>
          <p:cNvSpPr txBox="1">
            <a:spLocks noChangeArrowheads="1"/>
          </p:cNvSpPr>
          <p:nvPr/>
        </p:nvSpPr>
        <p:spPr bwMode="auto">
          <a:xfrm>
            <a:off x="50800" y="4062413"/>
            <a:ext cx="2027238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1400" b="0" smtClean="0">
                <a:solidFill>
                  <a:srgbClr val="C00000"/>
                </a:solidFill>
                <a:latin typeface="Verdana" pitchFamily="34" charset="0"/>
              </a:rPr>
              <a:t>Contrariamente, le persone con un basso livello di istruzione hanno uno scarso rapporto con le nuove tecnologie  </a:t>
            </a:r>
          </a:p>
        </p:txBody>
      </p:sp>
      <p:cxnSp>
        <p:nvCxnSpPr>
          <p:cNvPr id="15" name="Connettore 1 14"/>
          <p:cNvCxnSpPr>
            <a:cxnSpLocks noChangeShapeType="1"/>
          </p:cNvCxnSpPr>
          <p:nvPr/>
        </p:nvCxnSpPr>
        <p:spPr bwMode="auto">
          <a:xfrm>
            <a:off x="2263775" y="2381250"/>
            <a:ext cx="3278188" cy="0"/>
          </a:xfrm>
          <a:prstGeom prst="line">
            <a:avLst/>
          </a:prstGeom>
          <a:noFill/>
          <a:ln w="38100" algn="ctr">
            <a:solidFill>
              <a:srgbClr val="C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Connettore 1 17"/>
          <p:cNvCxnSpPr>
            <a:cxnSpLocks noChangeShapeType="1"/>
          </p:cNvCxnSpPr>
          <p:nvPr/>
        </p:nvCxnSpPr>
        <p:spPr bwMode="auto">
          <a:xfrm>
            <a:off x="3224213" y="5006975"/>
            <a:ext cx="0" cy="263525"/>
          </a:xfrm>
          <a:prstGeom prst="line">
            <a:avLst/>
          </a:prstGeom>
          <a:noFill/>
          <a:ln w="38100" algn="ctr">
            <a:solidFill>
              <a:srgbClr val="C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Connettore 1 21"/>
          <p:cNvCxnSpPr>
            <a:cxnSpLocks noChangeShapeType="1"/>
          </p:cNvCxnSpPr>
          <p:nvPr/>
        </p:nvCxnSpPr>
        <p:spPr bwMode="auto">
          <a:xfrm>
            <a:off x="2265363" y="4627563"/>
            <a:ext cx="557212" cy="0"/>
          </a:xfrm>
          <a:prstGeom prst="line">
            <a:avLst/>
          </a:prstGeom>
          <a:noFill/>
          <a:ln w="38100" algn="ctr">
            <a:solidFill>
              <a:srgbClr val="C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2238" name="CasellaDiTesto 5"/>
          <p:cNvSpPr txBox="1">
            <a:spLocks noChangeArrowheads="1"/>
          </p:cNvSpPr>
          <p:nvPr/>
        </p:nvSpPr>
        <p:spPr bwMode="auto">
          <a:xfrm>
            <a:off x="1695450" y="179388"/>
            <a:ext cx="63722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2400" smtClean="0">
                <a:solidFill>
                  <a:srgbClr val="C00000"/>
                </a:solidFill>
                <a:latin typeface="Verdana" pitchFamily="34" charset="0"/>
              </a:rPr>
              <a:t>Grafico a bolle – lettura </a:t>
            </a:r>
            <a:r>
              <a:rPr lang="it-IT" altLang="it-IT" sz="2000" b="0" smtClean="0">
                <a:solidFill>
                  <a:srgbClr val="C00000"/>
                </a:solidFill>
                <a:latin typeface="Verdana" pitchFamily="34" charset="0"/>
              </a:rPr>
              <a:t>(1/2)</a:t>
            </a:r>
          </a:p>
        </p:txBody>
      </p:sp>
    </p:spTree>
    <p:extLst>
      <p:ext uri="{BB962C8B-B14F-4D97-AF65-F5344CB8AC3E}">
        <p14:creationId xmlns:p14="http://schemas.microsoft.com/office/powerpoint/2010/main" val="2130149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79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9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19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afico 2"/>
          <p:cNvGraphicFramePr/>
          <p:nvPr/>
        </p:nvGraphicFramePr>
        <p:xfrm>
          <a:off x="902766" y="960738"/>
          <a:ext cx="7343774" cy="51720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5299" name="Rettangolo 5"/>
          <p:cNvSpPr>
            <a:spLocks noChangeArrowheads="1"/>
          </p:cNvSpPr>
          <p:nvPr/>
        </p:nvSpPr>
        <p:spPr bwMode="auto">
          <a:xfrm>
            <a:off x="733425" y="6245225"/>
            <a:ext cx="6692900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800" b="0" smtClean="0">
                <a:solidFill>
                  <a:srgbClr val="000000"/>
                </a:solidFill>
                <a:latin typeface="Verdana" pitchFamily="34" charset="0"/>
              </a:rPr>
              <a:t>Fonte: Istat, Cittadini e nuove tecnologie; Statistiche report, 20 dicembre 2012</a:t>
            </a:r>
          </a:p>
        </p:txBody>
      </p:sp>
      <p:sp>
        <p:nvSpPr>
          <p:cNvPr id="55300" name="CasellaDiTesto 6"/>
          <p:cNvSpPr txBox="1">
            <a:spLocks noChangeArrowheads="1"/>
          </p:cNvSpPr>
          <p:nvPr/>
        </p:nvSpPr>
        <p:spPr bwMode="auto">
          <a:xfrm>
            <a:off x="3930650" y="5575300"/>
            <a:ext cx="16494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1000" b="0" smtClean="0">
                <a:solidFill>
                  <a:srgbClr val="000000"/>
                </a:solidFill>
                <a:latin typeface="Verdana" pitchFamily="34" charset="0"/>
              </a:rPr>
              <a:t>Uso di internet</a:t>
            </a:r>
          </a:p>
        </p:txBody>
      </p:sp>
      <p:sp>
        <p:nvSpPr>
          <p:cNvPr id="27654" name="CasellaDiTesto 7"/>
          <p:cNvSpPr txBox="1">
            <a:spLocks noChangeArrowheads="1"/>
          </p:cNvSpPr>
          <p:nvPr/>
        </p:nvSpPr>
        <p:spPr bwMode="auto">
          <a:xfrm>
            <a:off x="733489" y="2724912"/>
            <a:ext cx="338554" cy="1173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1000" dirty="0">
                <a:solidFill>
                  <a:srgbClr val="000000"/>
                </a:solidFill>
                <a:latin typeface="Verdana" pitchFamily="34" charset="0"/>
                <a:ea typeface="ＭＳ Ｐゴシック" charset="-128"/>
              </a:rPr>
              <a:t>Uso del pc</a:t>
            </a:r>
          </a:p>
        </p:txBody>
      </p:sp>
      <p:sp>
        <p:nvSpPr>
          <p:cNvPr id="55302" name="Ovale 6"/>
          <p:cNvSpPr>
            <a:spLocks noChangeArrowheads="1"/>
          </p:cNvSpPr>
          <p:nvPr/>
        </p:nvSpPr>
        <p:spPr bwMode="auto">
          <a:xfrm>
            <a:off x="4227513" y="481013"/>
            <a:ext cx="2298700" cy="960437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it-IT" altLang="it-IT" sz="1400" b="0" smtClean="0">
              <a:solidFill>
                <a:srgbClr val="C00000"/>
              </a:solidFill>
              <a:latin typeface="Verdana" pitchFamily="34" charset="0"/>
            </a:endParaRPr>
          </a:p>
        </p:txBody>
      </p:sp>
      <p:sp>
        <p:nvSpPr>
          <p:cNvPr id="12" name="Ovale 11"/>
          <p:cNvSpPr/>
          <p:nvPr/>
        </p:nvSpPr>
        <p:spPr>
          <a:xfrm rot="3359278">
            <a:off x="5203825" y="771526"/>
            <a:ext cx="1482725" cy="3810000"/>
          </a:xfrm>
          <a:prstGeom prst="ellipse">
            <a:avLst/>
          </a:prstGeom>
          <a:noFill/>
          <a:ln w="6350" cap="rnd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it-IT" b="1">
              <a:solidFill>
                <a:srgbClr val="FFFFFF"/>
              </a:solidFill>
            </a:endParaRPr>
          </a:p>
        </p:txBody>
      </p:sp>
      <p:sp>
        <p:nvSpPr>
          <p:cNvPr id="14" name="Titolo 10"/>
          <p:cNvSpPr txBox="1">
            <a:spLocks/>
          </p:cNvSpPr>
          <p:nvPr/>
        </p:nvSpPr>
        <p:spPr bwMode="auto">
          <a:xfrm>
            <a:off x="3613150" y="758825"/>
            <a:ext cx="4341813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1400" b="0" smtClean="0">
                <a:solidFill>
                  <a:srgbClr val="C00000"/>
                </a:solidFill>
                <a:latin typeface="Verdana" pitchFamily="34" charset="0"/>
              </a:rPr>
              <a:t>Evidente squilibrio tra il centro-nord e il sud</a:t>
            </a:r>
          </a:p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1400" b="0" smtClean="0">
                <a:solidFill>
                  <a:srgbClr val="C00000"/>
                </a:solidFill>
                <a:latin typeface="Verdana" pitchFamily="34" charset="0"/>
              </a:rPr>
              <a:t>nell’uso delle nuove tecnologie </a:t>
            </a:r>
          </a:p>
        </p:txBody>
      </p:sp>
      <p:sp>
        <p:nvSpPr>
          <p:cNvPr id="16" name="Titolo 10"/>
          <p:cNvSpPr txBox="1">
            <a:spLocks/>
          </p:cNvSpPr>
          <p:nvPr/>
        </p:nvSpPr>
        <p:spPr bwMode="auto">
          <a:xfrm>
            <a:off x="3919538" y="4602163"/>
            <a:ext cx="2570162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1400" b="0" smtClean="0">
                <a:solidFill>
                  <a:srgbClr val="C00000"/>
                </a:solidFill>
                <a:latin typeface="Verdana" pitchFamily="34" charset="0"/>
              </a:rPr>
              <a:t>Nelle regioni del sud la percentuale di uso di internet e del pc non arriva al 50%</a:t>
            </a:r>
          </a:p>
        </p:txBody>
      </p:sp>
      <p:sp>
        <p:nvSpPr>
          <p:cNvPr id="17" name="Titolo 10"/>
          <p:cNvSpPr txBox="1">
            <a:spLocks/>
          </p:cNvSpPr>
          <p:nvPr/>
        </p:nvSpPr>
        <p:spPr bwMode="auto">
          <a:xfrm>
            <a:off x="1258888" y="1765300"/>
            <a:ext cx="2968625" cy="108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1400" b="0" smtClean="0">
                <a:solidFill>
                  <a:srgbClr val="C00000"/>
                </a:solidFill>
                <a:latin typeface="Verdana" pitchFamily="34" charset="0"/>
              </a:rPr>
              <a:t>Interessante è la posizione assunta dalla Sardegna, le cui percentuali d’uso delle nuove tecnologie la collocano tra le regioni del centro-nord…</a:t>
            </a:r>
          </a:p>
        </p:txBody>
      </p:sp>
      <p:cxnSp>
        <p:nvCxnSpPr>
          <p:cNvPr id="11" name="Connettore 1 10"/>
          <p:cNvCxnSpPr>
            <a:cxnSpLocks noChangeShapeType="1"/>
          </p:cNvCxnSpPr>
          <p:nvPr/>
        </p:nvCxnSpPr>
        <p:spPr bwMode="auto">
          <a:xfrm>
            <a:off x="1314450" y="3790950"/>
            <a:ext cx="2706688" cy="0"/>
          </a:xfrm>
          <a:prstGeom prst="line">
            <a:avLst/>
          </a:prstGeom>
          <a:noFill/>
          <a:ln w="1270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Connettore 1 18"/>
          <p:cNvCxnSpPr>
            <a:cxnSpLocks noChangeShapeType="1"/>
          </p:cNvCxnSpPr>
          <p:nvPr/>
        </p:nvCxnSpPr>
        <p:spPr bwMode="auto">
          <a:xfrm>
            <a:off x="4025900" y="3781425"/>
            <a:ext cx="9525" cy="1598613"/>
          </a:xfrm>
          <a:prstGeom prst="line">
            <a:avLst/>
          </a:prstGeom>
          <a:noFill/>
          <a:ln w="1270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" name="Titolo 10"/>
          <p:cNvSpPr txBox="1">
            <a:spLocks/>
          </p:cNvSpPr>
          <p:nvPr/>
        </p:nvSpPr>
        <p:spPr bwMode="auto">
          <a:xfrm>
            <a:off x="6342063" y="3017838"/>
            <a:ext cx="2530475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1400" b="0" smtClean="0">
                <a:solidFill>
                  <a:srgbClr val="C00000"/>
                </a:solidFill>
                <a:latin typeface="Verdana" pitchFamily="34" charset="0"/>
              </a:rPr>
              <a:t>…regioni in cui la percentuale è oltre il 50%</a:t>
            </a:r>
          </a:p>
        </p:txBody>
      </p:sp>
      <p:cxnSp>
        <p:nvCxnSpPr>
          <p:cNvPr id="22" name="Connettore 2 21"/>
          <p:cNvCxnSpPr>
            <a:cxnSpLocks noChangeShapeType="1"/>
          </p:cNvCxnSpPr>
          <p:nvPr/>
        </p:nvCxnSpPr>
        <p:spPr bwMode="auto">
          <a:xfrm>
            <a:off x="3560763" y="2724150"/>
            <a:ext cx="781050" cy="498475"/>
          </a:xfrm>
          <a:prstGeom prst="straightConnector1">
            <a:avLst/>
          </a:prstGeom>
          <a:noFill/>
          <a:ln w="12700" algn="ctr">
            <a:solidFill>
              <a:srgbClr val="C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5312" name="CasellaDiTesto 5"/>
          <p:cNvSpPr txBox="1">
            <a:spLocks noChangeArrowheads="1"/>
          </p:cNvSpPr>
          <p:nvPr/>
        </p:nvSpPr>
        <p:spPr bwMode="auto">
          <a:xfrm>
            <a:off x="1695450" y="179388"/>
            <a:ext cx="63722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2400" smtClean="0">
                <a:solidFill>
                  <a:srgbClr val="C00000"/>
                </a:solidFill>
                <a:latin typeface="Verdana" pitchFamily="34" charset="0"/>
              </a:rPr>
              <a:t>Grafico a dispersione – lettura </a:t>
            </a:r>
            <a:r>
              <a:rPr lang="it-IT" altLang="it-IT" sz="2000" b="0" smtClean="0">
                <a:solidFill>
                  <a:srgbClr val="C00000"/>
                </a:solidFill>
                <a:latin typeface="Verdana" pitchFamily="34" charset="0"/>
              </a:rPr>
              <a:t>(1/4)</a:t>
            </a:r>
          </a:p>
        </p:txBody>
      </p:sp>
    </p:spTree>
    <p:extLst>
      <p:ext uri="{BB962C8B-B14F-4D97-AF65-F5344CB8AC3E}">
        <p14:creationId xmlns:p14="http://schemas.microsoft.com/office/powerpoint/2010/main" val="2981062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42" presetID="16" presetClass="entr" presetSubtype="37" fill="hold" grpId="0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/>
      <p:bldP spid="16" grpId="0"/>
      <p:bldP spid="17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magine 10"/>
          <p:cNvPicPr>
            <a:picLocks noChangeAspect="1"/>
          </p:cNvPicPr>
          <p:nvPr/>
        </p:nvPicPr>
        <p:blipFill rotWithShape="1">
          <a:blip r:embed="rId3"/>
          <a:srcRect l="19898" t="5903" r="20884" b="3888"/>
          <a:stretch/>
        </p:blipFill>
        <p:spPr bwMode="auto">
          <a:xfrm>
            <a:off x="1980613" y="1239759"/>
            <a:ext cx="4950539" cy="471333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Immagine 7" descr="loghi-0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10" y="6156796"/>
            <a:ext cx="685146" cy="557818"/>
          </a:xfrm>
          <a:prstGeom prst="rect">
            <a:avLst/>
          </a:prstGeom>
        </p:spPr>
      </p:pic>
      <p:sp>
        <p:nvSpPr>
          <p:cNvPr id="2" name="Freccia a destra con strisce 1"/>
          <p:cNvSpPr/>
          <p:nvPr/>
        </p:nvSpPr>
        <p:spPr>
          <a:xfrm rot="10800000">
            <a:off x="6995160" y="5129784"/>
            <a:ext cx="658570" cy="182880"/>
          </a:xfrm>
          <a:prstGeom prst="striped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FF0000"/>
              </a:solidFill>
            </a:endParaRPr>
          </a:p>
        </p:txBody>
      </p:sp>
      <p:sp>
        <p:nvSpPr>
          <p:cNvPr id="3" name="Ovale 2"/>
          <p:cNvSpPr/>
          <p:nvPr/>
        </p:nvSpPr>
        <p:spPr>
          <a:xfrm>
            <a:off x="5779008" y="5084064"/>
            <a:ext cx="1152144" cy="274321"/>
          </a:xfrm>
          <a:prstGeom prst="ellipse">
            <a:avLst/>
          </a:prstGeom>
          <a:noFill/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7F142A"/>
              </a:solidFill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5934456" y="1152144"/>
            <a:ext cx="886968" cy="15544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3000"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CasellaDiTesto 12"/>
          <p:cNvSpPr txBox="1"/>
          <p:nvPr/>
        </p:nvSpPr>
        <p:spPr>
          <a:xfrm>
            <a:off x="682196" y="593325"/>
            <a:ext cx="753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rgbClr val="505150"/>
                </a:solidFill>
              </a:rPr>
              <a:t>P</a:t>
            </a:r>
            <a:r>
              <a:rPr lang="it-IT" sz="2400" dirty="0" smtClean="0">
                <a:solidFill>
                  <a:srgbClr val="505150"/>
                </a:solidFill>
              </a:rPr>
              <a:t>ubblicazione on line degli strumenti </a:t>
            </a:r>
            <a:r>
              <a:rPr lang="it-IT" sz="2000" dirty="0" smtClean="0">
                <a:solidFill>
                  <a:srgbClr val="505150"/>
                </a:solidFill>
              </a:rPr>
              <a:t>(1/3)</a:t>
            </a:r>
            <a:endParaRPr lang="it-IT" sz="2000" dirty="0">
              <a:solidFill>
                <a:srgbClr val="505150"/>
              </a:solidFill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709628" y="1132821"/>
            <a:ext cx="76388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>
                <a:solidFill>
                  <a:srgbClr val="505150"/>
                </a:solidFill>
                <a:hlinkClick r:id="rId5"/>
              </a:rPr>
              <a:t>www.istat.it</a:t>
            </a:r>
            <a:endParaRPr lang="it-IT" sz="1200" dirty="0">
              <a:solidFill>
                <a:srgbClr val="505150"/>
              </a:solidFill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2650435" y="6312594"/>
            <a:ext cx="40750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smtClean="0">
                <a:solidFill>
                  <a:srgbClr val="7F7F7F"/>
                </a:solidFill>
              </a:rPr>
              <a:t>L’Istat per la scuola,</a:t>
            </a:r>
            <a:r>
              <a:rPr lang="it-IT" sz="1000" baseline="0" dirty="0" smtClean="0">
                <a:solidFill>
                  <a:srgbClr val="7F7F7F"/>
                </a:solidFill>
              </a:rPr>
              <a:t> Francesca Paradisi – Perugia, 23 ottobre 2013</a:t>
            </a:r>
            <a:endParaRPr lang="it-IT" sz="100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5776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afico 4"/>
          <p:cNvGraphicFramePr/>
          <p:nvPr/>
        </p:nvGraphicFramePr>
        <p:xfrm>
          <a:off x="1171618" y="850268"/>
          <a:ext cx="6545220" cy="50369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0419" name="Rettangolo 3"/>
          <p:cNvSpPr>
            <a:spLocks noChangeArrowheads="1"/>
          </p:cNvSpPr>
          <p:nvPr/>
        </p:nvSpPr>
        <p:spPr bwMode="auto">
          <a:xfrm>
            <a:off x="1023938" y="6365875"/>
            <a:ext cx="6692900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800" b="0" smtClean="0">
                <a:solidFill>
                  <a:srgbClr val="000000"/>
                </a:solidFill>
                <a:latin typeface="Verdana" pitchFamily="34" charset="0"/>
              </a:rPr>
              <a:t>Fonte: Istat, Cittadini e nuove tecnologie; Statistiche report, 20 dicembre 2012</a:t>
            </a:r>
          </a:p>
        </p:txBody>
      </p:sp>
      <p:sp>
        <p:nvSpPr>
          <p:cNvPr id="6" name="CasellaDiTesto 5"/>
          <p:cNvSpPr txBox="1"/>
          <p:nvPr/>
        </p:nvSpPr>
        <p:spPr>
          <a:xfrm rot="16200000">
            <a:off x="-159543" y="3359943"/>
            <a:ext cx="2438400" cy="246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 sz="1000" b="1" i="0" u="none" strike="noStrike" kern="1200" baseline="0">
                <a:solidFill>
                  <a:srgbClr val="000000"/>
                </a:solidFill>
                <a:latin typeface="Verdana" pitchFamily="34" charset="0"/>
                <a:ea typeface="+mn-ea"/>
                <a:cs typeface="+mn-cs"/>
              </a:defRPr>
            </a:pPr>
            <a:r>
              <a:rPr lang="it-IT" sz="1000" dirty="0">
                <a:solidFill>
                  <a:srgbClr val="000000"/>
                </a:solidFill>
                <a:latin typeface="Verdana" pitchFamily="34" charset="0"/>
              </a:rPr>
              <a:t>Frequenza d’ uso</a:t>
            </a:r>
          </a:p>
        </p:txBody>
      </p:sp>
      <p:sp>
        <p:nvSpPr>
          <p:cNvPr id="9" name="CasellaDiTesto 8"/>
          <p:cNvSpPr txBox="1">
            <a:spLocks noChangeArrowheads="1"/>
          </p:cNvSpPr>
          <p:nvPr/>
        </p:nvSpPr>
        <p:spPr bwMode="auto">
          <a:xfrm>
            <a:off x="2043113" y="1597025"/>
            <a:ext cx="2020887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1400" b="0" smtClean="0">
                <a:solidFill>
                  <a:srgbClr val="C00000"/>
                </a:solidFill>
                <a:latin typeface="Verdana" pitchFamily="34" charset="0"/>
              </a:rPr>
              <a:t>L’uso del pc cresce in misura contenuta fino al 2007, per poi aumentare in modo rilevante fino al 2010…</a:t>
            </a:r>
            <a:endParaRPr lang="it-IT" altLang="it-IT" sz="1400" b="0" smtClean="0">
              <a:solidFill>
                <a:srgbClr val="000000"/>
              </a:solidFill>
            </a:endParaRPr>
          </a:p>
        </p:txBody>
      </p:sp>
      <p:sp>
        <p:nvSpPr>
          <p:cNvPr id="60422" name="CasellaDiTesto 1"/>
          <p:cNvSpPr txBox="1">
            <a:spLocks noChangeArrowheads="1"/>
          </p:cNvSpPr>
          <p:nvPr/>
        </p:nvSpPr>
        <p:spPr bwMode="auto">
          <a:xfrm>
            <a:off x="3495675" y="5538788"/>
            <a:ext cx="2778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800" smtClean="0">
                <a:solidFill>
                  <a:srgbClr val="000000"/>
                </a:solidFill>
              </a:rPr>
              <a:t>*</a:t>
            </a:r>
          </a:p>
        </p:txBody>
      </p:sp>
      <p:sp>
        <p:nvSpPr>
          <p:cNvPr id="60423" name="CasellaDiTesto 9"/>
          <p:cNvSpPr txBox="1">
            <a:spLocks noChangeArrowheads="1"/>
          </p:cNvSpPr>
          <p:nvPr/>
        </p:nvSpPr>
        <p:spPr bwMode="auto">
          <a:xfrm>
            <a:off x="1631950" y="5929313"/>
            <a:ext cx="1368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800" smtClean="0">
                <a:solidFill>
                  <a:srgbClr val="000000"/>
                </a:solidFill>
              </a:rPr>
              <a:t>* </a:t>
            </a:r>
            <a:r>
              <a:rPr lang="it-IT" altLang="it-IT" sz="700" b="0" smtClean="0">
                <a:solidFill>
                  <a:srgbClr val="000000"/>
                </a:solidFill>
                <a:latin typeface="Verdana" pitchFamily="34" charset="0"/>
              </a:rPr>
              <a:t>dato stimato</a:t>
            </a:r>
          </a:p>
        </p:txBody>
      </p:sp>
      <p:sp>
        <p:nvSpPr>
          <p:cNvPr id="12" name="CasellaDiTesto 11"/>
          <p:cNvSpPr txBox="1"/>
          <p:nvPr/>
        </p:nvSpPr>
        <p:spPr>
          <a:xfrm>
            <a:off x="3176588" y="5875338"/>
            <a:ext cx="2438400" cy="2460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 sz="1000" b="1" i="0" u="none" strike="noStrike" kern="1200" baseline="0">
                <a:solidFill>
                  <a:srgbClr val="000000"/>
                </a:solidFill>
                <a:latin typeface="Verdana" pitchFamily="34" charset="0"/>
                <a:ea typeface="+mn-ea"/>
                <a:cs typeface="+mn-cs"/>
              </a:defRPr>
            </a:pPr>
            <a:r>
              <a:rPr lang="it-IT" sz="1000" dirty="0">
                <a:solidFill>
                  <a:srgbClr val="000000"/>
                </a:solidFill>
                <a:latin typeface="Verdana" pitchFamily="34" charset="0"/>
              </a:rPr>
              <a:t>Anni </a:t>
            </a:r>
          </a:p>
        </p:txBody>
      </p:sp>
      <p:sp>
        <p:nvSpPr>
          <p:cNvPr id="60425" name="Titolo 1"/>
          <p:cNvSpPr txBox="1">
            <a:spLocks/>
          </p:cNvSpPr>
          <p:nvPr/>
        </p:nvSpPr>
        <p:spPr bwMode="auto">
          <a:xfrm>
            <a:off x="612775" y="604838"/>
            <a:ext cx="46101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sz="900" smtClean="0">
                <a:solidFill>
                  <a:srgbClr val="000000"/>
                </a:solidFill>
                <a:latin typeface="Verdana" pitchFamily="34" charset="0"/>
              </a:rPr>
              <a:t>Uso delle nuove tecnologie 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sz="900" b="0" smtClean="0">
                <a:solidFill>
                  <a:srgbClr val="000000"/>
                </a:solidFill>
                <a:latin typeface="Verdana" pitchFamily="34" charset="0"/>
              </a:rPr>
              <a:t>Anni 2001-2012 (valori percentuali)</a:t>
            </a:r>
          </a:p>
        </p:txBody>
      </p:sp>
      <p:sp>
        <p:nvSpPr>
          <p:cNvPr id="14" name="CasellaDiTesto 13"/>
          <p:cNvSpPr txBox="1">
            <a:spLocks noChangeArrowheads="1"/>
          </p:cNvSpPr>
          <p:nvPr/>
        </p:nvSpPr>
        <p:spPr bwMode="auto">
          <a:xfrm>
            <a:off x="6897688" y="2097088"/>
            <a:ext cx="212090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1400" b="0" smtClean="0">
                <a:solidFill>
                  <a:srgbClr val="C00000"/>
                </a:solidFill>
                <a:latin typeface="Verdana" pitchFamily="34" charset="0"/>
              </a:rPr>
              <a:t>…mentre l’uso di internet mostra un incremento esponenziale e continuo nel corso degli anni, </a:t>
            </a:r>
          </a:p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1400" b="0" smtClean="0">
                <a:solidFill>
                  <a:srgbClr val="C00000"/>
                </a:solidFill>
                <a:latin typeface="Verdana" pitchFamily="34" charset="0"/>
              </a:rPr>
              <a:t>fino a sorpassare nel 2012 </a:t>
            </a:r>
          </a:p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1400" b="0" smtClean="0">
                <a:solidFill>
                  <a:srgbClr val="C00000"/>
                </a:solidFill>
                <a:latin typeface="Verdana" pitchFamily="34" charset="0"/>
              </a:rPr>
              <a:t>l’uso del pc</a:t>
            </a:r>
            <a:endParaRPr lang="it-IT" altLang="it-IT" sz="1400" b="0" smtClean="0">
              <a:solidFill>
                <a:srgbClr val="000000"/>
              </a:solidFill>
            </a:endParaRPr>
          </a:p>
        </p:txBody>
      </p:sp>
      <p:sp>
        <p:nvSpPr>
          <p:cNvPr id="13" name="CasellaDiTesto 12"/>
          <p:cNvSpPr txBox="1">
            <a:spLocks noChangeArrowheads="1"/>
          </p:cNvSpPr>
          <p:nvPr/>
        </p:nvSpPr>
        <p:spPr bwMode="auto">
          <a:xfrm>
            <a:off x="2917825" y="806450"/>
            <a:ext cx="37417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1400" b="0" smtClean="0">
                <a:solidFill>
                  <a:srgbClr val="C00000"/>
                </a:solidFill>
                <a:latin typeface="Verdana" pitchFamily="34" charset="0"/>
              </a:rPr>
              <a:t>Non si arresta, nel tempo, la crescita nell’utilizzo del pc e di internet </a:t>
            </a:r>
            <a:endParaRPr lang="it-IT" altLang="it-IT" sz="1400" b="0" smtClean="0">
              <a:solidFill>
                <a:srgbClr val="000000"/>
              </a:solidFill>
            </a:endParaRPr>
          </a:p>
        </p:txBody>
      </p:sp>
      <p:cxnSp>
        <p:nvCxnSpPr>
          <p:cNvPr id="17" name="Connettore 1 16"/>
          <p:cNvCxnSpPr>
            <a:cxnSpLocks noChangeShapeType="1"/>
          </p:cNvCxnSpPr>
          <p:nvPr/>
        </p:nvCxnSpPr>
        <p:spPr bwMode="auto">
          <a:xfrm flipV="1">
            <a:off x="2166938" y="3062288"/>
            <a:ext cx="2622550" cy="420687"/>
          </a:xfrm>
          <a:prstGeom prst="line">
            <a:avLst/>
          </a:prstGeom>
          <a:noFill/>
          <a:ln w="1905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Connettore 1 18"/>
          <p:cNvCxnSpPr>
            <a:cxnSpLocks noChangeShapeType="1"/>
          </p:cNvCxnSpPr>
          <p:nvPr/>
        </p:nvCxnSpPr>
        <p:spPr bwMode="auto">
          <a:xfrm flipV="1">
            <a:off x="4789488" y="1509713"/>
            <a:ext cx="1870075" cy="1552575"/>
          </a:xfrm>
          <a:prstGeom prst="line">
            <a:avLst/>
          </a:prstGeom>
          <a:noFill/>
          <a:ln w="1905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" name="Connettore 1 26"/>
          <p:cNvCxnSpPr>
            <a:cxnSpLocks noChangeShapeType="1"/>
          </p:cNvCxnSpPr>
          <p:nvPr/>
        </p:nvCxnSpPr>
        <p:spPr bwMode="auto">
          <a:xfrm flipV="1">
            <a:off x="3176588" y="1819275"/>
            <a:ext cx="4343400" cy="3595688"/>
          </a:xfrm>
          <a:prstGeom prst="line">
            <a:avLst/>
          </a:prstGeom>
          <a:noFill/>
          <a:ln w="1905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0431" name="CasellaDiTesto 5"/>
          <p:cNvSpPr txBox="1">
            <a:spLocks noChangeArrowheads="1"/>
          </p:cNvSpPr>
          <p:nvPr/>
        </p:nvSpPr>
        <p:spPr bwMode="auto">
          <a:xfrm>
            <a:off x="1095375" y="179388"/>
            <a:ext cx="73723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Bookman Old Style" pitchFamily="18" charset="0"/>
                <a:ea typeface="ＭＳ Ｐゴシック" pitchFamily="34" charset="-128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t-IT" altLang="it-IT" sz="2400" smtClean="0">
                <a:solidFill>
                  <a:srgbClr val="C00000"/>
                </a:solidFill>
                <a:latin typeface="Verdana" pitchFamily="34" charset="0"/>
              </a:rPr>
              <a:t>Grafico a linee spezzate – lettura </a:t>
            </a:r>
            <a:r>
              <a:rPr lang="it-IT" altLang="it-IT" sz="2000" b="0" smtClean="0">
                <a:solidFill>
                  <a:srgbClr val="C00000"/>
                </a:solidFill>
                <a:latin typeface="Verdana" pitchFamily="34" charset="0"/>
              </a:rPr>
              <a:t>(1/2)</a:t>
            </a:r>
          </a:p>
        </p:txBody>
      </p:sp>
    </p:spTree>
    <p:extLst>
      <p:ext uri="{BB962C8B-B14F-4D97-AF65-F5344CB8AC3E}">
        <p14:creationId xmlns:p14="http://schemas.microsoft.com/office/powerpoint/2010/main" val="220663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1106423" y="3262534"/>
            <a:ext cx="481888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rgbClr val="505150"/>
                </a:solidFill>
              </a:rPr>
              <a:t>Grazie per l’attenzione!</a:t>
            </a:r>
          </a:p>
          <a:p>
            <a:endParaRPr lang="it-IT" sz="2800" dirty="0" smtClean="0">
              <a:solidFill>
                <a:srgbClr val="505150"/>
              </a:solidFill>
            </a:endParaRPr>
          </a:p>
        </p:txBody>
      </p:sp>
      <p:pic>
        <p:nvPicPr>
          <p:cNvPr id="3" name="Immagine 2" descr="LogoGis2013tracciato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6095" y="517525"/>
            <a:ext cx="2768600" cy="2260600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2650435" y="6312594"/>
            <a:ext cx="40750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smtClean="0">
                <a:solidFill>
                  <a:srgbClr val="7F7F7F"/>
                </a:solidFill>
              </a:rPr>
              <a:t>L’Istat per la scuola,</a:t>
            </a:r>
            <a:r>
              <a:rPr lang="it-IT" sz="1000" baseline="0" dirty="0" smtClean="0">
                <a:solidFill>
                  <a:srgbClr val="7F7F7F"/>
                </a:solidFill>
              </a:rPr>
              <a:t> Francesca Paradisi – Perugia, 23 ottobre 2013</a:t>
            </a:r>
            <a:endParaRPr lang="it-IT" sz="100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053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/>
          <p:cNvPicPr>
            <a:picLocks noChangeAspect="1"/>
          </p:cNvPicPr>
          <p:nvPr/>
        </p:nvPicPr>
        <p:blipFill rotWithShape="1">
          <a:blip r:embed="rId3"/>
          <a:srcRect l="20285" t="6056" r="21189" b="3726"/>
          <a:stretch/>
        </p:blipFill>
        <p:spPr bwMode="auto">
          <a:xfrm>
            <a:off x="2324730" y="1389887"/>
            <a:ext cx="4682666" cy="45114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Immagine 7" descr="loghi-0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10" y="6156796"/>
            <a:ext cx="685146" cy="557818"/>
          </a:xfrm>
          <a:prstGeom prst="rect">
            <a:avLst/>
          </a:prstGeom>
        </p:spPr>
      </p:pic>
      <p:sp>
        <p:nvSpPr>
          <p:cNvPr id="2" name="Freccia a destra con strisce 1"/>
          <p:cNvSpPr/>
          <p:nvPr/>
        </p:nvSpPr>
        <p:spPr>
          <a:xfrm rot="3241124">
            <a:off x="2851502" y="3567230"/>
            <a:ext cx="658570" cy="182880"/>
          </a:xfrm>
          <a:prstGeom prst="striped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FF0000"/>
              </a:solidFill>
            </a:endParaRPr>
          </a:p>
        </p:txBody>
      </p:sp>
      <p:sp>
        <p:nvSpPr>
          <p:cNvPr id="10" name="Ovale 9"/>
          <p:cNvSpPr/>
          <p:nvPr/>
        </p:nvSpPr>
        <p:spPr>
          <a:xfrm>
            <a:off x="3392424" y="3901130"/>
            <a:ext cx="459379" cy="137160"/>
          </a:xfrm>
          <a:prstGeom prst="ellipse">
            <a:avLst/>
          </a:prstGeom>
          <a:noFill/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7F142A"/>
              </a:solidFill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6007608" y="1316736"/>
            <a:ext cx="886968" cy="15544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3000"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CasellaDiTesto 11"/>
          <p:cNvSpPr txBox="1"/>
          <p:nvPr/>
        </p:nvSpPr>
        <p:spPr>
          <a:xfrm>
            <a:off x="682196" y="593325"/>
            <a:ext cx="753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rgbClr val="505150"/>
                </a:solidFill>
              </a:rPr>
              <a:t>P</a:t>
            </a:r>
            <a:r>
              <a:rPr lang="it-IT" sz="2400" dirty="0" smtClean="0">
                <a:solidFill>
                  <a:srgbClr val="505150"/>
                </a:solidFill>
              </a:rPr>
              <a:t>ubblicazione on line degli strumenti </a:t>
            </a:r>
            <a:r>
              <a:rPr lang="it-IT" sz="2000" dirty="0" smtClean="0">
                <a:solidFill>
                  <a:srgbClr val="505150"/>
                </a:solidFill>
              </a:rPr>
              <a:t>(2/3)</a:t>
            </a:r>
            <a:endParaRPr lang="it-IT" sz="2000" dirty="0">
              <a:solidFill>
                <a:srgbClr val="505150"/>
              </a:solidFill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682196" y="1046150"/>
            <a:ext cx="76388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>
                <a:solidFill>
                  <a:srgbClr val="505150"/>
                </a:solidFill>
                <a:hlinkClick r:id="rId5"/>
              </a:rPr>
              <a:t>www.istat.it/</a:t>
            </a:r>
            <a:r>
              <a:rPr lang="it-IT" sz="1200" dirty="0" err="1" smtClean="0">
                <a:solidFill>
                  <a:srgbClr val="505150"/>
                </a:solidFill>
                <a:hlinkClick r:id="rId5"/>
              </a:rPr>
              <a:t>it</a:t>
            </a:r>
            <a:r>
              <a:rPr lang="it-IT" sz="1200" dirty="0" smtClean="0">
                <a:solidFill>
                  <a:srgbClr val="505150"/>
                </a:solidFill>
                <a:hlinkClick r:id="rId5"/>
              </a:rPr>
              <a:t>/istituto-nazionale-di-statistica/attività/scuola-superiore-di-statistica</a:t>
            </a:r>
            <a:endParaRPr lang="it-IT" sz="1200" dirty="0">
              <a:solidFill>
                <a:srgbClr val="505150"/>
              </a:solidFill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2650435" y="6312594"/>
            <a:ext cx="40750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smtClean="0">
                <a:solidFill>
                  <a:srgbClr val="7F7F7F"/>
                </a:solidFill>
              </a:rPr>
              <a:t>L’Istat per la scuola,</a:t>
            </a:r>
            <a:r>
              <a:rPr lang="it-IT" sz="1000" baseline="0" dirty="0" smtClean="0">
                <a:solidFill>
                  <a:srgbClr val="7F7F7F"/>
                </a:solidFill>
              </a:rPr>
              <a:t> Francesca Paradisi – Perugia, 23 ottobre 2013</a:t>
            </a:r>
            <a:endParaRPr lang="it-IT" sz="100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4319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loghi-0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10" y="6156796"/>
            <a:ext cx="685146" cy="557818"/>
          </a:xfrm>
          <a:prstGeom prst="rect">
            <a:avLst/>
          </a:prstGeom>
        </p:spPr>
      </p:pic>
      <p:pic>
        <p:nvPicPr>
          <p:cNvPr id="12" name="Immagine 11"/>
          <p:cNvPicPr>
            <a:picLocks noChangeAspect="1"/>
          </p:cNvPicPr>
          <p:nvPr/>
        </p:nvPicPr>
        <p:blipFill rotWithShape="1">
          <a:blip r:embed="rId4"/>
          <a:srcRect l="19702" t="5900" r="21189" b="3727"/>
          <a:stretch/>
        </p:blipFill>
        <p:spPr bwMode="auto">
          <a:xfrm>
            <a:off x="2252090" y="1362836"/>
            <a:ext cx="4729311" cy="451921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7" name="Picture 3" descr="C:\Users\paradisi\AppData\Local\Microsoft\Windows\Temporary Internet Files\Content.IE5\4K2ZDB6C\MC900431608[1]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747630">
            <a:off x="1265833" y="4302412"/>
            <a:ext cx="867102" cy="867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/>
          <p:cNvSpPr/>
          <p:nvPr/>
        </p:nvSpPr>
        <p:spPr>
          <a:xfrm>
            <a:off x="2252090" y="4169664"/>
            <a:ext cx="2658238" cy="101498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8" name="Immagine 17"/>
          <p:cNvPicPr/>
          <p:nvPr/>
        </p:nvPicPr>
        <p:blipFill rotWithShape="1">
          <a:blip r:embed="rId4"/>
          <a:srcRect l="19119" t="62111" r="47008" b="17702"/>
          <a:stretch/>
        </p:blipFill>
        <p:spPr bwMode="auto">
          <a:xfrm>
            <a:off x="941060" y="2914266"/>
            <a:ext cx="7249775" cy="2958641"/>
          </a:xfrm>
          <a:prstGeom prst="rect">
            <a:avLst/>
          </a:prstGeom>
          <a:ln w="19050">
            <a:solidFill>
              <a:srgbClr val="FF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9" name="Rettangolo 18"/>
          <p:cNvSpPr/>
          <p:nvPr/>
        </p:nvSpPr>
        <p:spPr>
          <a:xfrm>
            <a:off x="5971032" y="1307592"/>
            <a:ext cx="886968" cy="15544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3000"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1" name="CasellaDiTesto 20"/>
          <p:cNvSpPr txBox="1"/>
          <p:nvPr/>
        </p:nvSpPr>
        <p:spPr>
          <a:xfrm>
            <a:off x="682196" y="1046150"/>
            <a:ext cx="76388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>
                <a:solidFill>
                  <a:srgbClr val="505150"/>
                </a:solidFill>
                <a:hlinkClick r:id="rId6"/>
              </a:rPr>
              <a:t>www.istat.it/</a:t>
            </a:r>
            <a:r>
              <a:rPr lang="it-IT" sz="1200" dirty="0" err="1">
                <a:solidFill>
                  <a:srgbClr val="505150"/>
                </a:solidFill>
                <a:hlinkClick r:id="rId6"/>
              </a:rPr>
              <a:t>it</a:t>
            </a:r>
            <a:r>
              <a:rPr lang="it-IT" sz="1200" dirty="0">
                <a:solidFill>
                  <a:srgbClr val="505150"/>
                </a:solidFill>
                <a:hlinkClick r:id="rId6"/>
              </a:rPr>
              <a:t>/istituto-nazionale-di-statistica/attività/scuola-superiore-di-statistica/under-21</a:t>
            </a:r>
            <a:endParaRPr lang="it-IT" sz="1200" dirty="0">
              <a:solidFill>
                <a:srgbClr val="505150"/>
              </a:solidFill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682196" y="593325"/>
            <a:ext cx="753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rgbClr val="505150"/>
                </a:solidFill>
              </a:rPr>
              <a:t>P</a:t>
            </a:r>
            <a:r>
              <a:rPr lang="it-IT" sz="2400" dirty="0" smtClean="0">
                <a:solidFill>
                  <a:srgbClr val="505150"/>
                </a:solidFill>
              </a:rPr>
              <a:t>ubblicazione on line degli strumenti </a:t>
            </a:r>
            <a:r>
              <a:rPr lang="it-IT" sz="2000" dirty="0" smtClean="0">
                <a:solidFill>
                  <a:srgbClr val="505150"/>
                </a:solidFill>
              </a:rPr>
              <a:t>(3/3)</a:t>
            </a:r>
            <a:endParaRPr lang="it-IT" sz="2000" dirty="0">
              <a:solidFill>
                <a:srgbClr val="505150"/>
              </a:solidFill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2650435" y="6312594"/>
            <a:ext cx="40750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smtClean="0">
                <a:solidFill>
                  <a:srgbClr val="7F7F7F"/>
                </a:solidFill>
              </a:rPr>
              <a:t>L’Istat per la scuola,</a:t>
            </a:r>
            <a:r>
              <a:rPr lang="it-IT" sz="1000" baseline="0" dirty="0" smtClean="0">
                <a:solidFill>
                  <a:srgbClr val="7F7F7F"/>
                </a:solidFill>
              </a:rPr>
              <a:t> Francesca Paradisi – Perugia, 23 ottobre 2013</a:t>
            </a:r>
            <a:endParaRPr lang="it-IT" sz="1000" dirty="0">
              <a:solidFill>
                <a:srgbClr val="7F7F7F"/>
              </a:solidFill>
            </a:endParaRPr>
          </a:p>
        </p:txBody>
      </p:sp>
      <p:sp>
        <p:nvSpPr>
          <p:cNvPr id="2" name="Avanti o successivo 1">
            <a:hlinkClick r:id="" action="ppaction://hlinkshowjump?jump=nextslide" highlightClick="1"/>
          </p:cNvPr>
          <p:cNvSpPr/>
          <p:nvPr/>
        </p:nvSpPr>
        <p:spPr>
          <a:xfrm>
            <a:off x="1225296" y="4496561"/>
            <a:ext cx="265176" cy="184538"/>
          </a:xfrm>
          <a:prstGeom prst="actionButtonForwardNex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Avanti o successivo 14">
            <a:hlinkClick r:id="rId7" action="ppaction://hlinksldjump" highlightClick="1"/>
          </p:cNvPr>
          <p:cNvSpPr/>
          <p:nvPr/>
        </p:nvSpPr>
        <p:spPr>
          <a:xfrm>
            <a:off x="1226820" y="4915795"/>
            <a:ext cx="265176" cy="184538"/>
          </a:xfrm>
          <a:prstGeom prst="actionButtonForwardNex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Avanti o successivo 15">
            <a:hlinkClick r:id="rId8" action="ppaction://hlinksldjump" highlightClick="1"/>
          </p:cNvPr>
          <p:cNvSpPr/>
          <p:nvPr/>
        </p:nvSpPr>
        <p:spPr>
          <a:xfrm>
            <a:off x="1223772" y="5543683"/>
            <a:ext cx="265176" cy="184538"/>
          </a:xfrm>
          <a:prstGeom prst="actionButtonForwardNex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41481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682196" y="593325"/>
            <a:ext cx="7538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505150"/>
                </a:solidFill>
              </a:rPr>
              <a:t>Il progetto didattico Fondazione G. Agnelli – Scuola superiore di Statistica</a:t>
            </a:r>
            <a:endParaRPr lang="it-IT" sz="2400" dirty="0">
              <a:solidFill>
                <a:srgbClr val="505150"/>
              </a:solidFill>
            </a:endParaRPr>
          </a:p>
        </p:txBody>
      </p:sp>
      <p:pic>
        <p:nvPicPr>
          <p:cNvPr id="8" name="Immagine 7" descr="loghi-0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10" y="6156796"/>
            <a:ext cx="685146" cy="557818"/>
          </a:xfrm>
          <a:prstGeom prst="rect">
            <a:avLst/>
          </a:prstGeom>
        </p:spPr>
      </p:pic>
      <p:sp>
        <p:nvSpPr>
          <p:cNvPr id="2" name="Rettangolo 1"/>
          <p:cNvSpPr/>
          <p:nvPr/>
        </p:nvSpPr>
        <p:spPr>
          <a:xfrm>
            <a:off x="3803904" y="1410166"/>
            <a:ext cx="449884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it-I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La Fondazione </a:t>
            </a:r>
            <a:r>
              <a:rPr lang="it-IT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G. Agnelli </a:t>
            </a:r>
            <a:r>
              <a:rPr lang="it-I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 la </a:t>
            </a:r>
            <a:r>
              <a:rPr lang="it-IT" dirty="0"/>
              <a:t>Scuola superiore di </a:t>
            </a:r>
            <a:r>
              <a:rPr lang="it-IT" dirty="0" smtClean="0"/>
              <a:t>Statistica</a:t>
            </a:r>
            <a:r>
              <a:rPr lang="it-IT" dirty="0" smtClean="0">
                <a:solidFill>
                  <a:srgbClr val="C00000"/>
                </a:solidFill>
              </a:rPr>
              <a:t> </a:t>
            </a:r>
            <a:r>
              <a:rPr lang="it-I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dell’Istat hanno progettato e realizzato un kit di </a:t>
            </a:r>
            <a:r>
              <a:rPr lang="it-IT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prodotti (</a:t>
            </a:r>
            <a:r>
              <a:rPr lang="it-IT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questionari</a:t>
            </a:r>
            <a:r>
              <a:rPr lang="it-IT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it-IT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fogli di spoglio in </a:t>
            </a:r>
            <a:r>
              <a:rPr lang="it-IT" i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excel</a:t>
            </a:r>
            <a:r>
              <a:rPr lang="it-IT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it-IT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linee guida </a:t>
            </a:r>
            <a:r>
              <a:rPr lang="it-IT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per la compilazione e </a:t>
            </a:r>
            <a:r>
              <a:rPr lang="it-IT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manuale</a:t>
            </a:r>
            <a:r>
              <a:rPr lang="it-IT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) per </a:t>
            </a:r>
            <a:r>
              <a:rPr lang="it-I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facilitare l’insegnamento/apprendimento della statistica nella scuola secondaria di primo grado</a:t>
            </a:r>
            <a:r>
              <a:rPr lang="it-IT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  <p:sp>
        <p:nvSpPr>
          <p:cNvPr id="3" name="Indietro o precedente 2">
            <a:hlinkClick r:id="" action="ppaction://hlinkshowjump?jump=previousslide" highlightClick="1"/>
          </p:cNvPr>
          <p:cNvSpPr/>
          <p:nvPr/>
        </p:nvSpPr>
        <p:spPr>
          <a:xfrm>
            <a:off x="8074152" y="5774341"/>
            <a:ext cx="228600" cy="189371"/>
          </a:xfrm>
          <a:prstGeom prst="actionButtonBackPrevious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/>
          <p:nvPr/>
        </p:nvPicPr>
        <p:blipFill rotWithShape="1">
          <a:blip r:embed="rId4"/>
          <a:srcRect l="39794" t="22981" r="37689" b="55125"/>
          <a:stretch/>
        </p:blipFill>
        <p:spPr bwMode="auto">
          <a:xfrm>
            <a:off x="859536" y="1510750"/>
            <a:ext cx="2816352" cy="2208700"/>
          </a:xfrm>
          <a:prstGeom prst="rect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Rettangolo 9"/>
          <p:cNvSpPr/>
          <p:nvPr/>
        </p:nvSpPr>
        <p:spPr>
          <a:xfrm>
            <a:off x="774181" y="3766722"/>
            <a:ext cx="7446477" cy="2290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it-IT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 questionari sono stati predisposti</a:t>
            </a:r>
            <a:r>
              <a:rPr lang="it-IT" sz="1600" baseline="30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(1)</a:t>
            </a:r>
            <a:r>
              <a:rPr lang="it-IT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per </a:t>
            </a:r>
            <a:r>
              <a:rPr lang="it-IT" sz="1600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svolgere una rilevazione in classe </a:t>
            </a: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 tre </a:t>
            </a:r>
            <a:r>
              <a:rPr lang="it-IT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differenti tematiche : </a:t>
            </a:r>
          </a:p>
          <a:p>
            <a:pPr marL="2514600" indent="-274638" algn="just" fontAlgn="base">
              <a:buFont typeface="Arial" panose="020B0604020202020204" pitchFamily="34" charset="0"/>
              <a:buChar char="•"/>
            </a:pPr>
            <a:r>
              <a:rPr lang="it-IT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ambiente</a:t>
            </a:r>
          </a:p>
          <a:p>
            <a:pPr marL="2514600" indent="-274638" algn="just" fontAlgn="base">
              <a:buFont typeface="Arial" panose="020B0604020202020204" pitchFamily="34" charset="0"/>
              <a:buChar char="•"/>
            </a:pPr>
            <a:r>
              <a:rPr lang="it-IT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stereotipi </a:t>
            </a: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 </a:t>
            </a:r>
            <a:r>
              <a:rPr lang="it-IT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genere</a:t>
            </a:r>
          </a:p>
          <a:p>
            <a:pPr marL="2514600" indent="-274638" algn="just" fontAlgn="base">
              <a:buFont typeface="Arial" panose="020B0604020202020204" pitchFamily="34" charset="0"/>
              <a:buChar char="•"/>
            </a:pPr>
            <a:r>
              <a:rPr lang="it-IT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tempo </a:t>
            </a: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libero e comportamenti </a:t>
            </a:r>
            <a:r>
              <a:rPr lang="it-IT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alimentari</a:t>
            </a:r>
          </a:p>
          <a:p>
            <a:pPr marL="2239962" algn="just" fontAlgn="base">
              <a:lnSpc>
                <a:spcPts val="1200"/>
              </a:lnSpc>
            </a:pPr>
            <a:endParaRPr lang="it-IT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 fontAlgn="base"/>
            <a:r>
              <a:rPr lang="it-IT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Le indagini </a:t>
            </a: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possono essere svolte sia in modalità tradizionale, usando i questionari cartacei </a:t>
            </a:r>
            <a:r>
              <a:rPr lang="it-IT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 </a:t>
            </a: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procedendo </a:t>
            </a:r>
            <a:r>
              <a:rPr lang="it-IT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alla </a:t>
            </a: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registrazione dei dati su Pc, sia on line</a:t>
            </a:r>
            <a:r>
              <a:rPr lang="it-IT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 algn="just" fontAlgn="base">
              <a:lnSpc>
                <a:spcPts val="1200"/>
              </a:lnSpc>
            </a:pPr>
            <a:endParaRPr lang="it-IT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28600" indent="-228600" algn="just" fontAlgn="base">
              <a:lnSpc>
                <a:spcPts val="1300"/>
              </a:lnSpc>
              <a:buAutoNum type="arabicParenBoth"/>
            </a:pPr>
            <a:r>
              <a:rPr lang="it-IT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 questionari sono stati progettati </a:t>
            </a:r>
            <a:r>
              <a:rPr lang="it-IT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secondo gli standard di qualità e di rispetto della privacy </a:t>
            </a:r>
            <a:r>
              <a:rPr lang="it-IT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dell’Istat</a:t>
            </a:r>
            <a:endParaRPr lang="it-IT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2650435" y="6312594"/>
            <a:ext cx="40750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smtClean="0">
                <a:solidFill>
                  <a:srgbClr val="7F7F7F"/>
                </a:solidFill>
              </a:rPr>
              <a:t>L’Istat per la scuola,</a:t>
            </a:r>
            <a:r>
              <a:rPr lang="it-IT" sz="1000" baseline="0" dirty="0" smtClean="0">
                <a:solidFill>
                  <a:srgbClr val="7F7F7F"/>
                </a:solidFill>
              </a:rPr>
              <a:t> Francesca Paradisi – Perugia, 23 ottobre 2013</a:t>
            </a:r>
            <a:endParaRPr lang="it-IT" sz="100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067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682196" y="593325"/>
            <a:ext cx="753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505150"/>
                </a:solidFill>
              </a:rPr>
              <a:t>Laboratorio interattivo: </a:t>
            </a:r>
            <a:r>
              <a:rPr lang="it-IT" sz="2400" dirty="0" err="1" smtClean="0">
                <a:solidFill>
                  <a:srgbClr val="505150"/>
                </a:solidFill>
              </a:rPr>
              <a:t>ScuoladiStatistica</a:t>
            </a:r>
            <a:r>
              <a:rPr lang="it-IT" sz="2400" dirty="0" smtClean="0">
                <a:solidFill>
                  <a:srgbClr val="505150"/>
                </a:solidFill>
              </a:rPr>
              <a:t>-Lab </a:t>
            </a:r>
            <a:r>
              <a:rPr lang="it-IT" sz="2000" dirty="0" smtClean="0">
                <a:solidFill>
                  <a:srgbClr val="505150"/>
                </a:solidFill>
              </a:rPr>
              <a:t>(1/4)</a:t>
            </a:r>
            <a:endParaRPr lang="it-IT" sz="2000" dirty="0">
              <a:solidFill>
                <a:srgbClr val="505150"/>
              </a:solidFill>
            </a:endParaRPr>
          </a:p>
        </p:txBody>
      </p:sp>
      <p:pic>
        <p:nvPicPr>
          <p:cNvPr id="8" name="Immagine 7" descr="loghi-0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10" y="6156796"/>
            <a:ext cx="685146" cy="557818"/>
          </a:xfrm>
          <a:prstGeom prst="rect">
            <a:avLst/>
          </a:prstGeom>
        </p:spPr>
      </p:pic>
      <p:pic>
        <p:nvPicPr>
          <p:cNvPr id="9" name="Immagine 8"/>
          <p:cNvPicPr/>
          <p:nvPr/>
        </p:nvPicPr>
        <p:blipFill rotWithShape="1">
          <a:blip r:embed="rId4"/>
          <a:srcRect l="33738" t="10870" r="23482" b="60198"/>
          <a:stretch/>
        </p:blipFill>
        <p:spPr bwMode="auto">
          <a:xfrm>
            <a:off x="799718" y="1413827"/>
            <a:ext cx="3605989" cy="1969453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482946" y="1241429"/>
            <a:ext cx="3852011" cy="230832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 defTabSz="914400"/>
            <a:r>
              <a:rPr lang="it-IT" altLang="it-IT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La piattaforma </a:t>
            </a:r>
            <a:r>
              <a:rPr lang="it-IT" altLang="it-IT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ScuoladiStatistica</a:t>
            </a:r>
            <a:r>
              <a:rPr lang="it-IT" altLang="it-IT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-Lab è un </a:t>
            </a:r>
            <a:r>
              <a:rPr lang="it-IT" altLang="it-IT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prodotto, </a:t>
            </a:r>
            <a:r>
              <a:rPr lang="it-IT" altLang="it-IT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progettato e realizzato dalla Scuola superiore di </a:t>
            </a:r>
            <a:r>
              <a:rPr lang="it-IT" altLang="it-IT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Statistica dell’Istat, per rispondere alla </a:t>
            </a:r>
            <a:r>
              <a:rPr lang="it-IT" altLang="it-IT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curiosità e alla creatività di </a:t>
            </a:r>
            <a:r>
              <a:rPr lang="it-IT" altLang="it-IT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studenti, docenti</a:t>
            </a:r>
            <a:r>
              <a:rPr lang="it-IT" altLang="it-IT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 </a:t>
            </a:r>
            <a:r>
              <a:rPr lang="it-IT" altLang="it-IT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e di tutti coloro che </a:t>
            </a:r>
            <a:r>
              <a:rPr lang="it-IT" altLang="it-IT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vogliano acquisire familiarità con i concetti statistici</a:t>
            </a:r>
            <a:r>
              <a:rPr lang="it-IT" altLang="it-IT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.</a:t>
            </a:r>
            <a:endParaRPr lang="it-IT" altLang="it-IT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12" name="Immagine 11"/>
          <p:cNvPicPr/>
          <p:nvPr/>
        </p:nvPicPr>
        <p:blipFill rotWithShape="1">
          <a:blip r:embed="rId5"/>
          <a:srcRect l="21650" t="11801" r="67573" b="66298"/>
          <a:stretch/>
        </p:blipFill>
        <p:spPr bwMode="auto">
          <a:xfrm>
            <a:off x="799718" y="3623182"/>
            <a:ext cx="1490536" cy="189979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2343417" y="3696860"/>
            <a:ext cx="2411463" cy="147732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defTabSz="914400"/>
            <a:r>
              <a:rPr lang="it-IT" altLang="it-IT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rPr>
              <a:t>Dopo la registrazione, l’immissione del nome utente e della password, si accede alla seguente pagina:</a:t>
            </a:r>
            <a:endParaRPr lang="it-IT" altLang="it-IT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15" name="Immagine 14"/>
          <p:cNvPicPr/>
          <p:nvPr/>
        </p:nvPicPr>
        <p:blipFill rotWithShape="1">
          <a:blip r:embed="rId6"/>
          <a:srcRect l="31932" t="14597" r="54868" b="68944"/>
          <a:stretch/>
        </p:blipFill>
        <p:spPr bwMode="auto">
          <a:xfrm>
            <a:off x="5279520" y="3721608"/>
            <a:ext cx="2364864" cy="1673352"/>
          </a:xfrm>
          <a:prstGeom prst="rect">
            <a:avLst/>
          </a:prstGeom>
          <a:ln>
            <a:solidFill>
              <a:srgbClr val="FF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7" name="Fine 16">
            <a:hlinkClick r:id="rId7" action="ppaction://hlinksldjump" highlightClick="1"/>
          </p:cNvPr>
          <p:cNvSpPr/>
          <p:nvPr/>
        </p:nvSpPr>
        <p:spPr>
          <a:xfrm>
            <a:off x="7740463" y="4283388"/>
            <a:ext cx="219456" cy="122760"/>
          </a:xfrm>
          <a:prstGeom prst="actionButtonEn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Fine 17">
            <a:hlinkClick r:id="rId8" action="ppaction://hlinksldjump" highlightClick="1"/>
          </p:cNvPr>
          <p:cNvSpPr/>
          <p:nvPr/>
        </p:nvSpPr>
        <p:spPr>
          <a:xfrm>
            <a:off x="7755703" y="4920420"/>
            <a:ext cx="219456" cy="122760"/>
          </a:xfrm>
          <a:prstGeom prst="actionButtonEn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CasellaDiTesto 12"/>
          <p:cNvSpPr txBox="1"/>
          <p:nvPr/>
        </p:nvSpPr>
        <p:spPr>
          <a:xfrm>
            <a:off x="2650435" y="6312594"/>
            <a:ext cx="40750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smtClean="0">
                <a:solidFill>
                  <a:srgbClr val="7F7F7F"/>
                </a:solidFill>
              </a:rPr>
              <a:t>L’Istat per la scuola,</a:t>
            </a:r>
            <a:r>
              <a:rPr lang="it-IT" sz="1000" baseline="0" dirty="0" smtClean="0">
                <a:solidFill>
                  <a:srgbClr val="7F7F7F"/>
                </a:solidFill>
              </a:rPr>
              <a:t> Francesca Paradisi – Perugia, 23 ottobre 2013</a:t>
            </a:r>
            <a:endParaRPr lang="it-IT" sz="100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047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682196" y="593325"/>
            <a:ext cx="753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505150"/>
                </a:solidFill>
              </a:rPr>
              <a:t>Laboratorio interattivo: </a:t>
            </a:r>
            <a:r>
              <a:rPr lang="it-IT" sz="2400" dirty="0" err="1" smtClean="0">
                <a:solidFill>
                  <a:srgbClr val="505150"/>
                </a:solidFill>
              </a:rPr>
              <a:t>ScuoladiStatistica</a:t>
            </a:r>
            <a:r>
              <a:rPr lang="it-IT" sz="2400" dirty="0" smtClean="0">
                <a:solidFill>
                  <a:srgbClr val="505150"/>
                </a:solidFill>
              </a:rPr>
              <a:t>-Lab </a:t>
            </a:r>
            <a:r>
              <a:rPr lang="it-IT" sz="2000" dirty="0" smtClean="0">
                <a:solidFill>
                  <a:srgbClr val="505150"/>
                </a:solidFill>
              </a:rPr>
              <a:t>(2/4)</a:t>
            </a:r>
            <a:endParaRPr lang="it-IT" sz="2000" dirty="0">
              <a:solidFill>
                <a:srgbClr val="505150"/>
              </a:solidFill>
            </a:endParaRPr>
          </a:p>
        </p:txBody>
      </p:sp>
      <p:pic>
        <p:nvPicPr>
          <p:cNvPr id="8" name="Immagine 7" descr="loghi-0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10" y="6156796"/>
            <a:ext cx="685146" cy="557818"/>
          </a:xfrm>
          <a:prstGeom prst="rect">
            <a:avLst/>
          </a:prstGeom>
        </p:spPr>
      </p:pic>
      <p:pic>
        <p:nvPicPr>
          <p:cNvPr id="10" name="Immagine 9"/>
          <p:cNvPicPr/>
          <p:nvPr/>
        </p:nvPicPr>
        <p:blipFill rotWithShape="1">
          <a:blip r:embed="rId4"/>
          <a:srcRect l="20194" t="14751" r="20679" b="21875"/>
          <a:stretch/>
        </p:blipFill>
        <p:spPr bwMode="auto">
          <a:xfrm>
            <a:off x="973390" y="1207008"/>
            <a:ext cx="6890449" cy="459028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Inizio 1">
            <a:hlinkClick r:id="rId5" action="ppaction://hlinksldjump" highlightClick="1"/>
          </p:cNvPr>
          <p:cNvSpPr/>
          <p:nvPr/>
        </p:nvSpPr>
        <p:spPr>
          <a:xfrm>
            <a:off x="7964424" y="5458968"/>
            <a:ext cx="256234" cy="109729"/>
          </a:xfrm>
          <a:prstGeom prst="actionButtonBeginning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Fumetto 1 8"/>
          <p:cNvSpPr/>
          <p:nvPr/>
        </p:nvSpPr>
        <p:spPr>
          <a:xfrm>
            <a:off x="973390" y="4352543"/>
            <a:ext cx="2610285" cy="1444751"/>
          </a:xfrm>
          <a:prstGeom prst="wedgeRectCallout">
            <a:avLst>
              <a:gd name="adj1" fmla="val -13370"/>
              <a:gd name="adj2" fmla="val -73071"/>
            </a:avLst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it-IT" sz="1200" b="1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Moduli didattici </a:t>
            </a:r>
            <a:r>
              <a:rPr lang="it-IT" sz="12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che introducono nel mondo della </a:t>
            </a:r>
            <a:r>
              <a:rPr lang="it-IT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statistica </a:t>
            </a:r>
            <a:r>
              <a:rPr lang="it-IT" sz="12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ufficiale: </a:t>
            </a:r>
            <a:endParaRPr lang="it-IT" sz="1200" i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just"/>
            <a:r>
              <a:rPr lang="it-IT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si </a:t>
            </a:r>
            <a:r>
              <a:rPr lang="it-IT" sz="12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fa il punto sulle regole precise a cui devono attenersi i soggetti che rientrano nel Sistema statistico nazionale nella produzione di statistiche  </a:t>
            </a:r>
            <a:endParaRPr lang="it-IT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Fumetto 1 10"/>
          <p:cNvSpPr/>
          <p:nvPr/>
        </p:nvSpPr>
        <p:spPr>
          <a:xfrm>
            <a:off x="2296222" y="4349495"/>
            <a:ext cx="2610285" cy="1444751"/>
          </a:xfrm>
          <a:prstGeom prst="wedgeRectCallout">
            <a:avLst>
              <a:gd name="adj1" fmla="val -13020"/>
              <a:gd name="adj2" fmla="val -74970"/>
            </a:avLst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it-IT" sz="1200" b="1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Materiali</a:t>
            </a:r>
            <a:r>
              <a:rPr lang="it-IT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utili ad approfondire la conoscenza della statistica ufficiale. </a:t>
            </a:r>
          </a:p>
          <a:p>
            <a:pPr algn="just"/>
            <a:r>
              <a:rPr lang="it-IT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E’ possibile accedere: 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it-IT" sz="12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</a:t>
            </a:r>
            <a:r>
              <a:rPr lang="it-IT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anuale di statistica di base;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it-IT" sz="12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g</a:t>
            </a:r>
            <a:r>
              <a:rPr lang="it-IT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lossario;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it-IT" sz="12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</a:t>
            </a:r>
            <a:r>
              <a:rPr lang="it-IT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ormative maggiormente rilevanti in campo statistico</a:t>
            </a:r>
            <a:endParaRPr lang="it-IT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Fumetto 1 11"/>
          <p:cNvSpPr/>
          <p:nvPr/>
        </p:nvSpPr>
        <p:spPr>
          <a:xfrm>
            <a:off x="3747070" y="4364735"/>
            <a:ext cx="2708594" cy="1444751"/>
          </a:xfrm>
          <a:prstGeom prst="wedgeRectCallout">
            <a:avLst>
              <a:gd name="adj1" fmla="val -13020"/>
              <a:gd name="adj2" fmla="val -74970"/>
            </a:avLst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it-IT" sz="1200" b="1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Test </a:t>
            </a:r>
            <a:r>
              <a:rPr lang="it-IT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per l’autovalutazione correlati ai moduli didattici. I test sono strumenti che consentono agli utenti di auto valutare le proprie competenze e al tempo stesso di rafforzare la propria conoscenza degli elementi di base della statistica</a:t>
            </a:r>
            <a:endParaRPr lang="it-IT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Fumetto 1 12"/>
          <p:cNvSpPr/>
          <p:nvPr/>
        </p:nvSpPr>
        <p:spPr>
          <a:xfrm>
            <a:off x="5560630" y="4358639"/>
            <a:ext cx="1964882" cy="1444751"/>
          </a:xfrm>
          <a:prstGeom prst="wedgeRectCallout">
            <a:avLst>
              <a:gd name="adj1" fmla="val -13370"/>
              <a:gd name="adj2" fmla="val -73071"/>
            </a:avLst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it-IT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 questo spazio sono a disposizione una serie di </a:t>
            </a:r>
            <a:r>
              <a:rPr lang="it-IT" sz="1200" b="1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link</a:t>
            </a:r>
            <a:r>
              <a:rPr lang="it-IT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a sezioni del sito Istat, a siti web di organizzazioni nazionali e internazionali che operano in campo statistico</a:t>
            </a:r>
            <a:endParaRPr lang="it-IT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2650435" y="6312594"/>
            <a:ext cx="40750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smtClean="0">
                <a:solidFill>
                  <a:srgbClr val="7F7F7F"/>
                </a:solidFill>
              </a:rPr>
              <a:t>L’Istat per la scuola,</a:t>
            </a:r>
            <a:r>
              <a:rPr lang="it-IT" sz="1000" baseline="0" dirty="0" smtClean="0">
                <a:solidFill>
                  <a:srgbClr val="7F7F7F"/>
                </a:solidFill>
              </a:rPr>
              <a:t> Francesca Paradisi – Perugia, 23 ottobre 2013</a:t>
            </a:r>
            <a:endParaRPr lang="it-IT" sz="100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4086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1" grpId="0" animBg="1"/>
      <p:bldP spid="11" grpId="1" animBg="1"/>
      <p:bldP spid="12" grpId="0" animBg="1"/>
      <p:bldP spid="12" grpId="1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682196" y="593325"/>
            <a:ext cx="753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505150"/>
                </a:solidFill>
              </a:rPr>
              <a:t>Laboratorio interattivo: </a:t>
            </a:r>
            <a:r>
              <a:rPr lang="it-IT" sz="2400" dirty="0" err="1" smtClean="0">
                <a:solidFill>
                  <a:srgbClr val="505150"/>
                </a:solidFill>
              </a:rPr>
              <a:t>ScuoladiStatistica</a:t>
            </a:r>
            <a:r>
              <a:rPr lang="it-IT" sz="2400" dirty="0" smtClean="0">
                <a:solidFill>
                  <a:srgbClr val="505150"/>
                </a:solidFill>
              </a:rPr>
              <a:t>-Lab </a:t>
            </a:r>
            <a:r>
              <a:rPr lang="it-IT" sz="2000" dirty="0" smtClean="0">
                <a:solidFill>
                  <a:srgbClr val="505150"/>
                </a:solidFill>
              </a:rPr>
              <a:t>(3/4)</a:t>
            </a:r>
            <a:endParaRPr lang="it-IT" sz="2000" dirty="0">
              <a:solidFill>
                <a:srgbClr val="505150"/>
              </a:solidFill>
            </a:endParaRPr>
          </a:p>
        </p:txBody>
      </p:sp>
      <p:pic>
        <p:nvPicPr>
          <p:cNvPr id="8" name="Immagine 7" descr="loghi-0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10" y="6156796"/>
            <a:ext cx="685146" cy="557818"/>
          </a:xfrm>
          <a:prstGeom prst="rect">
            <a:avLst/>
          </a:prstGeom>
        </p:spPr>
      </p:pic>
      <p:pic>
        <p:nvPicPr>
          <p:cNvPr id="11" name="Immagine 10"/>
          <p:cNvPicPr/>
          <p:nvPr/>
        </p:nvPicPr>
        <p:blipFill rotWithShape="1">
          <a:blip r:embed="rId4"/>
          <a:srcRect l="20867" t="14446" r="20681" b="16427"/>
          <a:stretch/>
        </p:blipFill>
        <p:spPr bwMode="auto">
          <a:xfrm>
            <a:off x="1292777" y="1152144"/>
            <a:ext cx="6104720" cy="481888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Fumetto 1 5"/>
          <p:cNvSpPr/>
          <p:nvPr/>
        </p:nvSpPr>
        <p:spPr>
          <a:xfrm>
            <a:off x="973391" y="4288535"/>
            <a:ext cx="2336738" cy="1444751"/>
          </a:xfrm>
          <a:prstGeom prst="wedgeRectCallout">
            <a:avLst>
              <a:gd name="adj1" fmla="val -13370"/>
              <a:gd name="adj2" fmla="val -73071"/>
            </a:avLst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it-IT" sz="1200" b="1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Video</a:t>
            </a:r>
            <a:r>
              <a:rPr lang="it-IT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che guidano l’utente alla conoscenza dei principali strumenti di rappresentazione dei dati: tabelle statistiche semplici e tabelle statistiche a doppia entrata. </a:t>
            </a:r>
            <a:endParaRPr lang="it-IT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Fumetto 1 8"/>
          <p:cNvSpPr/>
          <p:nvPr/>
        </p:nvSpPr>
        <p:spPr>
          <a:xfrm>
            <a:off x="1957894" y="4297678"/>
            <a:ext cx="3866834" cy="1545338"/>
          </a:xfrm>
          <a:prstGeom prst="wedgeRectCallout">
            <a:avLst>
              <a:gd name="adj1" fmla="val -13370"/>
              <a:gd name="adj2" fmla="val -73071"/>
            </a:avLst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it-IT" sz="1200" b="1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Grafici dinamici </a:t>
            </a:r>
            <a:r>
              <a:rPr lang="it-IT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che evidenziano l’andamento di un fenomeno in relazione ad altri fenomeni, al tempo e/o a varie arie territoriali: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it-IT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grafici </a:t>
            </a:r>
            <a:r>
              <a:rPr lang="it-IT" sz="12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per confronti territoriali </a:t>
            </a:r>
            <a:endParaRPr lang="it-IT" sz="1200" i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it-IT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grafici per analizzare le dinamiche dei dati nel tempo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it-IT" sz="12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g</a:t>
            </a:r>
            <a:r>
              <a:rPr lang="it-IT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rafici per effettuare analisi esplorative di un tema </a:t>
            </a:r>
            <a:endParaRPr lang="it-IT" sz="12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Fumetto 1 9"/>
          <p:cNvSpPr/>
          <p:nvPr/>
        </p:nvSpPr>
        <p:spPr>
          <a:xfrm>
            <a:off x="3941670" y="4288535"/>
            <a:ext cx="2431225" cy="1557529"/>
          </a:xfrm>
          <a:prstGeom prst="wedgeRectCallout">
            <a:avLst>
              <a:gd name="adj1" fmla="val -13370"/>
              <a:gd name="adj2" fmla="val -73071"/>
            </a:avLst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it-IT" sz="1200" b="1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Esercizi</a:t>
            </a:r>
            <a:r>
              <a:rPr lang="it-IT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per la creazione di indicatori statistici utilizzando file Excel. I temi proposti riguardano: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it-IT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la popolazione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it-IT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le famiglie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it-IT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le forze di lavoro 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it-IT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l’istruzione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it-IT" sz="12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</a:t>
            </a:r>
            <a:r>
              <a:rPr lang="it-IT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viaggi per vacanza</a:t>
            </a:r>
            <a:endParaRPr lang="it-IT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Fumetto 1 11"/>
          <p:cNvSpPr/>
          <p:nvPr/>
        </p:nvSpPr>
        <p:spPr>
          <a:xfrm>
            <a:off x="5008942" y="4300726"/>
            <a:ext cx="3019490" cy="1557529"/>
          </a:xfrm>
          <a:prstGeom prst="wedgeRectCallout">
            <a:avLst>
              <a:gd name="adj1" fmla="val -13370"/>
              <a:gd name="adj2" fmla="val -73071"/>
            </a:avLst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it-IT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 questa sezione è possibile utilizzare un’applicazione web </a:t>
            </a:r>
            <a:r>
              <a:rPr lang="it-IT" sz="1200" b="1" i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Statistics</a:t>
            </a:r>
            <a:r>
              <a:rPr lang="it-IT" sz="1200" b="1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it-IT" sz="1200" b="1" i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eXplorer</a:t>
            </a:r>
            <a:r>
              <a:rPr lang="it-IT" sz="1200" b="1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it-IT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che permette la visualizzazione statistica di informazioni socio-economiche per differenti  livelli territoriali. Un livello di utilizzo più complesso permette anche di creare proprie storie per effettuare un’analisi esplorativa di un tema.</a:t>
            </a:r>
            <a:endParaRPr lang="it-IT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Avanti o successivo 12">
            <a:hlinkClick r:id="rId5" action="ppaction://hlinksldjump" highlightClick="1"/>
          </p:cNvPr>
          <p:cNvSpPr/>
          <p:nvPr/>
        </p:nvSpPr>
        <p:spPr>
          <a:xfrm>
            <a:off x="8069580" y="4533137"/>
            <a:ext cx="265176" cy="184538"/>
          </a:xfrm>
          <a:prstGeom prst="actionButtonForwardNex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CasellaDiTesto 13"/>
          <p:cNvSpPr txBox="1"/>
          <p:nvPr/>
        </p:nvSpPr>
        <p:spPr>
          <a:xfrm>
            <a:off x="2650435" y="6312594"/>
            <a:ext cx="40750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smtClean="0">
                <a:solidFill>
                  <a:srgbClr val="7F7F7F"/>
                </a:solidFill>
              </a:rPr>
              <a:t>L’Istat per la scuola,</a:t>
            </a:r>
            <a:r>
              <a:rPr lang="it-IT" sz="1000" baseline="0" dirty="0" smtClean="0">
                <a:solidFill>
                  <a:srgbClr val="7F7F7F"/>
                </a:solidFill>
              </a:rPr>
              <a:t> Francesca Paradisi – Perugia, 23 ottobre 2013</a:t>
            </a:r>
            <a:endParaRPr lang="it-IT" sz="100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509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9" grpId="0" animBg="1"/>
      <p:bldP spid="9" grpId="1" animBg="1"/>
      <p:bldP spid="10" grpId="0" animBg="1"/>
      <p:bldP spid="10" grpId="1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copertina">
  <a:themeElements>
    <a:clrScheme name="Impostazioni personalizzate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o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Struttura predefinita">
  <a:themeElements>
    <a:clrScheme name="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ruttura predefinit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opertina">
  <a:themeElements>
    <a:clrScheme name="Impostazioni personalizzate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o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Struttura predefinita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Struttura predefinita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Struttura predefinita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Struttura predefinita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Struttura predefinita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Struttura predefinita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Struttura predefinita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Struttura predefinita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Struttura predefinita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Struttura predefinita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Struttura predefinita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Struttura predefinita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2316</TotalTime>
  <Words>2177</Words>
  <Application>Microsoft Office PowerPoint</Application>
  <PresentationFormat>Presentazione su schermo (4:3)</PresentationFormat>
  <Paragraphs>439</Paragraphs>
  <Slides>31</Slides>
  <Notes>31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Titoli diapositive</vt:lpstr>
      </vt:variant>
      <vt:variant>
        <vt:i4>31</vt:i4>
      </vt:variant>
    </vt:vector>
  </HeadingPairs>
  <TitlesOfParts>
    <vt:vector size="34" baseType="lpstr">
      <vt:lpstr>copertina</vt:lpstr>
      <vt:lpstr>Struttura predefinita</vt:lpstr>
      <vt:lpstr>1_copertina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Persone di 6 anni e più per frequenza con cui usano internet  Anno 2012 (valori percentuali)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Bruna Tabanella</dc:creator>
  <cp:lastModifiedBy>Francesca Paradisi</cp:lastModifiedBy>
  <cp:revision>163</cp:revision>
  <dcterms:created xsi:type="dcterms:W3CDTF">2012-12-11T11:00:35Z</dcterms:created>
  <dcterms:modified xsi:type="dcterms:W3CDTF">2013-10-28T10:49:44Z</dcterms:modified>
</cp:coreProperties>
</file>