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4" r:id="rId5"/>
    <p:sldId id="265" r:id="rId6"/>
    <p:sldId id="262" r:id="rId7"/>
    <p:sldId id="263" r:id="rId8"/>
    <p:sldId id="277" r:id="rId9"/>
    <p:sldId id="291" r:id="rId10"/>
    <p:sldId id="297" r:id="rId11"/>
    <p:sldId id="286" r:id="rId12"/>
    <p:sldId id="299" r:id="rId13"/>
    <p:sldId id="302" r:id="rId14"/>
    <p:sldId id="304" r:id="rId15"/>
    <p:sldId id="305" r:id="rId16"/>
    <p:sldId id="303" r:id="rId17"/>
    <p:sldId id="309" r:id="rId18"/>
    <p:sldId id="296" r:id="rId19"/>
    <p:sldId id="306" r:id="rId20"/>
    <p:sldId id="300" r:id="rId21"/>
    <p:sldId id="301" r:id="rId22"/>
    <p:sldId id="307" r:id="rId23"/>
    <p:sldId id="279" r:id="rId24"/>
    <p:sldId id="308" r:id="rId25"/>
    <p:sldId id="273" r:id="rId26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676" autoAdjust="0"/>
  </p:normalViewPr>
  <p:slideViewPr>
    <p:cSldViewPr>
      <p:cViewPr>
        <p:scale>
          <a:sx n="50" d="100"/>
          <a:sy n="50" d="100"/>
        </p:scale>
        <p:origin x="-107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egnaposto 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mtClean="0"/>
            </a:lvl1pPr>
          </a:lstStyle>
          <a:p>
            <a:r>
              <a:rPr lang="it-IT" smtClean="0"/>
              <a:t>Fare clic per modificare lo stile del titolo</a:t>
            </a:r>
          </a:p>
        </p:txBody>
      </p:sp>
      <p:sp>
        <p:nvSpPr>
          <p:cNvPr id="20483" name="Segnaposto test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mtClean="0"/>
            </a:lvl1pPr>
          </a:lstStyle>
          <a:p>
            <a:r>
              <a:rPr lang="it-IT" smtClean="0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2A61936-6D64-4D64-BD19-750051689FF1}" type="datetimeFigureOut">
              <a:rPr lang="it-IT"/>
              <a:pPr>
                <a:defRPr/>
              </a:pPr>
              <a:t>08/10/2013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071A36-4F68-44DA-A7F7-11E895D9598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C00AE-705D-416A-A6FF-6FD1D1266159}" type="datetimeFigureOut">
              <a:rPr lang="it-IT"/>
              <a:pPr>
                <a:defRPr/>
              </a:pPr>
              <a:t>08/10/2013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2C613-837B-4A42-9B9B-4229C953057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6B165-F268-4195-B084-15CCFF62BF80}" type="datetimeFigureOut">
              <a:rPr lang="it-IT"/>
              <a:pPr>
                <a:defRPr/>
              </a:pPr>
              <a:t>08/10/2013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7CD38-7B9C-4C61-B716-64729ED202F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83942-8188-4FEB-B855-63EC71E2C856}" type="datetimeFigureOut">
              <a:rPr lang="it-IT"/>
              <a:pPr>
                <a:defRPr/>
              </a:pPr>
              <a:t>08/10/2013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F85BF-E683-4B60-B0C9-9C4FB55BE41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F5691-D4E0-4F8D-A4C0-F440374A3911}" type="datetimeFigureOut">
              <a:rPr lang="it-IT"/>
              <a:pPr>
                <a:defRPr/>
              </a:pPr>
              <a:t>08/10/2013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D1A93-9215-4A42-BDCA-D782DB3EB19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CFA66-EA5F-4387-B0B5-C8E1C84F00E7}" type="datetimeFigureOut">
              <a:rPr lang="it-IT"/>
              <a:pPr>
                <a:defRPr/>
              </a:pPr>
              <a:t>08/10/2013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E326B-07C2-42B2-8B03-28F4F979CF2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A13B2-4E05-4563-87F5-34759E73E338}" type="datetimeFigureOut">
              <a:rPr lang="it-IT"/>
              <a:pPr>
                <a:defRPr/>
              </a:pPr>
              <a:t>08/10/2013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EA43C-98CF-4245-B02B-ECDD01D0078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12559-A375-4D63-9A7D-2E329868AC39}" type="datetimeFigureOut">
              <a:rPr lang="it-IT"/>
              <a:pPr>
                <a:defRPr/>
              </a:pPr>
              <a:t>08/10/2013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B496D-9357-431D-AC4B-9C344506B10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64A67-DDE2-4593-A49A-77073C2C0F5B}" type="datetimeFigureOut">
              <a:rPr lang="it-IT"/>
              <a:pPr>
                <a:defRPr/>
              </a:pPr>
              <a:t>08/10/2013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D6F6D-660C-42EB-8556-EF556184245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79A7D-7691-4AD5-81F0-06777D5BC168}" type="datetimeFigureOut">
              <a:rPr lang="it-IT"/>
              <a:pPr>
                <a:defRPr/>
              </a:pPr>
              <a:t>08/10/2013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9961A-2999-4BF4-95E8-C9B42675DF7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27436-54CA-45CA-8FC4-CD02F55B5811}" type="datetimeFigureOut">
              <a:rPr lang="it-IT"/>
              <a:pPr>
                <a:defRPr/>
              </a:pPr>
              <a:t>08/10/2013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487B4-E2DA-490E-B9F5-F3B360FAA59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54AFB-986E-43C7-B393-527A413A90D1}" type="datetimeFigureOut">
              <a:rPr lang="it-IT"/>
              <a:pPr>
                <a:defRPr/>
              </a:pPr>
              <a:t>08/10/2013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B7CF6-BE87-4F2F-ADE5-4D3A28EE24C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C95DF55-0518-4D92-B8AE-1BDAAF2B22F2}" type="datetimeFigureOut">
              <a:rPr lang="it-IT"/>
              <a:pPr>
                <a:defRPr/>
              </a:pPr>
              <a:t>08/10/2013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FA3965-CE1E-4EF1-B54A-310AF4B092C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gitpa.gov.it/sites/default/files/allegati_tec/LG_Val_PSI_v1.0.pdf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971600" y="2708920"/>
            <a:ext cx="7772400" cy="122641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4900" b="1" dirty="0" smtClean="0"/>
              <a:t>Open Data e Data </a:t>
            </a:r>
            <a:r>
              <a:rPr lang="it-IT" sz="4900" b="1" dirty="0" err="1" smtClean="0"/>
              <a:t>Sharing</a:t>
            </a:r>
            <a:r>
              <a:rPr lang="it-IT" sz="4900" b="1" dirty="0" smtClean="0"/>
              <a:t> 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 </a:t>
            </a:r>
          </a:p>
        </p:txBody>
      </p:sp>
      <p:sp>
        <p:nvSpPr>
          <p:cNvPr id="4" name="Rettangolo 3"/>
          <p:cNvSpPr/>
          <p:nvPr/>
        </p:nvSpPr>
        <p:spPr>
          <a:xfrm>
            <a:off x="5148064" y="3789040"/>
            <a:ext cx="31901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it-IT" sz="2400" dirty="0" smtClean="0">
                <a:solidFill>
                  <a:srgbClr val="C00000"/>
                </a:solidFill>
                <a:latin typeface="Calibri"/>
              </a:rPr>
              <a:t>Vincenzo Patruno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24936" cy="1357312"/>
          </a:xfrm>
        </p:spPr>
        <p:txBody>
          <a:bodyPr/>
          <a:lstStyle/>
          <a:p>
            <a:pPr eaLnBrk="1" hangingPunct="1"/>
            <a:r>
              <a:rPr lang="it-IT" sz="3600" b="1" dirty="0" smtClean="0"/>
              <a:t>Open by default</a:t>
            </a:r>
            <a:endParaRPr lang="it-IT" sz="36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92100"/>
            <a:ext cx="7452320" cy="4209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1890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361906" y="142852"/>
            <a:ext cx="8424936" cy="1357312"/>
          </a:xfrm>
        </p:spPr>
        <p:txBody>
          <a:bodyPr/>
          <a:lstStyle/>
          <a:p>
            <a:pPr eaLnBrk="1" hangingPunct="1"/>
            <a:r>
              <a:rPr lang="it-IT" sz="3600" b="1" dirty="0" smtClean="0"/>
              <a:t>Gli Open Data in Italia</a:t>
            </a:r>
            <a:endParaRPr lang="it-IT" sz="3600" dirty="0" smtClean="0"/>
          </a:p>
        </p:txBody>
      </p:sp>
      <p:pic>
        <p:nvPicPr>
          <p:cNvPr id="5" name="Immagine 4" descr="Infografica - dati.gov.i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1071546"/>
            <a:ext cx="7116724" cy="541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606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24936" cy="1357312"/>
          </a:xfrm>
        </p:spPr>
        <p:txBody>
          <a:bodyPr/>
          <a:lstStyle/>
          <a:p>
            <a:pPr eaLnBrk="1" hangingPunct="1"/>
            <a:r>
              <a:rPr lang="it-IT" sz="3600" b="1" dirty="0" smtClean="0"/>
              <a:t>DECRETO CRESCITA 2.0 </a:t>
            </a:r>
            <a:br>
              <a:rPr lang="it-IT" sz="3600" b="1" dirty="0" smtClean="0"/>
            </a:br>
            <a:r>
              <a:rPr lang="it-IT" sz="3600" b="1" dirty="0" smtClean="0"/>
              <a:t>(</a:t>
            </a:r>
            <a:r>
              <a:rPr lang="it-IT" sz="3600" b="1" dirty="0" err="1" smtClean="0"/>
              <a:t>DL</a:t>
            </a:r>
            <a:r>
              <a:rPr lang="it-IT" sz="3600" b="1" dirty="0" smtClean="0"/>
              <a:t> 179/2012 </a:t>
            </a:r>
            <a:r>
              <a:rPr lang="it-IT" sz="3600" b="1" dirty="0" err="1" smtClean="0"/>
              <a:t>conv</a:t>
            </a:r>
            <a:r>
              <a:rPr lang="it-IT" sz="3600" b="1" dirty="0" smtClean="0"/>
              <a:t>. con L 221/2012)</a:t>
            </a:r>
            <a:endParaRPr lang="it-IT" sz="3600" dirty="0" smtClean="0"/>
          </a:p>
        </p:txBody>
      </p:sp>
      <p:sp>
        <p:nvSpPr>
          <p:cNvPr id="5" name="Rettangolo 4"/>
          <p:cNvSpPr/>
          <p:nvPr/>
        </p:nvSpPr>
        <p:spPr>
          <a:xfrm>
            <a:off x="1305990" y="2692312"/>
            <a:ext cx="6480720" cy="2308324"/>
          </a:xfrm>
          <a:prstGeom prst="rect">
            <a:avLst/>
          </a:prstGeom>
          <a:solidFill>
            <a:schemeClr val="tx1">
              <a:lumMod val="50000"/>
              <a:lumOff val="50000"/>
              <a:alpha val="37000"/>
            </a:schemeClr>
          </a:solidFill>
        </p:spPr>
        <p:txBody>
          <a:bodyPr wrap="square">
            <a:spAutoFit/>
          </a:bodyPr>
          <a:lstStyle/>
          <a:p>
            <a:r>
              <a:rPr lang="it-IT" sz="2400" dirty="0" smtClean="0"/>
              <a:t>Non si limita a prevedere il principio dell’”Open Data </a:t>
            </a:r>
            <a:r>
              <a:rPr lang="it-IT" sz="2400" dirty="0" err="1" smtClean="0"/>
              <a:t>by</a:t>
            </a:r>
            <a:r>
              <a:rPr lang="it-IT" sz="2400" dirty="0" smtClean="0"/>
              <a:t> Default”, ma prevede politiche di valorizzazione, strumenti e indirizzi che possono facilitare la produzione di dati aperti di qualità, interoperabili ed utilizzabili da umani e applicazioni informatiche</a:t>
            </a:r>
            <a:endParaRPr lang="it-IT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24936" cy="1357312"/>
          </a:xfrm>
        </p:spPr>
        <p:txBody>
          <a:bodyPr/>
          <a:lstStyle/>
          <a:p>
            <a:pPr eaLnBrk="1" hangingPunct="1"/>
            <a:r>
              <a:rPr lang="it-IT" sz="3600" b="1" dirty="0" smtClean="0"/>
              <a:t>Le linee guida di AGID</a:t>
            </a:r>
            <a:endParaRPr lang="it-IT" sz="3600" dirty="0" smtClean="0"/>
          </a:p>
        </p:txBody>
      </p:sp>
      <p:pic>
        <p:nvPicPr>
          <p:cNvPr id="7" name="Immagine 6" descr="www.digitpa.gov.it-sites-default-files-allegati_tec-LG_Val_PSI_v1.0.pd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1214422"/>
            <a:ext cx="4181048" cy="5078719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1643042" y="6407371"/>
            <a:ext cx="65722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dirty="0" smtClean="0">
                <a:hlinkClick r:id="rId3"/>
              </a:rPr>
              <a:t>http://www.digitpa.gov.it/</a:t>
            </a:r>
            <a:r>
              <a:rPr lang="it-IT" sz="1400" dirty="0" err="1" smtClean="0">
                <a:hlinkClick r:id="rId3"/>
              </a:rPr>
              <a:t>sites</a:t>
            </a:r>
            <a:r>
              <a:rPr lang="it-IT" sz="1400" dirty="0" smtClean="0">
                <a:hlinkClick r:id="rId3"/>
              </a:rPr>
              <a:t>/default/</a:t>
            </a:r>
            <a:r>
              <a:rPr lang="it-IT" sz="1400" dirty="0" err="1" smtClean="0">
                <a:hlinkClick r:id="rId3"/>
              </a:rPr>
              <a:t>files</a:t>
            </a:r>
            <a:r>
              <a:rPr lang="it-IT" sz="1400" dirty="0" smtClean="0">
                <a:hlinkClick r:id="rId3"/>
              </a:rPr>
              <a:t>/</a:t>
            </a:r>
            <a:r>
              <a:rPr lang="it-IT" sz="1400" dirty="0" err="1" smtClean="0">
                <a:hlinkClick r:id="rId3"/>
              </a:rPr>
              <a:t>allegati_tec</a:t>
            </a:r>
            <a:r>
              <a:rPr lang="it-IT" sz="1400" dirty="0" smtClean="0">
                <a:hlinkClick r:id="rId3"/>
              </a:rPr>
              <a:t>/LG_Val_PSI_v1.0.pdf</a:t>
            </a:r>
            <a:endParaRPr lang="it-IT" sz="1400" dirty="0"/>
          </a:p>
        </p:txBody>
      </p:sp>
      <p:sp>
        <p:nvSpPr>
          <p:cNvPr id="9" name="Rettangolo 8"/>
          <p:cNvSpPr/>
          <p:nvPr/>
        </p:nvSpPr>
        <p:spPr>
          <a:xfrm>
            <a:off x="142844" y="1214422"/>
            <a:ext cx="2214578" cy="5078313"/>
          </a:xfrm>
          <a:prstGeom prst="rect">
            <a:avLst/>
          </a:prstGeom>
          <a:solidFill>
            <a:schemeClr val="bg1">
              <a:lumMod val="65000"/>
              <a:alpha val="6000"/>
            </a:schemeClr>
          </a:solidFill>
        </p:spPr>
        <p:txBody>
          <a:bodyPr wrap="square">
            <a:spAutoFit/>
          </a:bodyPr>
          <a:lstStyle/>
          <a:p>
            <a:r>
              <a:rPr lang="it-IT" i="1" dirty="0" smtClean="0"/>
              <a:t>Istat, INPS, ISPRA, MIBAC, il Ministero della Salute, la Presidenza del Consiglio dei Ministri, il Ministero per gli Affari Esteri,  le Regioni Veneto, Piemonte, Emilia Romagna, Puglia, Marche, Lombardia, Liguria e Umbria,  alcuni Comuni (Firenze, Bologna, Ravenna, Milano e Palermo) </a:t>
            </a:r>
            <a:r>
              <a:rPr lang="it-IT" i="1" dirty="0" err="1" smtClean="0"/>
              <a:t>nonchè</a:t>
            </a:r>
            <a:r>
              <a:rPr lang="it-IT" i="1" dirty="0" smtClean="0"/>
              <a:t> CISIS, ANCI e UNCEM.</a:t>
            </a:r>
            <a:endParaRPr lang="it-IT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www.digitpa.gov.it-sites-default-files-allegati_tec-LG_Val_PSI_v1.0.pd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285860"/>
            <a:ext cx="8410883" cy="4495817"/>
          </a:xfrm>
          <a:prstGeom prst="rect">
            <a:avLst/>
          </a:prstGeom>
        </p:spPr>
      </p:pic>
      <p:sp>
        <p:nvSpPr>
          <p:cNvPr id="9" name="Titolo 1"/>
          <p:cNvSpPr txBox="1">
            <a:spLocks/>
          </p:cNvSpPr>
          <p:nvPr/>
        </p:nvSpPr>
        <p:spPr bwMode="auto">
          <a:xfrm>
            <a:off x="323528" y="260648"/>
            <a:ext cx="8424936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Modello per la definizione dei dati</a:t>
            </a:r>
            <a:endParaRPr kumimoji="0" lang="it-IT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24936" cy="1357312"/>
          </a:xfrm>
        </p:spPr>
        <p:txBody>
          <a:bodyPr/>
          <a:lstStyle/>
          <a:p>
            <a:pPr eaLnBrk="1" hangingPunct="1"/>
            <a:r>
              <a:rPr lang="it-IT" sz="3600" b="1" dirty="0" smtClean="0"/>
              <a:t>Modello per la definizione dei metadati</a:t>
            </a:r>
            <a:endParaRPr lang="it-IT" sz="3600" dirty="0" smtClean="0"/>
          </a:p>
        </p:txBody>
      </p:sp>
      <p:pic>
        <p:nvPicPr>
          <p:cNvPr id="6" name="Immagine 5" descr="www.digitpa.gov.it-sites-default-files-allegati_tec-LG_Val_PSI_v1.0.pd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1357298"/>
            <a:ext cx="7848479" cy="4714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323528" y="142852"/>
            <a:ext cx="8424936" cy="1357312"/>
          </a:xfrm>
        </p:spPr>
        <p:txBody>
          <a:bodyPr/>
          <a:lstStyle/>
          <a:p>
            <a:pPr eaLnBrk="1" hangingPunct="1"/>
            <a:r>
              <a:rPr lang="it-IT" sz="3600" b="1" dirty="0" smtClean="0"/>
              <a:t>Modello operativo per la produzione e gestione degli Open Data</a:t>
            </a:r>
            <a:endParaRPr lang="it-IT" sz="3600" dirty="0" smtClean="0"/>
          </a:p>
        </p:txBody>
      </p:sp>
      <p:pic>
        <p:nvPicPr>
          <p:cNvPr id="5" name="Immagine 4" descr="www.digitpa.gov.it-sites-default-files-allegati_tec-LG_Val_PSI_v1.0.pd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1428736"/>
            <a:ext cx="7858180" cy="5158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1475656" y="2274838"/>
            <a:ext cx="6696744" cy="2308324"/>
          </a:xfrm>
          <a:prstGeom prst="rect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</p:spPr>
        <p:txBody>
          <a:bodyPr wrap="square">
            <a:spAutoFit/>
          </a:bodyPr>
          <a:lstStyle/>
          <a:p>
            <a:r>
              <a:rPr lang="it-IT" sz="2400" b="1" dirty="0" smtClean="0"/>
              <a:t>Ufficio Statistica. E’ un anello importate dell’intera catena degli Open Data, sia nel promuovere </a:t>
            </a:r>
            <a:r>
              <a:rPr lang="it-IT" sz="2400" dirty="0" smtClean="0"/>
              <a:t>nuove</a:t>
            </a:r>
            <a:r>
              <a:rPr lang="it-IT" sz="2400" b="1" dirty="0" smtClean="0"/>
              <a:t> </a:t>
            </a:r>
            <a:r>
              <a:rPr lang="it-IT" sz="2400" dirty="0" smtClean="0"/>
              <a:t>tipologie </a:t>
            </a:r>
            <a:r>
              <a:rPr lang="it-IT" sz="2400" dirty="0" smtClean="0"/>
              <a:t>di </a:t>
            </a:r>
            <a:r>
              <a:rPr lang="it-IT" sz="2400" dirty="0" err="1" smtClean="0"/>
              <a:t>dataset</a:t>
            </a:r>
            <a:r>
              <a:rPr lang="it-IT" sz="2400" dirty="0" smtClean="0"/>
              <a:t> da esporre, sia nel validare dal punto di vista metodologico e statistico i </a:t>
            </a:r>
            <a:r>
              <a:rPr lang="it-IT" sz="2400" dirty="0" smtClean="0"/>
              <a:t>dati pubblicati </a:t>
            </a:r>
            <a:r>
              <a:rPr lang="it-IT" sz="2400" dirty="0" smtClean="0"/>
              <a:t>ed anche le visualizzazioni sui dati.</a:t>
            </a:r>
            <a:endParaRPr lang="it-IT" sz="2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3714744" y="4143380"/>
            <a:ext cx="4929222" cy="1200329"/>
          </a:xfrm>
          <a:prstGeom prst="rect">
            <a:avLst/>
          </a:prstGeom>
          <a:solidFill>
            <a:schemeClr val="tx1">
              <a:alpha val="21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Strategic</a:t>
            </a:r>
            <a:r>
              <a:rPr lang="it-IT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project on common ESS </a:t>
            </a:r>
            <a:r>
              <a:rPr lang="it-IT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conditions</a:t>
            </a:r>
            <a:r>
              <a:rPr lang="it-IT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</a:t>
            </a:r>
            <a:r>
              <a:rPr lang="it-IT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for</a:t>
            </a:r>
            <a:r>
              <a:rPr lang="it-IT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access</a:t>
            </a:r>
            <a:r>
              <a:rPr lang="it-IT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to</a:t>
            </a:r>
            <a:r>
              <a:rPr lang="it-IT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and </a:t>
            </a:r>
            <a:r>
              <a:rPr lang="it-IT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re-use</a:t>
            </a:r>
            <a:r>
              <a:rPr lang="it-IT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of</a:t>
            </a:r>
            <a:r>
              <a:rPr lang="it-IT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data </a:t>
            </a:r>
            <a:endParaRPr lang="it-IT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1266" name="Picture 2" descr="http://www.euinjapan.jp/wp-content/uploads/eurostat-759x305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786058"/>
            <a:ext cx="4649192" cy="1650980"/>
          </a:xfrm>
          <a:prstGeom prst="rect">
            <a:avLst/>
          </a:prstGeom>
          <a:noFill/>
        </p:spPr>
      </p:pic>
      <p:pic>
        <p:nvPicPr>
          <p:cNvPr id="11268" name="Picture 4" descr="http://www.echeion.it/wp-content/uploads/2013/06/G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571480"/>
            <a:ext cx="2743219" cy="2286016"/>
          </a:xfrm>
          <a:prstGeom prst="rect">
            <a:avLst/>
          </a:prstGeom>
          <a:noFill/>
        </p:spPr>
      </p:pic>
      <p:sp>
        <p:nvSpPr>
          <p:cNvPr id="8" name="CasellaDiTesto 7"/>
          <p:cNvSpPr txBox="1"/>
          <p:nvPr/>
        </p:nvSpPr>
        <p:spPr>
          <a:xfrm>
            <a:off x="1785918" y="1571612"/>
            <a:ext cx="3786214" cy="461665"/>
          </a:xfrm>
          <a:prstGeom prst="rect">
            <a:avLst/>
          </a:prstGeom>
          <a:solidFill>
            <a:schemeClr val="tx1">
              <a:alpha val="21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Open Data Charter</a:t>
            </a:r>
            <a:endParaRPr lang="it-IT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684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187624" y="5301208"/>
            <a:ext cx="3696781" cy="646331"/>
          </a:xfrm>
          <a:prstGeom prst="rect">
            <a:avLst/>
          </a:prstGeom>
          <a:solidFill>
            <a:schemeClr val="tx1">
              <a:alpha val="41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sz="3600" b="1" dirty="0" smtClean="0">
                <a:solidFill>
                  <a:schemeClr val="bg1"/>
                </a:solidFill>
                <a:latin typeface="+mj-lt"/>
              </a:rPr>
              <a:t>Connettersi ai dati</a:t>
            </a:r>
            <a:endParaRPr lang="it-IT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24936" cy="1357312"/>
          </a:xfrm>
        </p:spPr>
        <p:txBody>
          <a:bodyPr/>
          <a:lstStyle/>
          <a:p>
            <a:pPr eaLnBrk="1" hangingPunct="1"/>
            <a:r>
              <a:rPr lang="it-IT" sz="3600" b="1" dirty="0" smtClean="0"/>
              <a:t>Data </a:t>
            </a:r>
            <a:r>
              <a:rPr lang="it-IT" sz="3600" b="1" dirty="0" err="1" smtClean="0"/>
              <a:t>Sharing</a:t>
            </a:r>
            <a:endParaRPr lang="it-IT" sz="3600" dirty="0" smtClean="0"/>
          </a:p>
        </p:txBody>
      </p:sp>
      <p:pic>
        <p:nvPicPr>
          <p:cNvPr id="1026" name="Picture 2" descr="http://www.sloveniatimes.com/modules/uploader/uploads/Aktualno/Podobe1/innovation-wor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CasellaDiTesto 5"/>
          <p:cNvSpPr txBox="1"/>
          <p:nvPr/>
        </p:nvSpPr>
        <p:spPr>
          <a:xfrm>
            <a:off x="3929058" y="1698957"/>
            <a:ext cx="30041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b="1" dirty="0" smtClean="0">
                <a:solidFill>
                  <a:schemeClr val="bg1"/>
                </a:solidFill>
                <a:latin typeface="+mj-lt"/>
              </a:rPr>
              <a:t>Stat2015</a:t>
            </a:r>
            <a:endParaRPr lang="it-IT" sz="6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684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olo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424936" cy="1357312"/>
          </a:xfrm>
        </p:spPr>
        <p:txBody>
          <a:bodyPr/>
          <a:lstStyle/>
          <a:p>
            <a:pPr eaLnBrk="1" hangingPunct="1"/>
            <a:r>
              <a:rPr lang="it-IT" sz="3600" b="1" dirty="0" smtClean="0"/>
              <a:t>Cosa è possibile fare con 5 pezzi di LEGO?</a:t>
            </a:r>
            <a:endParaRPr lang="it-IT" sz="3600" dirty="0" smtClean="0"/>
          </a:p>
        </p:txBody>
      </p:sp>
      <p:sp>
        <p:nvSpPr>
          <p:cNvPr id="4" name="AutoShape 2" descr="https://mail-attachment.googleusercontent.com/attachment/u/0/?ui=2&amp;ik=49fcef9b12&amp;view=att&amp;th=1415406cf9f09032&amp;attid=0.1&amp;disp=inline&amp;realattid=1447133683063018353-local0&amp;safe=1&amp;zw&amp;saduie=AG9B_P9NLpfDWFtG3hwh7zbUvGfR&amp;sadet=1380094309890&amp;sads=l9m9ZPmX2NIjzDlyttLoTSQ9sPk&amp;sadssc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0761" y="1268761"/>
            <a:ext cx="3808991" cy="5112568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6228184" y="5919663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 err="1" smtClean="0"/>
              <a:t>Thanks</a:t>
            </a:r>
            <a:r>
              <a:rPr lang="it-IT" sz="800" dirty="0" smtClean="0"/>
              <a:t> to </a:t>
            </a:r>
            <a:r>
              <a:rPr lang="it-IT" sz="800" dirty="0" err="1" smtClean="0"/>
              <a:t>Mitch</a:t>
            </a:r>
            <a:r>
              <a:rPr lang="it-IT" sz="800" dirty="0" smtClean="0"/>
              <a:t> </a:t>
            </a:r>
            <a:r>
              <a:rPr lang="it-IT" sz="800" dirty="0" err="1" smtClean="0"/>
              <a:t>Resnick</a:t>
            </a:r>
            <a:r>
              <a:rPr lang="it-IT" sz="800" dirty="0" smtClean="0"/>
              <a:t> </a:t>
            </a:r>
          </a:p>
          <a:p>
            <a:r>
              <a:rPr lang="it-IT" sz="800" dirty="0" err="1" smtClean="0"/>
              <a:t>Makers</a:t>
            </a:r>
            <a:r>
              <a:rPr lang="it-IT" sz="800" dirty="0" smtClean="0"/>
              <a:t> </a:t>
            </a:r>
            <a:r>
              <a:rPr lang="it-IT" sz="800" dirty="0" err="1"/>
              <a:t>Faire</a:t>
            </a:r>
            <a:r>
              <a:rPr lang="it-IT" sz="800" dirty="0"/>
              <a:t> 2013, NY </a:t>
            </a:r>
            <a:r>
              <a:rPr lang="it-IT" sz="800" dirty="0" smtClean="0"/>
              <a:t>City and to Riccardo Luna for </a:t>
            </a:r>
            <a:r>
              <a:rPr lang="it-IT" sz="800" dirty="0" err="1" smtClean="0"/>
              <a:t>tweetting</a:t>
            </a:r>
            <a:r>
              <a:rPr lang="it-IT" sz="800" dirty="0" smtClean="0"/>
              <a:t> the image</a:t>
            </a:r>
            <a:endParaRPr lang="it-IT" sz="800" dirty="0"/>
          </a:p>
        </p:txBody>
      </p:sp>
    </p:spTree>
    <p:extLst>
      <p:ext uri="{BB962C8B-B14F-4D97-AF65-F5344CB8AC3E}">
        <p14:creationId xmlns:p14="http://schemas.microsoft.com/office/powerpoint/2010/main" xmlns="" val="3978389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323528" y="-24"/>
            <a:ext cx="8424936" cy="1357312"/>
          </a:xfrm>
        </p:spPr>
        <p:txBody>
          <a:bodyPr/>
          <a:lstStyle/>
          <a:p>
            <a:pPr eaLnBrk="1" hangingPunct="1"/>
            <a:r>
              <a:rPr lang="it-IT" sz="3600" b="1" dirty="0" smtClean="0"/>
              <a:t>Il “Single </a:t>
            </a:r>
            <a:r>
              <a:rPr lang="it-IT" sz="3600" b="1" dirty="0" err="1" smtClean="0"/>
              <a:t>Exit</a:t>
            </a:r>
            <a:r>
              <a:rPr lang="it-IT" sz="3600" b="1" dirty="0" smtClean="0"/>
              <a:t> Point”</a:t>
            </a:r>
            <a:endParaRPr lang="it-IT" sz="3600" dirty="0" smtClean="0"/>
          </a:p>
        </p:txBody>
      </p:sp>
      <p:pic>
        <p:nvPicPr>
          <p:cNvPr id="10244" name="Picture 4" descr="http://gallery.mailchimp.com/144cc0441b805033c4e12dd92/images/two_puzzle_pieces_coming_together_pc_1600_cl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85860"/>
            <a:ext cx="8255057" cy="46434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768413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24936" cy="1357312"/>
          </a:xfrm>
        </p:spPr>
        <p:txBody>
          <a:bodyPr/>
          <a:lstStyle/>
          <a:p>
            <a:pPr eaLnBrk="1" hangingPunct="1"/>
            <a:r>
              <a:rPr lang="it-IT" sz="3600" b="1" dirty="0" smtClean="0"/>
              <a:t>Data </a:t>
            </a:r>
            <a:r>
              <a:rPr lang="it-IT" sz="3600" b="1" dirty="0" err="1" smtClean="0"/>
              <a:t>Protocol</a:t>
            </a:r>
            <a:endParaRPr lang="it-IT" sz="3600" dirty="0" smtClean="0"/>
          </a:p>
        </p:txBody>
      </p:sp>
      <p:pic>
        <p:nvPicPr>
          <p:cNvPr id="9218" name="Picture 2" descr="http://www.d4science.eu/files/sdm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1428736"/>
            <a:ext cx="3000396" cy="1525844"/>
          </a:xfrm>
          <a:prstGeom prst="rect">
            <a:avLst/>
          </a:prstGeom>
          <a:noFill/>
        </p:spPr>
      </p:pic>
      <p:sp>
        <p:nvSpPr>
          <p:cNvPr id="8" name="Ovale 7"/>
          <p:cNvSpPr/>
          <p:nvPr/>
        </p:nvSpPr>
        <p:spPr>
          <a:xfrm>
            <a:off x="1285852" y="3143248"/>
            <a:ext cx="1500198" cy="142876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400" b="1" dirty="0" smtClean="0"/>
              <a:t>SEP</a:t>
            </a:r>
            <a:endParaRPr lang="it-IT" sz="4400" b="1" dirty="0"/>
          </a:p>
        </p:txBody>
      </p:sp>
      <p:cxnSp>
        <p:nvCxnSpPr>
          <p:cNvPr id="10" name="Connettore 2 9"/>
          <p:cNvCxnSpPr>
            <a:stCxn id="8" idx="6"/>
          </p:cNvCxnSpPr>
          <p:nvPr/>
        </p:nvCxnSpPr>
        <p:spPr>
          <a:xfrm flipV="1">
            <a:off x="2786050" y="2500306"/>
            <a:ext cx="1571636" cy="13573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sellaDiTesto 13"/>
          <p:cNvSpPr txBox="1"/>
          <p:nvPr/>
        </p:nvSpPr>
        <p:spPr>
          <a:xfrm>
            <a:off x="214282" y="3538538"/>
            <a:ext cx="659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b="1" dirty="0" smtClean="0"/>
              <a:t>DW</a:t>
            </a:r>
          </a:p>
          <a:p>
            <a:pPr algn="ctr"/>
            <a:r>
              <a:rPr lang="it-IT" b="1" dirty="0" smtClean="0"/>
              <a:t>Istat</a:t>
            </a:r>
            <a:endParaRPr lang="it-IT" b="1" dirty="0"/>
          </a:p>
        </p:txBody>
      </p:sp>
      <p:cxnSp>
        <p:nvCxnSpPr>
          <p:cNvPr id="15" name="Connettore 2 14"/>
          <p:cNvCxnSpPr>
            <a:stCxn id="14" idx="3"/>
          </p:cNvCxnSpPr>
          <p:nvPr/>
        </p:nvCxnSpPr>
        <p:spPr>
          <a:xfrm flipV="1">
            <a:off x="873437" y="3857628"/>
            <a:ext cx="412415" cy="40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768413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24936" cy="1357312"/>
          </a:xfrm>
        </p:spPr>
        <p:txBody>
          <a:bodyPr/>
          <a:lstStyle/>
          <a:p>
            <a:pPr eaLnBrk="1" hangingPunct="1"/>
            <a:r>
              <a:rPr lang="it-IT" sz="3600" b="1" dirty="0" smtClean="0"/>
              <a:t>Data </a:t>
            </a:r>
            <a:r>
              <a:rPr lang="it-IT" sz="3600" b="1" dirty="0" err="1" smtClean="0"/>
              <a:t>Protocol</a:t>
            </a:r>
            <a:endParaRPr lang="it-IT" sz="3600" dirty="0" smtClean="0"/>
          </a:p>
        </p:txBody>
      </p:sp>
      <p:pic>
        <p:nvPicPr>
          <p:cNvPr id="9218" name="Picture 2" descr="http://www.d4science.eu/files/sdm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1428736"/>
            <a:ext cx="3000396" cy="1525844"/>
          </a:xfrm>
          <a:prstGeom prst="rect">
            <a:avLst/>
          </a:prstGeom>
          <a:noFill/>
        </p:spPr>
      </p:pic>
      <p:pic>
        <p:nvPicPr>
          <p:cNvPr id="9220" name="Picture 4" descr="http://www.cambridgesemantics.com/documents/10518/40039/rd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928934"/>
            <a:ext cx="1307289" cy="1413142"/>
          </a:xfrm>
          <a:prstGeom prst="rect">
            <a:avLst/>
          </a:prstGeom>
          <a:noFill/>
        </p:spPr>
      </p:pic>
      <p:sp>
        <p:nvSpPr>
          <p:cNvPr id="5" name="Rettangolo 4"/>
          <p:cNvSpPr/>
          <p:nvPr/>
        </p:nvSpPr>
        <p:spPr>
          <a:xfrm>
            <a:off x="4015296" y="4572008"/>
            <a:ext cx="32335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SDMX-JSON</a:t>
            </a:r>
            <a:endParaRPr lang="it-IT" sz="4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5000628" y="5429264"/>
            <a:ext cx="2666114" cy="70788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it-IT" sz="4000" b="1" dirty="0" err="1" smtClean="0">
                <a:solidFill>
                  <a:schemeClr val="bg1">
                    <a:lumMod val="85000"/>
                  </a:schemeClr>
                </a:solidFill>
              </a:rPr>
              <a:t>JSON-stat</a:t>
            </a:r>
            <a:endParaRPr lang="it-IT" sz="4000" b="1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9222" name="Picture 6" descr="https://lh4.googleusercontent.com/-xjkeal4iJKo/AAAAAAAAAAI/AAAAAAAAABk/HIsuPCy3bms/pho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5429264"/>
            <a:ext cx="785818" cy="714380"/>
          </a:xfrm>
          <a:prstGeom prst="rect">
            <a:avLst/>
          </a:prstGeom>
          <a:noFill/>
        </p:spPr>
      </p:pic>
      <p:sp>
        <p:nvSpPr>
          <p:cNvPr id="8" name="Ovale 7"/>
          <p:cNvSpPr/>
          <p:nvPr/>
        </p:nvSpPr>
        <p:spPr>
          <a:xfrm>
            <a:off x="1285852" y="3143248"/>
            <a:ext cx="1500198" cy="142876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400" b="1" dirty="0" smtClean="0"/>
              <a:t>SEP</a:t>
            </a:r>
            <a:endParaRPr lang="it-IT" sz="4400" b="1" dirty="0"/>
          </a:p>
        </p:txBody>
      </p:sp>
      <p:cxnSp>
        <p:nvCxnSpPr>
          <p:cNvPr id="9" name="Connettore 2 8"/>
          <p:cNvCxnSpPr>
            <a:stCxn id="8" idx="6"/>
            <a:endCxn id="9218" idx="1"/>
          </p:cNvCxnSpPr>
          <p:nvPr/>
        </p:nvCxnSpPr>
        <p:spPr>
          <a:xfrm flipV="1">
            <a:off x="2786050" y="2191658"/>
            <a:ext cx="1285884" cy="16659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2 10"/>
          <p:cNvCxnSpPr>
            <a:stCxn id="8" idx="6"/>
            <a:endCxn id="9220" idx="1"/>
          </p:cNvCxnSpPr>
          <p:nvPr/>
        </p:nvCxnSpPr>
        <p:spPr>
          <a:xfrm flipV="1">
            <a:off x="2786050" y="3635505"/>
            <a:ext cx="1285884" cy="2221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/>
          <p:cNvCxnSpPr>
            <a:stCxn id="8" idx="6"/>
            <a:endCxn id="5" idx="1"/>
          </p:cNvCxnSpPr>
          <p:nvPr/>
        </p:nvCxnSpPr>
        <p:spPr>
          <a:xfrm>
            <a:off x="2786050" y="3857628"/>
            <a:ext cx="1229246" cy="10683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2 14"/>
          <p:cNvCxnSpPr>
            <a:stCxn id="8" idx="6"/>
            <a:endCxn id="9222" idx="1"/>
          </p:cNvCxnSpPr>
          <p:nvPr/>
        </p:nvCxnSpPr>
        <p:spPr>
          <a:xfrm>
            <a:off x="2786050" y="3857628"/>
            <a:ext cx="1357322" cy="19288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asellaDiTesto 21"/>
          <p:cNvSpPr txBox="1"/>
          <p:nvPr/>
        </p:nvSpPr>
        <p:spPr>
          <a:xfrm>
            <a:off x="214282" y="3538538"/>
            <a:ext cx="659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b="1" dirty="0" smtClean="0"/>
              <a:t>DW</a:t>
            </a:r>
          </a:p>
          <a:p>
            <a:pPr algn="ctr"/>
            <a:r>
              <a:rPr lang="it-IT" b="1" dirty="0" smtClean="0"/>
              <a:t>Istat</a:t>
            </a:r>
            <a:endParaRPr lang="it-IT" b="1" dirty="0"/>
          </a:p>
        </p:txBody>
      </p:sp>
      <p:cxnSp>
        <p:nvCxnSpPr>
          <p:cNvPr id="24" name="Connettore 2 23"/>
          <p:cNvCxnSpPr>
            <a:stCxn id="22" idx="3"/>
            <a:endCxn id="8" idx="2"/>
          </p:cNvCxnSpPr>
          <p:nvPr/>
        </p:nvCxnSpPr>
        <p:spPr>
          <a:xfrm flipV="1">
            <a:off x="873437" y="3857628"/>
            <a:ext cx="412415" cy="40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768413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www.codendi.com/assets/css/images/pricing/communit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857232"/>
            <a:ext cx="8077200" cy="5391151"/>
          </a:xfrm>
          <a:prstGeom prst="rect">
            <a:avLst/>
          </a:prstGeom>
          <a:noFill/>
        </p:spPr>
      </p:pic>
      <p:sp>
        <p:nvSpPr>
          <p:cNvPr id="6" name="Titolo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24936" cy="1357312"/>
          </a:xfrm>
        </p:spPr>
        <p:txBody>
          <a:bodyPr/>
          <a:lstStyle/>
          <a:p>
            <a:pPr eaLnBrk="1" hangingPunct="1"/>
            <a:r>
              <a:rPr lang="it-IT" sz="3600" b="1" dirty="0" err="1" smtClean="0"/>
              <a:t>Enagagement</a:t>
            </a:r>
            <a:endParaRPr lang="it-IT" sz="3600" dirty="0" smtClean="0"/>
          </a:p>
        </p:txBody>
      </p:sp>
    </p:spTree>
    <p:extLst>
      <p:ext uri="{BB962C8B-B14F-4D97-AF65-F5344CB8AC3E}">
        <p14:creationId xmlns:p14="http://schemas.microsoft.com/office/powerpoint/2010/main" xmlns="" val="9687155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ww.lod-cloud.net/versions/2010-09-22/lod-cloud_colored.png"/>
          <p:cNvPicPr>
            <a:picLocks noChangeAspect="1" noChangeArrowheads="1"/>
          </p:cNvPicPr>
          <p:nvPr/>
        </p:nvPicPr>
        <p:blipFill>
          <a:blip r:embed="rId2" cstate="print"/>
          <a:srcRect l="13167" t="17894" r="22012" b="74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CasellaDiTesto 4"/>
          <p:cNvSpPr txBox="1"/>
          <p:nvPr/>
        </p:nvSpPr>
        <p:spPr>
          <a:xfrm>
            <a:off x="857224" y="500042"/>
            <a:ext cx="3483582" cy="830997"/>
          </a:xfrm>
          <a:prstGeom prst="rect">
            <a:avLst/>
          </a:prstGeom>
          <a:solidFill>
            <a:schemeClr val="tx1">
              <a:alpha val="44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sz="4800" dirty="0" err="1" smtClean="0">
                <a:solidFill>
                  <a:schemeClr val="bg1"/>
                </a:solidFill>
              </a:rPr>
              <a:t>LinkedSTAT</a:t>
            </a:r>
            <a:endParaRPr lang="it-IT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t.ejo.ch/wp-content/uploads/social_twitter_box_blue_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8501" y="2414788"/>
            <a:ext cx="582164" cy="582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2808581" y="2420888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  <a:latin typeface="+mj-lt"/>
              </a:rPr>
              <a:t>@</a:t>
            </a:r>
            <a:r>
              <a:rPr lang="it-IT" sz="2800" dirty="0" err="1" smtClean="0">
                <a:solidFill>
                  <a:schemeClr val="tx1"/>
                </a:solidFill>
                <a:latin typeface="+mj-lt"/>
              </a:rPr>
              <a:t>vincpatruno</a:t>
            </a:r>
            <a:endParaRPr lang="it-IT" sz="2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884607" y="3573016"/>
            <a:ext cx="4676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>
                <a:latin typeface="+mj-lt"/>
              </a:rPr>
              <a:t>v</a:t>
            </a:r>
            <a:r>
              <a:rPr lang="it-IT" sz="2800" dirty="0" smtClean="0">
                <a:solidFill>
                  <a:schemeClr val="tx1"/>
                </a:solidFill>
                <a:latin typeface="+mj-lt"/>
              </a:rPr>
              <a:t>incenzo.patruno@istat.it</a:t>
            </a:r>
            <a:endParaRPr lang="it-IT" sz="2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267744" y="1124744"/>
            <a:ext cx="5252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smtClean="0">
                <a:solidFill>
                  <a:schemeClr val="tx1"/>
                </a:solidFill>
                <a:latin typeface="+mj-lt"/>
              </a:rPr>
              <a:t>Grazie dell’attenzione!</a:t>
            </a:r>
            <a:endParaRPr lang="it-IT" sz="36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170" name="Picture 2" descr="http://www.netcoming.it/emai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5802" y="3433236"/>
            <a:ext cx="802779" cy="802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07840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olo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357312"/>
          </a:xfrm>
        </p:spPr>
        <p:txBody>
          <a:bodyPr/>
          <a:lstStyle/>
          <a:p>
            <a:pPr eaLnBrk="1" hangingPunct="1"/>
            <a:r>
              <a:rPr lang="it-IT" b="1" dirty="0" smtClean="0">
                <a:solidFill>
                  <a:srgbClr val="C00000"/>
                </a:solidFill>
              </a:rPr>
              <a:t>5 pezzi di LEGO</a:t>
            </a:r>
            <a:endParaRPr lang="it-IT" dirty="0" smtClean="0">
              <a:solidFill>
                <a:srgbClr val="C00000"/>
              </a:solidFill>
            </a:endParaRPr>
          </a:p>
        </p:txBody>
      </p:sp>
      <p:sp>
        <p:nvSpPr>
          <p:cNvPr id="4" name="AutoShape 2" descr="https://mail-attachment.googleusercontent.com/attachment/u/0/?ui=2&amp;ik=49fcef9b12&amp;view=att&amp;th=1415406cf9f09032&amp;attid=0.1&amp;disp=inline&amp;realattid=1447133683063018353-local0&amp;safe=1&amp;zw&amp;saduie=AG9B_P9NLpfDWFtG3hwh7zbUvGfR&amp;sadet=1380094309890&amp;sads=l9m9ZPmX2NIjzDlyttLoTSQ9sPk&amp;sadssc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6" name="Picture 2" descr="http://www.stylepark.com/db-images/cms/article/img/v283170_958_992_800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072"/>
            <a:ext cx="9144000" cy="6841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olo 1"/>
          <p:cNvSpPr txBox="1">
            <a:spLocks/>
          </p:cNvSpPr>
          <p:nvPr/>
        </p:nvSpPr>
        <p:spPr bwMode="auto">
          <a:xfrm>
            <a:off x="307974" y="773088"/>
            <a:ext cx="5661249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it-IT" sz="3600" b="1" dirty="0" smtClean="0"/>
              <a:t>… e con più di 5 pezzi?</a:t>
            </a:r>
            <a:endParaRPr lang="it-IT" sz="3600" dirty="0" smtClean="0"/>
          </a:p>
        </p:txBody>
      </p:sp>
    </p:spTree>
    <p:extLst>
      <p:ext uri="{BB962C8B-B14F-4D97-AF65-F5344CB8AC3E}">
        <p14:creationId xmlns:p14="http://schemas.microsoft.com/office/powerpoint/2010/main" xmlns="" val="587256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mail-attachment.googleusercontent.com/attachment/u/0/?ui=2&amp;ik=49fcef9b12&amp;view=att&amp;th=1415406cf9f09032&amp;attid=0.1&amp;disp=inline&amp;realattid=1447133683063018353-local0&amp;safe=1&amp;zw&amp;saduie=AG9B_P9NLpfDWFtG3hwh7zbUvGfR&amp;sadet=1380094309890&amp;sads=l9m9ZPmX2NIjzDlyttLoTSQ9sPk&amp;sadssc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050" name="Picture 2" descr="http://4.bp.blogspot.com/-psl6nSVZ9q0/TnjLyjKLxBI/AAAAAAAAATY/JB0FFkYijM4/s1600/legoland+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sellaDiTesto 7"/>
          <p:cNvSpPr txBox="1"/>
          <p:nvPr/>
        </p:nvSpPr>
        <p:spPr>
          <a:xfrm>
            <a:off x="6228184" y="6370608"/>
            <a:ext cx="2637080" cy="307777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400" dirty="0" err="1" smtClean="0">
                <a:solidFill>
                  <a:schemeClr val="bg1"/>
                </a:solidFill>
                <a:latin typeface="+mj-lt"/>
              </a:rPr>
              <a:t>Legoland</a:t>
            </a:r>
            <a:r>
              <a:rPr lang="it-IT" sz="1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it-IT" sz="1400" dirty="0" err="1" smtClean="0">
                <a:solidFill>
                  <a:schemeClr val="bg1"/>
                </a:solidFill>
                <a:latin typeface="+mj-lt"/>
              </a:rPr>
              <a:t>Günzburg</a:t>
            </a:r>
            <a:r>
              <a:rPr lang="it-IT" sz="1400" dirty="0" smtClean="0">
                <a:solidFill>
                  <a:schemeClr val="bg1"/>
                </a:solidFill>
                <a:latin typeface="+mj-lt"/>
              </a:rPr>
              <a:t> (D)</a:t>
            </a:r>
            <a:endParaRPr lang="it-IT" sz="1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1665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amborinedailystar.com/Portals/0/tdsPhotos/2010.11.15/recycleArrows_MC91021633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2354" y="836712"/>
            <a:ext cx="5510823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539552" y="1414516"/>
            <a:ext cx="1917000" cy="646331"/>
          </a:xfrm>
          <a:prstGeom prst="rect">
            <a:avLst/>
          </a:prstGeom>
          <a:solidFill>
            <a:schemeClr val="tx1">
              <a:lumMod val="95000"/>
              <a:lumOff val="5000"/>
              <a:alpha val="1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 smtClean="0">
                <a:latin typeface="+mj-lt"/>
              </a:rPr>
              <a:t>Riuso</a:t>
            </a:r>
            <a:endParaRPr lang="it-IT" sz="3600" b="1" dirty="0">
              <a:latin typeface="+mj-lt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6588224" y="1414517"/>
            <a:ext cx="1917000" cy="646331"/>
          </a:xfrm>
          <a:prstGeom prst="rect">
            <a:avLst/>
          </a:prstGeom>
          <a:solidFill>
            <a:schemeClr val="tx1">
              <a:lumMod val="95000"/>
              <a:lumOff val="5000"/>
              <a:alpha val="19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sz="3600" b="1" dirty="0" smtClean="0">
                <a:latin typeface="+mj-lt"/>
              </a:rPr>
              <a:t>Standard</a:t>
            </a:r>
            <a:endParaRPr lang="it-IT" sz="36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77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blog.robomotic.com/wp-content/uploads/2013/01/World-dat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696" y="-9618"/>
            <a:ext cx="9165696" cy="68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361" name="Titolo 1"/>
          <p:cNvSpPr>
            <a:spLocks noGrp="1"/>
          </p:cNvSpPr>
          <p:nvPr>
            <p:ph type="title"/>
          </p:nvPr>
        </p:nvSpPr>
        <p:spPr>
          <a:xfrm>
            <a:off x="4139952" y="3020007"/>
            <a:ext cx="4536504" cy="792088"/>
          </a:xfrm>
          <a:solidFill>
            <a:schemeClr val="tx1">
              <a:lumMod val="65000"/>
              <a:lumOff val="35000"/>
              <a:alpha val="24000"/>
            </a:schemeClr>
          </a:solidFill>
        </p:spPr>
        <p:txBody>
          <a:bodyPr/>
          <a:lstStyle/>
          <a:p>
            <a:pPr eaLnBrk="1" hangingPunct="1"/>
            <a:r>
              <a:rPr lang="it-IT" sz="3600" b="1" dirty="0" smtClean="0">
                <a:solidFill>
                  <a:schemeClr val="bg1"/>
                </a:solidFill>
              </a:rPr>
              <a:t>Un mondo di dati</a:t>
            </a:r>
            <a:endParaRPr lang="it-IT" sz="3600" dirty="0" smtClean="0">
              <a:solidFill>
                <a:schemeClr val="bg1"/>
              </a:solidFill>
            </a:endParaRPr>
          </a:p>
        </p:txBody>
      </p:sp>
      <p:sp>
        <p:nvSpPr>
          <p:cNvPr id="4" name="AutoShape 2" descr="https://mail-attachment.googleusercontent.com/attachment/u/0/?ui=2&amp;ik=49fcef9b12&amp;view=att&amp;th=1415406cf9f09032&amp;attid=0.1&amp;disp=inline&amp;realattid=1447133683063018353-local0&amp;safe=1&amp;zw&amp;saduie=AG9B_P9NLpfDWFtG3hwh7zbUvGfR&amp;sadet=1380094309890&amp;sads=l9m9ZPmX2NIjzDlyttLoTSQ9sPk&amp;sadssc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577277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mail-attachment.googleusercontent.com/attachment/u/0/?ui=2&amp;ik=49fcef9b12&amp;view=att&amp;th=1415406cf9f09032&amp;attid=0.1&amp;disp=inline&amp;realattid=1447133683063018353-local0&amp;safe=1&amp;zw&amp;saduie=AG9B_P9NLpfDWFtG3hwh7zbUvGfR&amp;sadet=1380094309890&amp;sads=l9m9ZPmX2NIjzDlyttLoTSQ9sPk&amp;sadssc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7" name="Picture 2" descr="http://www.ecloseinc.com/eCloseStorm/wp-content/uploads/2011/02/skyscrap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975" y="213143"/>
            <a:ext cx="4241501" cy="3181126"/>
          </a:xfrm>
          <a:prstGeom prst="rect">
            <a:avLst/>
          </a:prstGeom>
          <a:noFill/>
        </p:spPr>
      </p:pic>
      <p:pic>
        <p:nvPicPr>
          <p:cNvPr id="8" name="Picture 2" descr="http://1.bp.blogspot.com/-OVlJK8HFmN8/TvezEaKxT2I/AAAAAAAAHKo/Go0CbYp2q6I/s1600/_R7S66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1960" y="213143"/>
            <a:ext cx="4323854" cy="3181126"/>
          </a:xfrm>
          <a:prstGeom prst="rect">
            <a:avLst/>
          </a:prstGeom>
          <a:noFill/>
        </p:spPr>
      </p:pic>
      <p:pic>
        <p:nvPicPr>
          <p:cNvPr id="9" name="Picture 2" descr="http://www.kokoroitalia.com/wp-content/social-networ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975" y="3394269"/>
            <a:ext cx="4241501" cy="3181126"/>
          </a:xfrm>
          <a:prstGeom prst="rect">
            <a:avLst/>
          </a:prstGeom>
          <a:noFill/>
        </p:spPr>
      </p:pic>
      <p:sp>
        <p:nvSpPr>
          <p:cNvPr id="10" name="CasellaDiTesto 9"/>
          <p:cNvSpPr txBox="1"/>
          <p:nvPr/>
        </p:nvSpPr>
        <p:spPr>
          <a:xfrm>
            <a:off x="395536" y="260648"/>
            <a:ext cx="13847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 smtClean="0"/>
              <a:t>Volume</a:t>
            </a:r>
            <a:endParaRPr lang="it-IT" sz="2800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7538641" y="260648"/>
            <a:ext cx="9217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chemeClr val="bg1"/>
                </a:solidFill>
              </a:rPr>
              <a:t>Fonti</a:t>
            </a:r>
            <a:endParaRPr lang="it-IT" sz="2800" dirty="0">
              <a:solidFill>
                <a:schemeClr val="bg1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611560" y="5858108"/>
            <a:ext cx="14880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chemeClr val="bg1"/>
                </a:solidFill>
              </a:rPr>
              <a:t>Relazioni</a:t>
            </a:r>
            <a:endParaRPr lang="it-IT" sz="2800" dirty="0">
              <a:solidFill>
                <a:schemeClr val="bg1"/>
              </a:solidFill>
            </a:endParaRPr>
          </a:p>
        </p:txBody>
      </p:sp>
      <p:pic>
        <p:nvPicPr>
          <p:cNvPr id="13" name="Picture 2" descr="http://2.bp.blogspot.com/_pRZQfErCeEg/SY3SxnRcjYI/AAAAAAAAB6I/Frgo-ww-eDw/s400/linked+data.jpg"/>
          <p:cNvPicPr>
            <a:picLocks noChangeAspect="1" noChangeArrowheads="1"/>
          </p:cNvPicPr>
          <p:nvPr/>
        </p:nvPicPr>
        <p:blipFill>
          <a:blip r:embed="rId5" cstate="print"/>
          <a:srcRect l="28312" r="164" b="11682"/>
          <a:stretch>
            <a:fillRect/>
          </a:stretch>
        </p:blipFill>
        <p:spPr bwMode="auto">
          <a:xfrm>
            <a:off x="4550729" y="3369081"/>
            <a:ext cx="4275086" cy="3206314"/>
          </a:xfrm>
          <a:prstGeom prst="rect">
            <a:avLst/>
          </a:prstGeom>
          <a:noFill/>
        </p:spPr>
      </p:pic>
      <p:sp>
        <p:nvSpPr>
          <p:cNvPr id="14" name="CasellaDiTesto 13"/>
          <p:cNvSpPr txBox="1"/>
          <p:nvPr/>
        </p:nvSpPr>
        <p:spPr>
          <a:xfrm>
            <a:off x="7116861" y="5858108"/>
            <a:ext cx="14875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chemeClr val="bg1"/>
                </a:solidFill>
              </a:rPr>
              <a:t>Contesto</a:t>
            </a:r>
            <a:endParaRPr lang="it-IT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8101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2.bp.blogspot.com/-tOz-al19lOo/TbRmavlqEVI/AAAAAAAAATM/2kxYOhfNNUY/s1600/Open-Door-Blue-Sk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005" y="0"/>
            <a:ext cx="91707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tangolo 6"/>
          <p:cNvSpPr>
            <a:spLocks noChangeArrowheads="1"/>
          </p:cNvSpPr>
          <p:nvPr/>
        </p:nvSpPr>
        <p:spPr bwMode="auto">
          <a:xfrm>
            <a:off x="539552" y="2426112"/>
            <a:ext cx="4608314" cy="19389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it-IT" sz="2400" b="1" i="1" dirty="0">
                <a:latin typeface="+mj-lt"/>
              </a:rPr>
              <a:t>Dati liberamente accessibili a tutti in formato aperto senza restrizioni di copyright, brevetti o altre forme di controllo che ne limitino l’utilizzo.</a:t>
            </a:r>
          </a:p>
        </p:txBody>
      </p:sp>
      <p:sp>
        <p:nvSpPr>
          <p:cNvPr id="8" name="Titolo 1"/>
          <p:cNvSpPr>
            <a:spLocks noGrp="1"/>
          </p:cNvSpPr>
          <p:nvPr>
            <p:ph type="title"/>
          </p:nvPr>
        </p:nvSpPr>
        <p:spPr>
          <a:xfrm>
            <a:off x="323528" y="-243408"/>
            <a:ext cx="8424936" cy="1357312"/>
          </a:xfrm>
        </p:spPr>
        <p:txBody>
          <a:bodyPr/>
          <a:lstStyle/>
          <a:p>
            <a:pPr eaLnBrk="1" hangingPunct="1"/>
            <a:r>
              <a:rPr lang="it-IT" sz="3600" b="1" dirty="0" smtClean="0">
                <a:solidFill>
                  <a:schemeClr val="bg1"/>
                </a:solidFill>
              </a:rPr>
              <a:t>Open Data</a:t>
            </a:r>
            <a:endParaRPr lang="it-IT" sz="3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325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24936" cy="1357312"/>
          </a:xfrm>
        </p:spPr>
        <p:txBody>
          <a:bodyPr/>
          <a:lstStyle/>
          <a:p>
            <a:pPr eaLnBrk="1" hangingPunct="1"/>
            <a:r>
              <a:rPr lang="it-IT" sz="3600" b="1" dirty="0" smtClean="0"/>
              <a:t>La licenza dati</a:t>
            </a:r>
          </a:p>
        </p:txBody>
      </p:sp>
      <p:pic>
        <p:nvPicPr>
          <p:cNvPr id="1028" name="Picture 4" descr="http://www.creativecommons.org.nz/wp-content/uploads/2012/05/b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488" y="2928934"/>
            <a:ext cx="3300968" cy="1154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2886711" y="4357694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i="1" dirty="0" smtClean="0"/>
              <a:t>creative </a:t>
            </a:r>
            <a:r>
              <a:rPr lang="it-IT" b="1" i="1" dirty="0" err="1" smtClean="0"/>
              <a:t>commons</a:t>
            </a:r>
            <a:r>
              <a:rPr lang="it-IT" b="1" i="1" dirty="0" smtClean="0"/>
              <a:t> </a:t>
            </a:r>
            <a:r>
              <a:rPr lang="it-IT" b="1" i="1" dirty="0" err="1" smtClean="0"/>
              <a:t>attribution</a:t>
            </a:r>
            <a:endParaRPr lang="it-IT" b="1" i="1" dirty="0"/>
          </a:p>
        </p:txBody>
      </p:sp>
    </p:spTree>
    <p:extLst>
      <p:ext uri="{BB962C8B-B14F-4D97-AF65-F5344CB8AC3E}">
        <p14:creationId xmlns:p14="http://schemas.microsoft.com/office/powerpoint/2010/main" xmlns="" val="320596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3345</TotalTime>
  <Words>296</Words>
  <Application>Microsoft Office PowerPoint</Application>
  <PresentationFormat>Presentazione su schermo (4:3)</PresentationFormat>
  <Paragraphs>51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25</vt:i4>
      </vt:variant>
    </vt:vector>
  </HeadingPairs>
  <TitlesOfParts>
    <vt:vector size="26" baseType="lpstr">
      <vt:lpstr>Tema di Office</vt:lpstr>
      <vt:lpstr>Open Data e Data Sharing   </vt:lpstr>
      <vt:lpstr>Cosa è possibile fare con 5 pezzi di LEGO?</vt:lpstr>
      <vt:lpstr>5 pezzi di LEGO</vt:lpstr>
      <vt:lpstr>Diapositiva 4</vt:lpstr>
      <vt:lpstr>Diapositiva 5</vt:lpstr>
      <vt:lpstr>Un mondo di dati</vt:lpstr>
      <vt:lpstr>Diapositiva 7</vt:lpstr>
      <vt:lpstr>Open Data</vt:lpstr>
      <vt:lpstr>La licenza dati</vt:lpstr>
      <vt:lpstr>Open by default</vt:lpstr>
      <vt:lpstr>Gli Open Data in Italia</vt:lpstr>
      <vt:lpstr>DECRETO CRESCITA 2.0  (DL 179/2012 conv. con L 221/2012)</vt:lpstr>
      <vt:lpstr>Le linee guida di AGID</vt:lpstr>
      <vt:lpstr>Diapositiva 14</vt:lpstr>
      <vt:lpstr>Modello per la definizione dei metadati</vt:lpstr>
      <vt:lpstr>Modello operativo per la produzione e gestione degli Open Data</vt:lpstr>
      <vt:lpstr>Diapositiva 17</vt:lpstr>
      <vt:lpstr>Diapositiva 18</vt:lpstr>
      <vt:lpstr>Data Sharing</vt:lpstr>
      <vt:lpstr>Il “Single Exit Point”</vt:lpstr>
      <vt:lpstr>Data Protocol</vt:lpstr>
      <vt:lpstr>Data Protocol</vt:lpstr>
      <vt:lpstr>Enagagement</vt:lpstr>
      <vt:lpstr>Diapositiva 24</vt:lpstr>
      <vt:lpstr>Diapositiva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E’ nata la Scuola superiore di statistica e di analisi sociali ed economiche</dc:title>
  <dc:creator>ISTAT</dc:creator>
  <cp:lastModifiedBy>Utente</cp:lastModifiedBy>
  <cp:revision>99</cp:revision>
  <dcterms:created xsi:type="dcterms:W3CDTF">2012-05-08T14:41:19Z</dcterms:created>
  <dcterms:modified xsi:type="dcterms:W3CDTF">2013-10-08T20:57:02Z</dcterms:modified>
</cp:coreProperties>
</file>