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81" r:id="rId7"/>
    <p:sldId id="265" r:id="rId8"/>
    <p:sldId id="267" r:id="rId9"/>
    <p:sldId id="258" r:id="rId10"/>
    <p:sldId id="259" r:id="rId11"/>
    <p:sldId id="276" r:id="rId12"/>
    <p:sldId id="261" r:id="rId13"/>
    <p:sldId id="270" r:id="rId14"/>
    <p:sldId id="271" r:id="rId15"/>
    <p:sldId id="278" r:id="rId16"/>
    <p:sldId id="273" r:id="rId17"/>
    <p:sldId id="272" r:id="rId18"/>
    <p:sldId id="279" r:id="rId19"/>
    <p:sldId id="274" r:id="rId20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107" d="100"/>
          <a:sy n="107" d="100"/>
        </p:scale>
        <p:origin x="-8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franconi\AppData\Local\Temp\rischio%20nel%20campionament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plotArea>
      <c:layout/>
      <c:scatterChart>
        <c:scatterStyle val="lineMarker"/>
        <c:ser>
          <c:idx val="0"/>
          <c:order val="0"/>
          <c:tx>
            <c:v>CCS</c:v>
          </c:tx>
          <c:spPr>
            <a:ln w="28575">
              <a:noFill/>
            </a:ln>
          </c:spPr>
          <c:xVal>
            <c:numRef>
              <c:f>Foglio3!$H$12:$H$14</c:f>
              <c:numCache>
                <c:formatCode>General</c:formatCode>
                <c:ptCount val="3"/>
                <c:pt idx="0">
                  <c:v>4933</c:v>
                </c:pt>
                <c:pt idx="1">
                  <c:v>8725</c:v>
                </c:pt>
                <c:pt idx="2">
                  <c:v>4745</c:v>
                </c:pt>
              </c:numCache>
            </c:numRef>
          </c:xVal>
          <c:yVal>
            <c:numRef>
              <c:f>Foglio3!$M$12:$M$14</c:f>
              <c:numCache>
                <c:formatCode>General</c:formatCode>
                <c:ptCount val="3"/>
                <c:pt idx="0">
                  <c:v>1366</c:v>
                </c:pt>
                <c:pt idx="1">
                  <c:v>2194</c:v>
                </c:pt>
                <c:pt idx="2">
                  <c:v>1272</c:v>
                </c:pt>
              </c:numCache>
            </c:numRef>
          </c:yVal>
        </c:ser>
        <c:ser>
          <c:idx val="1"/>
          <c:order val="1"/>
          <c:tx>
            <c:v>Rischio - Utilità</c:v>
          </c:tx>
          <c:spPr>
            <a:ln w="28575">
              <a:noFill/>
            </a:ln>
          </c:spPr>
          <c:xVal>
            <c:numRef>
              <c:f>Foglio3!$E$25:$E$27</c:f>
              <c:numCache>
                <c:formatCode>General</c:formatCode>
                <c:ptCount val="3"/>
                <c:pt idx="0">
                  <c:v>5239</c:v>
                </c:pt>
                <c:pt idx="1">
                  <c:v>8955</c:v>
                </c:pt>
                <c:pt idx="2">
                  <c:v>8812</c:v>
                </c:pt>
              </c:numCache>
            </c:numRef>
          </c:xVal>
          <c:yVal>
            <c:numRef>
              <c:f>Foglio3!$F$25:$F$27</c:f>
              <c:numCache>
                <c:formatCode>General</c:formatCode>
                <c:ptCount val="3"/>
                <c:pt idx="0">
                  <c:v>1335</c:v>
                </c:pt>
                <c:pt idx="1">
                  <c:v>2149</c:v>
                </c:pt>
                <c:pt idx="2">
                  <c:v>564</c:v>
                </c:pt>
              </c:numCache>
            </c:numRef>
          </c:yVal>
        </c:ser>
        <c:axId val="39173504"/>
        <c:axId val="39183488"/>
      </c:scatterChart>
      <c:valAx>
        <c:axId val="39173504"/>
        <c:scaling>
          <c:orientation val="minMax"/>
        </c:scaling>
        <c:axPos val="b"/>
        <c:numFmt formatCode="General" sourceLinked="1"/>
        <c:tickLblPos val="nextTo"/>
        <c:crossAx val="39183488"/>
        <c:crosses val="autoZero"/>
        <c:crossBetween val="midCat"/>
      </c:valAx>
      <c:valAx>
        <c:axId val="39183488"/>
        <c:scaling>
          <c:orientation val="minMax"/>
        </c:scaling>
        <c:axPos val="l"/>
        <c:majorGridlines/>
        <c:numFmt formatCode="General" sourceLinked="1"/>
        <c:tickLblPos val="nextTo"/>
        <c:crossAx val="39173504"/>
        <c:crosses val="autoZero"/>
        <c:crossBetween val="midCat"/>
      </c:valAx>
    </c:plotArea>
    <c:legend>
      <c:legendPos val="r"/>
    </c:legend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0.77813</cdr:x>
      <cdr:y>0.68355</cdr:y>
    </cdr:from>
    <cdr:to>
      <cdr:x>0.95521</cdr:x>
      <cdr:y>0.91319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4740044" y="1866504"/>
          <a:ext cx="1078698" cy="6270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 dirty="0"/>
            <a:t>rischio come costo</a:t>
          </a:r>
        </a:p>
      </cdr:txBody>
    </cdr:sp>
  </cdr:relSizeAnchor>
  <cdr:relSizeAnchor xmlns:cdr="http://schemas.openxmlformats.org/drawingml/2006/chartDrawing">
    <cdr:from>
      <cdr:x>0.71955</cdr:x>
      <cdr:y>0.71401</cdr:y>
    </cdr:from>
    <cdr:to>
      <cdr:x>0.82788</cdr:x>
      <cdr:y>0.76262</cdr:y>
    </cdr:to>
    <cdr:cxnSp macro="">
      <cdr:nvCxnSpPr>
        <cdr:cNvPr id="4" name="Connettore 2 3"/>
        <cdr:cNvCxnSpPr/>
      </cdr:nvCxnSpPr>
      <cdr:spPr>
        <a:xfrm xmlns:a="http://schemas.openxmlformats.org/drawingml/2006/main" flipH="1" flipV="1">
          <a:off x="4383196" y="1949670"/>
          <a:ext cx="659901" cy="13273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0.73021</cdr:x>
      <cdr:y>0.0625</cdr:y>
    </cdr:from>
    <cdr:to>
      <cdr:x>0.95521</cdr:x>
      <cdr:y>0.3125</cdr:y>
    </cdr:to>
    <cdr:sp macro="" textlink="">
      <cdr:nvSpPr>
        <cdr:cNvPr id="5" name="CasellaDiTesto 4"/>
        <cdr:cNvSpPr txBox="1"/>
      </cdr:nvSpPr>
      <cdr:spPr>
        <a:xfrm xmlns:a="http://schemas.openxmlformats.org/drawingml/2006/main">
          <a:off x="3338513" y="171450"/>
          <a:ext cx="10287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 dirty="0"/>
            <a:t>rischio nella stratificazione</a:t>
          </a:r>
        </a:p>
      </cdr:txBody>
    </cdr:sp>
  </cdr:relSizeAnchor>
  <cdr:relSizeAnchor xmlns:cdr="http://schemas.openxmlformats.org/drawingml/2006/chartDrawing">
    <cdr:from>
      <cdr:x>0.7163</cdr:x>
      <cdr:y>0.15614</cdr:y>
    </cdr:from>
    <cdr:to>
      <cdr:x>0.78713</cdr:x>
      <cdr:y>0.15961</cdr:y>
    </cdr:to>
    <cdr:cxnSp macro="">
      <cdr:nvCxnSpPr>
        <cdr:cNvPr id="7" name="Connettore 2 6"/>
        <cdr:cNvCxnSpPr/>
      </cdr:nvCxnSpPr>
      <cdr:spPr>
        <a:xfrm xmlns:a="http://schemas.openxmlformats.org/drawingml/2006/main" flipH="1">
          <a:off x="4363391" y="426344"/>
          <a:ext cx="431467" cy="947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r>
              <a:rPr lang="it-IT" smtClean="0"/>
              <a:t>Fare clic per modificare lo stile del titolo</a:t>
            </a:r>
          </a:p>
        </p:txBody>
      </p:sp>
      <p:sp>
        <p:nvSpPr>
          <p:cNvPr id="20483" name="Segnaposto test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it-IT" smtClean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FF2D49-A66F-49AE-88F2-E50D7015D92F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F9F0B8-F32E-42CA-B078-D5ECD3DF249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2A0BD-8A48-4769-9160-F532AAEC09BA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57087-37B8-4D6A-AD1F-80D407A2E2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D9C22-6B56-493A-8390-E51D4DCF76F3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BA0D0-429C-46F1-9857-7F155F5085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DA88E-114C-4B02-8B78-1003C6C09294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3BBD4-A41E-4F40-8633-2DF0F68F08D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30B59-A7E1-4E95-A1DC-A4297600245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63A14-3DFE-4CF6-8200-CEAA3C6D1C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6C6A7-2E14-45F7-805A-9053FD4A9235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9A55-6547-4344-82F4-6DC66C9D27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85CC4-8FD9-44B8-BD48-029A5136F003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D6B2B-DBAC-4DEB-9D75-A6DFEC3934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78C85-7061-42BE-9CD5-DCF1DA07BD0C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49CA6-7431-4BC5-83C9-5EB2DE6B799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0CC8C-FD21-45EF-9FE9-D86C9363E670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215DF-8FBD-45AD-B3C1-1B59847C7E7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491-BE5C-499F-A11A-814A633AF6AF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3D1EC-992C-421C-97F1-669AB0E90F8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E2D9-20DE-419F-A56E-2B1CF1972C7D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B1133-57A8-486C-B780-37D5E00642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6E1B-3B17-4EB0-B513-F2909C7DC105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FE11-8B25-405D-82C7-08626DBB3BB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150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1606A3-9440-4154-B347-991405BD528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80B745-A957-490E-8606-A4EB8CA0480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ichim@istat.it" TargetMode="External"/><Relationship Id="rId2" Type="http://schemas.openxmlformats.org/officeDocument/2006/relationships/hyperlink" Target="mailto:franconi@istat.it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4750"/>
            <a:ext cx="7772400" cy="235743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it-IT" sz="4800" b="1" dirty="0" smtClean="0"/>
              <a:t>mIcro.STAT </a:t>
            </a:r>
            <a:r>
              <a:rPr lang="it-IT" sz="4800" b="1" dirty="0"/>
              <a:t>e </a:t>
            </a:r>
            <a:r>
              <a:rPr lang="it-IT" sz="4800" b="1" dirty="0" smtClean="0"/>
              <a:t>ADELE: </a:t>
            </a:r>
            <a:r>
              <a:rPr lang="it-IT" sz="4800" b="1" dirty="0"/>
              <a:t>le strategie di </a:t>
            </a:r>
            <a:r>
              <a:rPr lang="it-IT" sz="4800" b="1" dirty="0" smtClean="0"/>
              <a:t>diffusione dei </a:t>
            </a:r>
            <a:r>
              <a:rPr lang="it-IT" sz="4800" b="1" dirty="0" err="1"/>
              <a:t>microdati</a:t>
            </a:r>
            <a:r>
              <a:rPr lang="it-IT" sz="4900" b="1" dirty="0" smtClean="0"/>
              <a:t>. 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r>
              <a:rPr lang="it-IT" dirty="0" smtClean="0"/>
              <a:t>Luisa Franconi</a:t>
            </a:r>
            <a:br>
              <a:rPr lang="it-IT" dirty="0" smtClean="0"/>
            </a:br>
            <a:r>
              <a:rPr lang="it-IT" sz="2200" dirty="0" smtClean="0"/>
              <a:t>Istat - DIQR\DCIQ\PSS 	franconi@istat.it</a:t>
            </a:r>
            <a:endParaRPr lang="it-IT" sz="22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71563" y="2143125"/>
            <a:ext cx="7072312" cy="1285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2400" b="1" dirty="0" smtClean="0">
                <a:solidFill>
                  <a:srgbClr val="C00000"/>
                </a:solidFill>
              </a:rPr>
              <a:t>Diffusione dei </a:t>
            </a:r>
            <a:r>
              <a:rPr lang="it-IT" sz="2400" b="1" dirty="0">
                <a:solidFill>
                  <a:srgbClr val="C00000"/>
                </a:solidFill>
              </a:rPr>
              <a:t>dati </a:t>
            </a:r>
            <a:r>
              <a:rPr lang="it-IT" sz="2400" b="1" dirty="0" smtClean="0">
                <a:solidFill>
                  <a:srgbClr val="C00000"/>
                </a:solidFill>
              </a:rPr>
              <a:t>statistici e gestione dei </a:t>
            </a:r>
            <a:r>
              <a:rPr lang="it-IT" sz="2400" b="1" dirty="0">
                <a:solidFill>
                  <a:srgbClr val="C00000"/>
                </a:solidFill>
              </a:rPr>
              <a:t>rapporti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t-IT" sz="2400" b="1" dirty="0">
                <a:solidFill>
                  <a:srgbClr val="C00000"/>
                </a:solidFill>
              </a:rPr>
              <a:t>con </a:t>
            </a:r>
            <a:r>
              <a:rPr lang="it-IT" sz="2400" b="1" dirty="0" smtClean="0">
                <a:solidFill>
                  <a:srgbClr val="C00000"/>
                </a:solidFill>
              </a:rPr>
              <a:t>cittadini e </a:t>
            </a:r>
            <a:r>
              <a:rPr lang="it-IT" sz="2400" b="1" dirty="0">
                <a:solidFill>
                  <a:srgbClr val="C00000"/>
                </a:solidFill>
              </a:rPr>
              <a:t>media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Tax file (MEF - DPF)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625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it-IT" sz="2400" dirty="0" smtClean="0"/>
              <a:t>Nel 2008 Istat ha valutato </a:t>
            </a:r>
            <a:r>
              <a:rPr lang="it-IT" sz="2400" dirty="0"/>
              <a:t>la </a:t>
            </a:r>
            <a:r>
              <a:rPr lang="it-IT" sz="2400" dirty="0" err="1"/>
              <a:t>rilasciabilità</a:t>
            </a:r>
            <a:r>
              <a:rPr lang="it-IT" sz="2400" dirty="0"/>
              <a:t> </a:t>
            </a:r>
            <a:r>
              <a:rPr lang="it-IT" sz="2400" dirty="0" smtClean="0"/>
              <a:t>di un campione di dichiarazioni </a:t>
            </a:r>
            <a:r>
              <a:rPr lang="it-IT" sz="2400" dirty="0"/>
              <a:t>dei redditi delle persone fisiche, anno </a:t>
            </a:r>
            <a:r>
              <a:rPr lang="it-IT" sz="2400" dirty="0" smtClean="0"/>
              <a:t>d’imposta 2004 (</a:t>
            </a:r>
            <a:r>
              <a:rPr lang="it-IT" sz="2400" dirty="0" err="1" smtClean="0"/>
              <a:t>Tax</a:t>
            </a:r>
            <a:r>
              <a:rPr lang="it-IT" sz="2400" dirty="0" smtClean="0"/>
              <a:t> </a:t>
            </a:r>
            <a:r>
              <a:rPr lang="it-IT" sz="2400" dirty="0"/>
              <a:t>file) </a:t>
            </a:r>
            <a:r>
              <a:rPr lang="it-IT" sz="2400" dirty="0" smtClean="0"/>
              <a:t>predisposto dal Dipartimento </a:t>
            </a:r>
            <a:r>
              <a:rPr lang="it-IT" sz="2400" dirty="0"/>
              <a:t>delle Politiche </a:t>
            </a:r>
            <a:r>
              <a:rPr lang="it-IT" sz="2400" dirty="0" smtClean="0"/>
              <a:t>Fiscali.</a:t>
            </a:r>
          </a:p>
          <a:p>
            <a:pPr>
              <a:defRPr/>
            </a:pPr>
            <a:r>
              <a:rPr lang="it-IT" sz="2400" dirty="0"/>
              <a:t>condizioni di rilascio del </a:t>
            </a:r>
            <a:r>
              <a:rPr lang="it-IT" sz="2400" dirty="0" smtClean="0"/>
              <a:t>file</a:t>
            </a:r>
          </a:p>
          <a:p>
            <a:pPr>
              <a:defRPr/>
            </a:pPr>
            <a:r>
              <a:rPr lang="it-IT" sz="2400" dirty="0" smtClean="0"/>
              <a:t>valutazione </a:t>
            </a:r>
            <a:r>
              <a:rPr lang="it-IT" sz="2400" dirty="0"/>
              <a:t>statistica del rischio di violazione della </a:t>
            </a:r>
            <a:r>
              <a:rPr lang="it-IT" sz="2400" dirty="0" smtClean="0"/>
              <a:t>riservatezza</a:t>
            </a:r>
          </a:p>
          <a:p>
            <a:pPr>
              <a:defRPr/>
            </a:pPr>
            <a:r>
              <a:rPr lang="it-IT" sz="2400" dirty="0" smtClean="0"/>
              <a:t>suggerimenti </a:t>
            </a:r>
            <a:r>
              <a:rPr lang="it-IT" sz="2400" dirty="0"/>
              <a:t>per la scelta dei </a:t>
            </a:r>
            <a:r>
              <a:rPr lang="it-IT" sz="2400" dirty="0" smtClean="0"/>
              <a:t>metadati</a:t>
            </a:r>
            <a:endParaRPr lang="it-IT" sz="2400" dirty="0"/>
          </a:p>
          <a:p>
            <a:pPr>
              <a:defRPr/>
            </a:pPr>
            <a:r>
              <a:rPr lang="it-IT" sz="2400" dirty="0"/>
              <a:t>p</a:t>
            </a:r>
            <a:r>
              <a:rPr lang="it-IT" sz="2400" dirty="0" smtClean="0"/>
              <a:t>roposta per </a:t>
            </a:r>
            <a:r>
              <a:rPr lang="it-IT" sz="2400" dirty="0"/>
              <a:t>la produzione di successive </a:t>
            </a:r>
            <a:r>
              <a:rPr lang="it-IT" sz="2400" dirty="0" smtClean="0"/>
              <a:t>edizioni del </a:t>
            </a:r>
            <a:r>
              <a:rPr lang="it-IT" sz="2400" i="1" dirty="0" err="1" smtClean="0"/>
              <a:t>Tax</a:t>
            </a:r>
            <a:r>
              <a:rPr lang="it-IT" sz="2400" i="1" dirty="0" smtClean="0"/>
              <a:t> </a:t>
            </a:r>
            <a:r>
              <a:rPr lang="it-IT" sz="2400" i="1" dirty="0"/>
              <a:t>file delle persone fisiche </a:t>
            </a:r>
            <a:endParaRPr lang="it-IT" sz="2400" i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b="1" dirty="0" smtClean="0"/>
              <a:t>Il semplice campionamento non è sufficiente per limitare il rischio di identificazione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Micro.stat metodologia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625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it-IT" sz="2400" dirty="0" smtClean="0"/>
              <a:t>Il file ad uso pubblico mIcro.STAT è un </a:t>
            </a:r>
            <a:r>
              <a:rPr lang="it-IT" sz="2400" b="1" dirty="0">
                <a:solidFill>
                  <a:srgbClr val="FF0000"/>
                </a:solidFill>
              </a:rPr>
              <a:t>campione dell’MFR </a:t>
            </a:r>
            <a:r>
              <a:rPr lang="it-IT" sz="2400" dirty="0"/>
              <a:t>che utilizza:</a:t>
            </a:r>
          </a:p>
          <a:p>
            <a:pPr>
              <a:lnSpc>
                <a:spcPct val="25000"/>
              </a:lnSpc>
              <a:defRPr/>
            </a:pPr>
            <a:endParaRPr lang="it-IT" sz="2400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it-IT" sz="2400" b="1" dirty="0"/>
              <a:t>allocazione multivariata </a:t>
            </a:r>
            <a:r>
              <a:rPr lang="it-IT" sz="2400" b="1" dirty="0" err="1"/>
              <a:t>multidominio</a:t>
            </a:r>
            <a:r>
              <a:rPr lang="it-IT" sz="2400" b="1" dirty="0"/>
              <a:t> di Bethel</a:t>
            </a:r>
            <a:r>
              <a:rPr lang="it-IT" sz="2400" dirty="0"/>
              <a:t>, per assimilare il rischio di violazione della riservatezza al costo di inclusione di ciascuna unità nel </a:t>
            </a:r>
            <a:r>
              <a:rPr lang="it-IT" sz="2400" dirty="0" err="1"/>
              <a:t>sottocampione</a:t>
            </a:r>
            <a:r>
              <a:rPr lang="it-IT" sz="2400" dirty="0"/>
              <a:t>,</a:t>
            </a:r>
          </a:p>
          <a:p>
            <a:pPr marL="285750" indent="-285750">
              <a:lnSpc>
                <a:spcPct val="25000"/>
              </a:lnSpc>
              <a:buFont typeface="Arial" pitchFamily="34" charset="0"/>
              <a:buChar char="•"/>
              <a:defRPr/>
            </a:pPr>
            <a:endParaRPr lang="it-IT" sz="2400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it-IT" sz="2400" b="1" dirty="0"/>
              <a:t>metodo Cube </a:t>
            </a:r>
            <a:r>
              <a:rPr lang="it-IT" sz="2400" dirty="0"/>
              <a:t>per ottenere campioni bilanciati su un sottoinsieme delle variabili d’interesse</a:t>
            </a:r>
            <a:r>
              <a:rPr lang="it-IT" sz="24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it-IT" sz="2400" dirty="0"/>
          </a:p>
          <a:p>
            <a:pPr marL="285750" indent="-285750">
              <a:lnSpc>
                <a:spcPct val="25000"/>
              </a:lnSpc>
              <a:buFont typeface="Arial" pitchFamily="34" charset="0"/>
              <a:buChar char="•"/>
              <a:defRPr/>
            </a:pPr>
            <a:endParaRPr lang="it-IT" sz="2400" dirty="0"/>
          </a:p>
          <a:p>
            <a:pPr marL="0" indent="0">
              <a:buFont typeface="Arial" charset="0"/>
              <a:buNone/>
              <a:defRPr/>
            </a:pPr>
            <a:r>
              <a:rPr lang="it-IT" sz="2300" dirty="0"/>
              <a:t>I dettagli metodologici sono illustrati in: 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2300" dirty="0" err="1">
                <a:latin typeface="Arial Narrow" pitchFamily="34" charset="0"/>
                <a:cs typeface="Courier New" pitchFamily="49" charset="0"/>
              </a:rPr>
              <a:t>Casciano</a:t>
            </a:r>
            <a:r>
              <a:rPr lang="en-US" sz="2300" dirty="0">
                <a:latin typeface="Arial Narrow" pitchFamily="34" charset="0"/>
                <a:cs typeface="Courier New" pitchFamily="49" charset="0"/>
              </a:rPr>
              <a:t> C., </a:t>
            </a:r>
            <a:r>
              <a:rPr lang="en-US" sz="2300" dirty="0" err="1">
                <a:latin typeface="Arial Narrow" pitchFamily="34" charset="0"/>
                <a:cs typeface="Courier New" pitchFamily="49" charset="0"/>
              </a:rPr>
              <a:t>Ichim</a:t>
            </a:r>
            <a:r>
              <a:rPr lang="en-US" sz="2300" dirty="0">
                <a:latin typeface="Arial Narrow" pitchFamily="34" charset="0"/>
                <a:cs typeface="Courier New" pitchFamily="49" charset="0"/>
              </a:rPr>
              <a:t> D., </a:t>
            </a:r>
            <a:r>
              <a:rPr lang="en-US" sz="2300" dirty="0" err="1">
                <a:latin typeface="Arial Narrow" pitchFamily="34" charset="0"/>
                <a:cs typeface="Courier New" pitchFamily="49" charset="0"/>
              </a:rPr>
              <a:t>Corallo</a:t>
            </a:r>
            <a:r>
              <a:rPr lang="en-US" sz="2300" dirty="0">
                <a:latin typeface="Arial Narrow" pitchFamily="34" charset="0"/>
                <a:cs typeface="Courier New" pitchFamily="49" charset="0"/>
              </a:rPr>
              <a:t> L. (2011). Sampling as a way to reduce risk and create a Public Use File maintaining weighted totals. </a:t>
            </a:r>
            <a:r>
              <a:rPr lang="en-US" sz="2300" b="1" dirty="0" err="1">
                <a:latin typeface="Arial Narrow" pitchFamily="34" charset="0"/>
                <a:cs typeface="Courier New" pitchFamily="49" charset="0"/>
              </a:rPr>
              <a:t>Unece</a:t>
            </a:r>
            <a:r>
              <a:rPr lang="en-US" sz="2300" b="1" dirty="0">
                <a:latin typeface="Arial Narrow" pitchFamily="34" charset="0"/>
                <a:cs typeface="Courier New" pitchFamily="49" charset="0"/>
              </a:rPr>
              <a:t>/Eurostat Work Session on Statistical Data </a:t>
            </a:r>
            <a:r>
              <a:rPr lang="en-US" sz="2300" b="1" dirty="0" smtClean="0">
                <a:latin typeface="Arial Narrow" pitchFamily="34" charset="0"/>
                <a:cs typeface="Courier New" pitchFamily="49" charset="0"/>
              </a:rPr>
              <a:t>Confidentiality</a:t>
            </a:r>
            <a:r>
              <a:rPr lang="en-US" sz="2300" dirty="0" smtClean="0">
                <a:latin typeface="Arial Narrow" pitchFamily="34" charset="0"/>
                <a:cs typeface="Courier New" pitchFamily="49" charset="0"/>
              </a:rPr>
              <a:t> .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Campionare non è sufficiente</a:t>
            </a:r>
            <a:endParaRPr lang="it-IT" smtClean="0">
              <a:solidFill>
                <a:srgbClr val="C00000"/>
              </a:solidFill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941441" y="2740772"/>
          <a:ext cx="6091584" cy="273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627" name="CasellaDiTesto 1"/>
          <p:cNvSpPr txBox="1">
            <a:spLocks noChangeArrowheads="1"/>
          </p:cNvSpPr>
          <p:nvPr/>
        </p:nvSpPr>
        <p:spPr bwMode="auto">
          <a:xfrm>
            <a:off x="2627313" y="5470525"/>
            <a:ext cx="388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100"/>
              <a:t>Ampiezza campionaria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04864"/>
            <a:ext cx="369332" cy="2585323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it-IT" sz="1200" dirty="0"/>
              <a:t>Record a rischio </a:t>
            </a:r>
            <a:endParaRPr lang="it-IT" sz="1200" dirty="0"/>
          </a:p>
        </p:txBody>
      </p:sp>
      <p:sp>
        <p:nvSpPr>
          <p:cNvPr id="26629" name="CasellaDiTesto 4"/>
          <p:cNvSpPr txBox="1">
            <a:spLocks noChangeArrowheads="1"/>
          </p:cNvSpPr>
          <p:nvPr/>
        </p:nvSpPr>
        <p:spPr bwMode="auto">
          <a:xfrm>
            <a:off x="971550" y="2205038"/>
            <a:ext cx="7345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/>
              <a:t>Indagine sull’ Inserimento professionale dei dottori di ricerca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mIcro.STAT nel 2013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3090863"/>
          </a:xfrm>
        </p:spPr>
        <p:txBody>
          <a:bodyPr rtlCol="0">
            <a:normAutofit fontScale="70000" lnSpcReduction="20000"/>
          </a:bodyPr>
          <a:lstStyle/>
          <a:p>
            <a:pPr marL="285750" indent="-285750" eaLnBrk="1" fontAlgn="b" hangingPunct="1">
              <a:buFont typeface="Arial" pitchFamily="34" charset="0"/>
              <a:buChar char="•"/>
              <a:defRPr/>
            </a:pPr>
            <a:r>
              <a:rPr lang="it-IT" sz="2900" b="1" dirty="0"/>
              <a:t>Dati amministrativi</a:t>
            </a:r>
            <a:r>
              <a:rPr lang="it-IT" sz="2900" dirty="0"/>
              <a:t>: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Rilevazione degli incidenti stradali con lesioni a persone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Censimento dei laureati</a:t>
            </a:r>
            <a:endParaRPr lang="it-IT" sz="2400" dirty="0">
              <a:solidFill>
                <a:srgbClr val="C00000"/>
              </a:solidFill>
            </a:endParaRPr>
          </a:p>
          <a:p>
            <a:pPr marL="285750" indent="-285750" eaLnBrk="1" fontAlgn="b" hangingPunct="1">
              <a:buFont typeface="Arial" pitchFamily="34" charset="0"/>
              <a:buChar char="•"/>
              <a:defRPr/>
            </a:pPr>
            <a:r>
              <a:rPr lang="it-IT" sz="2900" b="1" dirty="0"/>
              <a:t>Individui</a:t>
            </a:r>
            <a:r>
              <a:rPr lang="it-IT" sz="2900" dirty="0"/>
              <a:t>: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Percorsi di studio e di lavoro dei diplomati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Inserimento professionale dei laureati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Inserimento professionale dei dottori di ricerca</a:t>
            </a:r>
          </a:p>
          <a:p>
            <a:pPr marL="285750" indent="-285750" eaLnBrk="1" fontAlgn="b" hangingPunct="1">
              <a:buFont typeface="Arial" pitchFamily="34" charset="0"/>
              <a:buChar char="•"/>
              <a:defRPr/>
            </a:pPr>
            <a:r>
              <a:rPr lang="it-IT" sz="2900" b="1" dirty="0"/>
              <a:t>Imprese</a:t>
            </a:r>
            <a:r>
              <a:rPr lang="it-IT" sz="2900" dirty="0"/>
              <a:t>: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rgbClr val="C00000"/>
                </a:solidFill>
                <a:cs typeface="Arial" pitchFamily="34" charset="0"/>
              </a:rPr>
              <a:t>Rilevazione statistica sull'innovazione nelle imprese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Rilevazione sulla struttura delle retribuzioni</a:t>
            </a:r>
          </a:p>
          <a:p>
            <a:pPr marL="285750" indent="-285750" eaLnBrk="1" fontAlgn="b" hangingPunct="1">
              <a:buFont typeface="Arial" pitchFamily="34" charset="0"/>
              <a:buChar char="•"/>
              <a:defRPr/>
            </a:pPr>
            <a:r>
              <a:rPr lang="it-IT" sz="2900" b="1" dirty="0" smtClean="0"/>
              <a:t>Famiglie</a:t>
            </a:r>
            <a:r>
              <a:rPr lang="it-IT" sz="2900" dirty="0" smtClean="0"/>
              <a:t>: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Rilevazione sulle forze di lavoro 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Consumi delle famiglie</a:t>
            </a:r>
          </a:p>
          <a:p>
            <a:pPr lvl="1" eaLnBrk="1" fontAlgn="b" hangingPunct="1"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Aspetti della vita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quotidiana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Laboratorio ADELE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874963"/>
          </a:xfrm>
        </p:spPr>
        <p:txBody>
          <a:bodyPr rtlCol="0">
            <a:normAutofit fontScale="92500" lnSpcReduction="20000"/>
          </a:bodyPr>
          <a:lstStyle/>
          <a:p>
            <a:pPr marL="457200" lvl="1" indent="0">
              <a:spcBef>
                <a:spcPct val="50000"/>
              </a:spcBef>
              <a:buFont typeface="Arial" charset="0"/>
              <a:buNone/>
              <a:defRPr/>
            </a:pPr>
            <a:r>
              <a:rPr lang="it-IT" altLang="it-IT" sz="2000" dirty="0"/>
              <a:t>Il laboratorio ADELE è un </a:t>
            </a:r>
            <a:r>
              <a:rPr lang="it-IT" altLang="it-IT" sz="2000" dirty="0" err="1">
                <a:solidFill>
                  <a:srgbClr val="990000"/>
                </a:solidFill>
              </a:rPr>
              <a:t>Research</a:t>
            </a:r>
            <a:r>
              <a:rPr lang="it-IT" altLang="it-IT" sz="2000" dirty="0">
                <a:solidFill>
                  <a:srgbClr val="990000"/>
                </a:solidFill>
              </a:rPr>
              <a:t> Data Center</a:t>
            </a:r>
            <a:r>
              <a:rPr lang="it-IT" altLang="it-IT" sz="2000" dirty="0"/>
              <a:t> dove si possono recare ricercatori e studiosi di università, istituti o enti di ricerca per effettuare analisi statistiche direttamente sui </a:t>
            </a:r>
            <a:r>
              <a:rPr lang="it-IT" altLang="it-IT" sz="2000" dirty="0" err="1"/>
              <a:t>microdati</a:t>
            </a:r>
            <a:r>
              <a:rPr lang="it-IT" altLang="it-IT" sz="2000" dirty="0"/>
              <a:t> delle indagini dell’Istituto in luoghi controllati, prelevando poi i soli </a:t>
            </a:r>
            <a:r>
              <a:rPr lang="it-IT" altLang="it-IT" sz="2000" dirty="0">
                <a:solidFill>
                  <a:srgbClr val="990000"/>
                </a:solidFill>
              </a:rPr>
              <a:t>risultati delle elaborazioni</a:t>
            </a:r>
            <a:r>
              <a:rPr lang="it-IT" altLang="it-IT" sz="2000" dirty="0"/>
              <a:t>.</a:t>
            </a:r>
          </a:p>
          <a:p>
            <a:pPr marL="457200" lvl="1" indent="0">
              <a:spcBef>
                <a:spcPct val="50000"/>
              </a:spcBef>
              <a:buFont typeface="Arial" charset="0"/>
              <a:buNone/>
              <a:defRPr/>
            </a:pPr>
            <a:r>
              <a:rPr lang="it-IT" altLang="it-IT" sz="2000" dirty="0" smtClean="0"/>
              <a:t>Le </a:t>
            </a:r>
            <a:r>
              <a:rPr lang="it-IT" altLang="it-IT" sz="2000" dirty="0"/>
              <a:t>condizioni di utilizzo del Laboratorio, le modalità di accesso e le regole di rilascio dell’output sono condivise nelle linee essenziali tra i diversi paesi europei, ed incluse in un processo di </a:t>
            </a:r>
            <a:r>
              <a:rPr lang="it-IT" altLang="it-IT" sz="2000" dirty="0">
                <a:solidFill>
                  <a:srgbClr val="990000"/>
                </a:solidFill>
              </a:rPr>
              <a:t>armonizzazione a livello internazionale</a:t>
            </a:r>
            <a:r>
              <a:rPr lang="it-IT" altLang="it-IT" sz="2000" dirty="0"/>
              <a:t>.</a:t>
            </a:r>
          </a:p>
          <a:p>
            <a:pPr algn="ctr">
              <a:spcBef>
                <a:spcPct val="50000"/>
              </a:spcBef>
              <a:defRPr/>
            </a:pPr>
            <a:r>
              <a:rPr lang="it-IT" altLang="it-IT" sz="1800" b="1" dirty="0" smtClean="0">
                <a:solidFill>
                  <a:srgbClr val="5F5F5F"/>
                </a:solidFill>
              </a:rPr>
              <a:t>Maggiori </a:t>
            </a:r>
            <a:r>
              <a:rPr lang="it-IT" altLang="it-IT" sz="1800" b="1" dirty="0">
                <a:solidFill>
                  <a:srgbClr val="5F5F5F"/>
                </a:solidFill>
              </a:rPr>
              <a:t>informazioni</a:t>
            </a:r>
            <a:r>
              <a:rPr lang="it-IT" altLang="it-IT" sz="1800" dirty="0"/>
              <a:t>: </a:t>
            </a:r>
            <a:r>
              <a:rPr lang="it-IT" altLang="it-IT" sz="1800" b="1" dirty="0">
                <a:solidFill>
                  <a:srgbClr val="990000"/>
                </a:solidFill>
              </a:rPr>
              <a:t>Guida all’utenza</a:t>
            </a:r>
            <a:r>
              <a:rPr lang="it-IT" altLang="it-IT" sz="1800" dirty="0"/>
              <a:t> disponibile sul sito </a:t>
            </a:r>
            <a:r>
              <a:rPr lang="it-IT" altLang="it-IT" sz="1800" dirty="0" smtClean="0"/>
              <a:t>dell’Istat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Accesso al Laboratorio e analisi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4213" y="2714625"/>
            <a:ext cx="7920037" cy="2643188"/>
          </a:xfrm>
        </p:spPr>
        <p:txBody>
          <a:bodyPr rtlCol="0">
            <a:normAutofit fontScale="47500" lnSpcReduction="20000"/>
          </a:bodyPr>
          <a:lstStyle/>
          <a:p>
            <a:pPr marL="0" indent="0" algn="just" eaLnBrk="1" hangingPunct="1">
              <a:spcAft>
                <a:spcPct val="50000"/>
              </a:spcAft>
              <a:buFont typeface="Arial" charset="0"/>
              <a:buNone/>
              <a:defRPr/>
            </a:pPr>
            <a:r>
              <a:rPr lang="it-IT" altLang="it-IT" sz="2800" b="1" dirty="0" smtClean="0">
                <a:solidFill>
                  <a:srgbClr val="5F5F5F"/>
                </a:solidFill>
              </a:rPr>
              <a:t>utente                  richiesta                  valutazione                 autorizzazione                 predisposizione della postazione </a:t>
            </a:r>
          </a:p>
          <a:p>
            <a:pPr marL="0" indent="0" algn="just" eaLnBrk="1" hangingPunct="1">
              <a:spcAft>
                <a:spcPct val="50000"/>
              </a:spcAft>
              <a:buFont typeface="Arial" charset="0"/>
              <a:buNone/>
              <a:defRPr/>
            </a:pPr>
            <a:r>
              <a:rPr lang="it-IT" altLang="it-IT" sz="2800" b="1" dirty="0" smtClean="0">
                <a:solidFill>
                  <a:srgbClr val="5F5F5F"/>
                </a:solidFill>
              </a:rPr>
              <a:t>Appuntamenti                        Analisi dei dati                      Risultati = output</a:t>
            </a:r>
          </a:p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800" b="1" dirty="0" smtClean="0">
                <a:solidFill>
                  <a:srgbClr val="5F5F5F"/>
                </a:solidFill>
              </a:rPr>
              <a:t>I </a:t>
            </a:r>
            <a:r>
              <a:rPr lang="it-IT" altLang="it-IT" sz="2800" b="1" dirty="0">
                <a:solidFill>
                  <a:srgbClr val="5F5F5F"/>
                </a:solidFill>
              </a:rPr>
              <a:t>risultati che è possibile prelevare</a:t>
            </a:r>
            <a:r>
              <a:rPr lang="it-IT" altLang="it-IT" sz="2800" dirty="0"/>
              <a:t>:</a:t>
            </a:r>
          </a:p>
          <a:p>
            <a:pPr lvl="1" algn="just" eaLnBrk="1" hangingPunct="1"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it-IT" altLang="it-IT" sz="2400" dirty="0"/>
              <a:t>rappresentano l'effettiva </a:t>
            </a:r>
            <a:r>
              <a:rPr lang="it-IT" altLang="it-IT" sz="2400" dirty="0">
                <a:solidFill>
                  <a:srgbClr val="990000"/>
                </a:solidFill>
              </a:rPr>
              <a:t>conclusione</a:t>
            </a:r>
            <a:r>
              <a:rPr lang="it-IT" altLang="it-IT" sz="2400" dirty="0"/>
              <a:t> dell'analisi (ad esempio, quanto si intende pubblicare) </a:t>
            </a:r>
          </a:p>
          <a:p>
            <a:pPr lvl="1" algn="just" eaLnBrk="1" hangingPunct="1"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it-IT" altLang="it-IT" sz="2400" dirty="0"/>
              <a:t>sono costituiti dai risultati </a:t>
            </a:r>
            <a:r>
              <a:rPr lang="it-IT" altLang="it-IT" sz="2400" dirty="0">
                <a:solidFill>
                  <a:srgbClr val="990000"/>
                </a:solidFill>
              </a:rPr>
              <a:t>sintetici</a:t>
            </a:r>
            <a:r>
              <a:rPr lang="it-IT" altLang="it-IT" sz="2400" dirty="0"/>
              <a:t> dell'analisi statistica</a:t>
            </a:r>
          </a:p>
          <a:p>
            <a:pPr lvl="1" algn="just" eaLnBrk="1" hangingPunct="1"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it-IT" altLang="it-IT" sz="2400" dirty="0"/>
              <a:t>in nessun caso sono rilasciati dati elementari o dettagliati </a:t>
            </a:r>
          </a:p>
          <a:p>
            <a:pPr algn="just" eaLnBrk="1" hangingPunct="1"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it-IT" altLang="it-IT" sz="2800" dirty="0"/>
              <a:t>le </a:t>
            </a:r>
            <a:r>
              <a:rPr lang="it-IT" altLang="it-IT" sz="2800" dirty="0">
                <a:solidFill>
                  <a:srgbClr val="990000"/>
                </a:solidFill>
              </a:rPr>
              <a:t>regole di rilascio</a:t>
            </a:r>
            <a:r>
              <a:rPr lang="it-IT" altLang="it-IT" sz="2800" dirty="0"/>
              <a:t> sono incluse nella Guida all’utenza disponibile sul sito dell’Istat</a:t>
            </a:r>
          </a:p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800" b="1" dirty="0" smtClean="0">
                <a:solidFill>
                  <a:srgbClr val="5F5F5F"/>
                </a:solidFill>
              </a:rPr>
              <a:t>Il </a:t>
            </a:r>
            <a:r>
              <a:rPr lang="it-IT" altLang="it-IT" sz="2800" b="1" dirty="0">
                <a:solidFill>
                  <a:srgbClr val="5F5F5F"/>
                </a:solidFill>
              </a:rPr>
              <a:t>rilascio</a:t>
            </a:r>
            <a:r>
              <a:rPr lang="it-IT" altLang="it-IT" sz="2800" dirty="0"/>
              <a:t> dei risultati delle elaborazioni è sottoposto a un controllo finalizzato ad escludere rischi di violazione della </a:t>
            </a:r>
            <a:r>
              <a:rPr lang="it-IT" altLang="it-IT" sz="2800" dirty="0">
                <a:solidFill>
                  <a:srgbClr val="990000"/>
                </a:solidFill>
              </a:rPr>
              <a:t>riservatezza</a:t>
            </a:r>
            <a:r>
              <a:rPr lang="it-IT" altLang="it-IT" sz="2800" dirty="0" smtClean="0"/>
              <a:t>.</a:t>
            </a:r>
            <a:r>
              <a:rPr lang="it-IT" altLang="it-IT" sz="2800" dirty="0" smtClean="0">
                <a:solidFill>
                  <a:schemeClr val="bg1"/>
                </a:solidFill>
              </a:rPr>
              <a:t>. </a:t>
            </a:r>
            <a:r>
              <a:rPr lang="it-IT" altLang="it-IT" sz="2800" dirty="0" smtClean="0"/>
              <a:t>Per </a:t>
            </a:r>
            <a:r>
              <a:rPr lang="it-IT" altLang="it-IT" sz="2800" dirty="0"/>
              <a:t>consentire tali verifiche, l'output deve essere corredato da idonea </a:t>
            </a:r>
            <a:r>
              <a:rPr lang="it-IT" altLang="it-IT" sz="2800" dirty="0">
                <a:solidFill>
                  <a:srgbClr val="990000"/>
                </a:solidFill>
              </a:rPr>
              <a:t>descrizione</a:t>
            </a:r>
            <a:r>
              <a:rPr lang="it-IT" altLang="it-IT" sz="2800" dirty="0"/>
              <a:t>, e sarà reso agli utenti con qualche giorno di posticipo rispetto alla conclusione delle elaborazioni</a:t>
            </a:r>
            <a:r>
              <a:rPr lang="it-IT" altLang="it-IT" sz="2800" dirty="0" smtClean="0"/>
              <a:t>.</a:t>
            </a:r>
            <a:endParaRPr lang="it-IT" altLang="it-IT" sz="2400" dirty="0"/>
          </a:p>
        </p:txBody>
      </p:sp>
      <p:sp>
        <p:nvSpPr>
          <p:cNvPr id="4" name="Freccia a destra 3"/>
          <p:cNvSpPr/>
          <p:nvPr/>
        </p:nvSpPr>
        <p:spPr>
          <a:xfrm>
            <a:off x="1258888" y="2747963"/>
            <a:ext cx="576262" cy="1793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  <p:sp>
        <p:nvSpPr>
          <p:cNvPr id="5" name="Freccia a destra 4"/>
          <p:cNvSpPr/>
          <p:nvPr/>
        </p:nvSpPr>
        <p:spPr>
          <a:xfrm>
            <a:off x="2555875" y="2738438"/>
            <a:ext cx="576263" cy="180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        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6" name="Freccia a destra 5"/>
          <p:cNvSpPr/>
          <p:nvPr/>
        </p:nvSpPr>
        <p:spPr>
          <a:xfrm>
            <a:off x="3995738" y="2741613"/>
            <a:ext cx="576262" cy="180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  <p:sp>
        <p:nvSpPr>
          <p:cNvPr id="7" name="Freccia a destra 6"/>
          <p:cNvSpPr/>
          <p:nvPr/>
        </p:nvSpPr>
        <p:spPr>
          <a:xfrm>
            <a:off x="5651500" y="2757488"/>
            <a:ext cx="576263" cy="1793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  <p:sp>
        <p:nvSpPr>
          <p:cNvPr id="8" name="Freccia a destra 7"/>
          <p:cNvSpPr/>
          <p:nvPr/>
        </p:nvSpPr>
        <p:spPr>
          <a:xfrm>
            <a:off x="1931988" y="3055938"/>
            <a:ext cx="574675" cy="1793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        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9" name="Freccia a destra 8"/>
          <p:cNvSpPr/>
          <p:nvPr/>
        </p:nvSpPr>
        <p:spPr>
          <a:xfrm>
            <a:off x="3860800" y="3055938"/>
            <a:ext cx="576263" cy="1793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Rete di punti di accesso al Laboratorio ADELE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843213" y="2714625"/>
            <a:ext cx="5586412" cy="2643188"/>
          </a:xfrm>
        </p:spPr>
        <p:txBody>
          <a:bodyPr rtlCol="0">
            <a:normAutofit fontScale="55000" lnSpcReduction="20000"/>
          </a:bodyPr>
          <a:lstStyle/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400" b="1" dirty="0" smtClean="0">
                <a:solidFill>
                  <a:srgbClr val="5F5F5F"/>
                </a:solidFill>
              </a:rPr>
              <a:t>Nel </a:t>
            </a:r>
            <a:r>
              <a:rPr lang="it-IT" altLang="it-IT" sz="2400" b="1" dirty="0">
                <a:solidFill>
                  <a:srgbClr val="5F5F5F"/>
                </a:solidFill>
              </a:rPr>
              <a:t>2011 </a:t>
            </a:r>
            <a:r>
              <a:rPr lang="it-IT" altLang="it-IT" sz="2400" b="1" dirty="0" smtClean="0">
                <a:solidFill>
                  <a:srgbClr val="5F5F5F"/>
                </a:solidFill>
              </a:rPr>
              <a:t>cambiamento di architettura IT: rete VPN (</a:t>
            </a:r>
            <a:r>
              <a:rPr lang="it-IT" altLang="it-IT" sz="2400" b="1" dirty="0" err="1" smtClean="0">
                <a:solidFill>
                  <a:srgbClr val="5F5F5F"/>
                </a:solidFill>
              </a:rPr>
              <a:t>citrix</a:t>
            </a:r>
            <a:r>
              <a:rPr lang="it-IT" altLang="it-IT" sz="2400" b="1" dirty="0" smtClean="0">
                <a:solidFill>
                  <a:srgbClr val="5F5F5F"/>
                </a:solidFill>
              </a:rPr>
              <a:t>) che ha permesso la creazione di punti </a:t>
            </a:r>
            <a:r>
              <a:rPr lang="it-IT" altLang="it-IT" sz="2400" b="1" dirty="0">
                <a:solidFill>
                  <a:srgbClr val="5F5F5F"/>
                </a:solidFill>
              </a:rPr>
              <a:t>di accesso al Laboratorio presso tutti i 18 UURR dell’Istat </a:t>
            </a:r>
          </a:p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400" b="1" dirty="0" smtClean="0">
                <a:solidFill>
                  <a:srgbClr val="5F5F5F"/>
                </a:solidFill>
              </a:rPr>
              <a:t>Stanno per essere resi operativi punti </a:t>
            </a:r>
            <a:r>
              <a:rPr lang="it-IT" altLang="it-IT" sz="2400" b="1" dirty="0">
                <a:solidFill>
                  <a:srgbClr val="5F5F5F"/>
                </a:solidFill>
              </a:rPr>
              <a:t>di accesso anche presso gli uffici provinciali di Trento e Bolzano</a:t>
            </a:r>
          </a:p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400" dirty="0" smtClean="0"/>
              <a:t>Dal </a:t>
            </a:r>
            <a:r>
              <a:rPr lang="it-IT" altLang="it-IT" sz="2400" dirty="0"/>
              <a:t>punto di vista organizzativo </a:t>
            </a:r>
            <a:r>
              <a:rPr lang="it-IT" altLang="it-IT" sz="2400" dirty="0" smtClean="0"/>
              <a:t>si è creata una </a:t>
            </a:r>
            <a:r>
              <a:rPr lang="it-IT" altLang="it-IT" sz="2400" dirty="0"/>
              <a:t>rete di referenti per la gestione dell’accesso ai dati e i contatti con l’utenza mantenendo una struttura centralizzata che coordina le fasi di </a:t>
            </a:r>
            <a:r>
              <a:rPr lang="it-IT" altLang="it-IT" sz="2400" dirty="0" smtClean="0"/>
              <a:t>accettazione, valutazione e autorizzazione delle richieste e del rilascio dell’output</a:t>
            </a:r>
          </a:p>
          <a:p>
            <a:pPr algn="just" eaLnBrk="1" hangingPunct="1">
              <a:spcAft>
                <a:spcPct val="50000"/>
              </a:spcAft>
              <a:defRPr/>
            </a:pPr>
            <a:r>
              <a:rPr lang="it-IT" altLang="it-IT" sz="2400" dirty="0" smtClean="0"/>
              <a:t>Si è creata una rete di esperti in valutazione dell’output che affiancano la segreteria organizzativa presso il nodo centrale di Roma.</a:t>
            </a:r>
            <a:endParaRPr lang="it-IT" altLang="it-IT" sz="24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  <p:pic>
        <p:nvPicPr>
          <p:cNvPr id="30723" name="Picture 9" descr="ita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349500"/>
            <a:ext cx="3052762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Dati integrati nel Laboratorio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70000" lnSpcReduction="20000"/>
          </a:bodyPr>
          <a:lstStyle/>
          <a:p>
            <a:pPr marL="342900" lvl="3" indent="-342900" eaLnBrk="1" hangingPunct="1">
              <a:buFont typeface="Arial" charset="0"/>
              <a:buChar char="•"/>
              <a:defRPr/>
            </a:pPr>
            <a:r>
              <a:rPr lang="it-IT" altLang="it-IT" dirty="0"/>
              <a:t>Presso il Laboratorio ADELE si ha accesso anche ad una serie di  basi informative integrate a livello di </a:t>
            </a:r>
            <a:r>
              <a:rPr lang="it-IT" altLang="it-IT" dirty="0" smtClean="0"/>
              <a:t>impresa (</a:t>
            </a:r>
            <a:r>
              <a:rPr lang="it-IT" altLang="it-IT" dirty="0"/>
              <a:t>provenienti dall’abbinamento di più indagini/archivi )</a:t>
            </a:r>
          </a:p>
          <a:p>
            <a:pPr>
              <a:spcBef>
                <a:spcPct val="50000"/>
              </a:spcBef>
              <a:defRPr/>
            </a:pPr>
            <a:r>
              <a:rPr lang="it-IT" altLang="it-IT" sz="2000" dirty="0" smtClean="0">
                <a:solidFill>
                  <a:srgbClr val="5F5F5F"/>
                </a:solidFill>
              </a:rPr>
              <a:t>Panel </a:t>
            </a:r>
            <a:r>
              <a:rPr lang="it-IT" altLang="it-IT" sz="2000" dirty="0">
                <a:solidFill>
                  <a:srgbClr val="5F5F5F"/>
                </a:solidFill>
              </a:rPr>
              <a:t>di bilanci di piccole e medie imprese sempre attive dal 2001 al 2008 e integrati con altre fonti Istat</a:t>
            </a:r>
          </a:p>
          <a:p>
            <a:pPr>
              <a:spcBef>
                <a:spcPct val="50000"/>
              </a:spcBef>
              <a:defRPr/>
            </a:pPr>
            <a:r>
              <a:rPr lang="it-IT" altLang="it-IT" sz="2000" dirty="0">
                <a:solidFill>
                  <a:srgbClr val="5F5F5F"/>
                </a:solidFill>
              </a:rPr>
              <a:t>Dati </a:t>
            </a:r>
            <a:r>
              <a:rPr lang="it-IT" altLang="it-IT" sz="2000" dirty="0" err="1">
                <a:solidFill>
                  <a:srgbClr val="5F5F5F"/>
                </a:solidFill>
              </a:rPr>
              <a:t>Linked</a:t>
            </a:r>
            <a:r>
              <a:rPr lang="it-IT" altLang="it-IT" sz="2000" dirty="0">
                <a:solidFill>
                  <a:srgbClr val="5F5F5F"/>
                </a:solidFill>
              </a:rPr>
              <a:t> </a:t>
            </a:r>
            <a:r>
              <a:rPr lang="it-IT" altLang="it-IT" sz="2000" dirty="0" err="1" smtClean="0">
                <a:solidFill>
                  <a:srgbClr val="5F5F5F"/>
                </a:solidFill>
              </a:rPr>
              <a:t>Employed-Employee</a:t>
            </a:r>
            <a:endParaRPr lang="it-IT" altLang="it-IT" sz="2000" dirty="0">
              <a:solidFill>
                <a:srgbClr val="5F5F5F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it-IT" altLang="it-IT" sz="2000" dirty="0" smtClean="0">
                <a:solidFill>
                  <a:srgbClr val="5F5F5F"/>
                </a:solidFill>
              </a:rPr>
              <a:t>Il </a:t>
            </a:r>
            <a:r>
              <a:rPr lang="it-IT" altLang="it-IT" sz="2000" dirty="0">
                <a:solidFill>
                  <a:srgbClr val="5F5F5F"/>
                </a:solidFill>
              </a:rPr>
              <a:t>panel Imprese </a:t>
            </a:r>
            <a:r>
              <a:rPr lang="it-IT" altLang="it-IT" sz="2000" dirty="0" err="1">
                <a:solidFill>
                  <a:srgbClr val="5F5F5F"/>
                </a:solidFill>
              </a:rPr>
              <a:t>Coe</a:t>
            </a:r>
            <a:r>
              <a:rPr lang="it-IT" altLang="it-IT" sz="2000" dirty="0">
                <a:solidFill>
                  <a:srgbClr val="5F5F5F"/>
                </a:solidFill>
              </a:rPr>
              <a:t>: integra le rilevazioni del Commercio con l’Estero (COE) e il Registro delle Imprese Attive </a:t>
            </a:r>
          </a:p>
          <a:p>
            <a:pPr>
              <a:spcBef>
                <a:spcPct val="50000"/>
              </a:spcBef>
              <a:defRPr/>
            </a:pPr>
            <a:r>
              <a:rPr lang="it-IT" altLang="it-IT" sz="2000" dirty="0" smtClean="0">
                <a:solidFill>
                  <a:srgbClr val="5F5F5F"/>
                </a:solidFill>
              </a:rPr>
              <a:t>Panel «</a:t>
            </a:r>
            <a:r>
              <a:rPr lang="it-IT" altLang="it-IT" sz="2000" dirty="0" err="1" smtClean="0">
                <a:solidFill>
                  <a:srgbClr val="5F5F5F"/>
                </a:solidFill>
              </a:rPr>
              <a:t>energy</a:t>
            </a:r>
            <a:r>
              <a:rPr lang="it-IT" altLang="it-IT" sz="2000" dirty="0" smtClean="0">
                <a:solidFill>
                  <a:srgbClr val="5F5F5F"/>
                </a:solidFill>
              </a:rPr>
              <a:t>»: Panel </a:t>
            </a:r>
            <a:r>
              <a:rPr lang="it-IT" altLang="it-IT" sz="2000" dirty="0">
                <a:solidFill>
                  <a:srgbClr val="5F5F5F"/>
                </a:solidFill>
              </a:rPr>
              <a:t>di imprese rispondenti all’indagine </a:t>
            </a:r>
            <a:r>
              <a:rPr lang="it-IT" altLang="it-IT" sz="2000" dirty="0" err="1">
                <a:solidFill>
                  <a:srgbClr val="5F5F5F"/>
                </a:solidFill>
              </a:rPr>
              <a:t>Prodcom</a:t>
            </a:r>
            <a:r>
              <a:rPr lang="it-IT" altLang="it-IT" sz="2000" dirty="0">
                <a:solidFill>
                  <a:srgbClr val="5F5F5F"/>
                </a:solidFill>
              </a:rPr>
              <a:t> dal 2000 al 2005 su conto economico, occupazione e costi per acquisti energetici</a:t>
            </a:r>
          </a:p>
          <a:p>
            <a:pPr>
              <a:spcBef>
                <a:spcPct val="50000"/>
              </a:spcBef>
              <a:defRPr/>
            </a:pPr>
            <a:r>
              <a:rPr lang="it-IT" altLang="it-IT" sz="2000" dirty="0" smtClean="0">
                <a:solidFill>
                  <a:srgbClr val="5F5F5F"/>
                </a:solidFill>
              </a:rPr>
              <a:t>Panel </a:t>
            </a:r>
            <a:r>
              <a:rPr lang="it-IT" altLang="it-IT" sz="2000" dirty="0">
                <a:solidFill>
                  <a:srgbClr val="5F5F5F"/>
                </a:solidFill>
              </a:rPr>
              <a:t>vincoli finanziari alle imprese industriali </a:t>
            </a:r>
            <a:r>
              <a:rPr lang="it-IT" altLang="it-IT" sz="2000" dirty="0" smtClean="0">
                <a:solidFill>
                  <a:srgbClr val="5F5F5F"/>
                </a:solidFill>
              </a:rPr>
              <a:t>2003-2008</a:t>
            </a:r>
          </a:p>
          <a:p>
            <a:pPr marL="0" indent="0">
              <a:spcBef>
                <a:spcPct val="50000"/>
              </a:spcBef>
              <a:buFont typeface="Arial" charset="0"/>
              <a:buNone/>
              <a:defRPr/>
            </a:pPr>
            <a:r>
              <a:rPr lang="it-IT" sz="2000" dirty="0" smtClean="0">
                <a:solidFill>
                  <a:srgbClr val="5F5F5F"/>
                </a:solidFill>
              </a:rPr>
              <a:t>La lista completa disponibile sul sito Istat</a:t>
            </a:r>
            <a:endParaRPr lang="it-IT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Sviluppi futuri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>
                <a:solidFill>
                  <a:srgbClr val="C00000"/>
                </a:solidFill>
              </a:rPr>
              <a:t>Data Archive: Servizi per l’accesso sicuro ai </a:t>
            </a:r>
            <a:r>
              <a:rPr lang="it-IT" sz="2400" dirty="0" err="1" smtClean="0">
                <a:solidFill>
                  <a:srgbClr val="C00000"/>
                </a:solidFill>
              </a:rPr>
              <a:t>microdati</a:t>
            </a:r>
            <a:r>
              <a:rPr lang="it-IT" sz="2400" dirty="0" smtClean="0">
                <a:solidFill>
                  <a:srgbClr val="C0000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t-IT" sz="2400" dirty="0" smtClean="0"/>
              <a:t>Ulteriori forme di accesso remoto 	</a:t>
            </a:r>
            <a:endParaRPr lang="it-IT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t-IT" sz="2400" dirty="0" smtClean="0"/>
              <a:t>Miglioramento della ricerca di </a:t>
            </a:r>
            <a:r>
              <a:rPr lang="it-IT" sz="2400" dirty="0" err="1" smtClean="0"/>
              <a:t>microdati</a:t>
            </a:r>
            <a:r>
              <a:rPr lang="it-IT" sz="2400" dirty="0" smtClean="0"/>
              <a:t> tramite la creazione di un catalogo dei </a:t>
            </a:r>
            <a:r>
              <a:rPr lang="it-IT" sz="2400" dirty="0" err="1" smtClean="0"/>
              <a:t>microdati</a:t>
            </a:r>
            <a:r>
              <a:rPr lang="it-IT" sz="2400" dirty="0" smtClean="0"/>
              <a:t>: Istat non è l’unico produttore, Ministero </a:t>
            </a:r>
            <a:r>
              <a:rPr lang="it-IT" sz="2400" dirty="0"/>
              <a:t>del Lavoro e delle Politiche </a:t>
            </a:r>
            <a:r>
              <a:rPr lang="it-IT" sz="2400" dirty="0" smtClean="0"/>
              <a:t>Sociali, Inps ecc.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t-IT" sz="2400" dirty="0" smtClean="0"/>
              <a:t>Possibilità di effettuare ricerche tematiche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t-IT" sz="2400" dirty="0" smtClean="0"/>
              <a:t>Estensione di questi servizi a </a:t>
            </a:r>
            <a:r>
              <a:rPr lang="it-IT" sz="2400" dirty="0" err="1" smtClean="0"/>
              <a:t>microdati</a:t>
            </a:r>
            <a:r>
              <a:rPr lang="it-IT" sz="2400" dirty="0" smtClean="0"/>
              <a:t> raccolti tramite fondi pubblici.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Grazie dell’attenzione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/>
              <a:t>Per maggiori informazioni: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/>
              <a:t>Sull’accesso ai </a:t>
            </a:r>
            <a:r>
              <a:rPr lang="it-IT" sz="2400" dirty="0" err="1" smtClean="0"/>
              <a:t>microdati</a:t>
            </a:r>
            <a:r>
              <a:rPr lang="it-IT" sz="2400" dirty="0" smtClean="0"/>
              <a:t>:</a:t>
            </a:r>
            <a:endParaRPr lang="it-IT" sz="24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/>
              <a:t>Luisa Franconi:  </a:t>
            </a:r>
            <a:r>
              <a:rPr lang="it-IT" sz="2400" dirty="0" smtClean="0">
                <a:hlinkClick r:id="rId2"/>
              </a:rPr>
              <a:t>franconi@istat.it</a:t>
            </a:r>
            <a:endParaRPr lang="it-IT" sz="24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/>
              <a:t>Su aspetti metodologici: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400" dirty="0" smtClean="0"/>
              <a:t>Daniela </a:t>
            </a:r>
            <a:r>
              <a:rPr lang="it-IT" sz="2400" dirty="0" err="1" smtClean="0"/>
              <a:t>Ichim</a:t>
            </a:r>
            <a:r>
              <a:rPr lang="it-IT" sz="2400" dirty="0" smtClean="0"/>
              <a:t>: </a:t>
            </a:r>
            <a:r>
              <a:rPr lang="it-IT" sz="2400" dirty="0" smtClean="0">
                <a:hlinkClick r:id="rId3"/>
              </a:rPr>
              <a:t>ichim@istat.it</a:t>
            </a:r>
            <a:r>
              <a:rPr lang="it-IT" sz="2400" dirty="0" smtClean="0"/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Sommario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>
            <a:normAutofit/>
          </a:bodyPr>
          <a:lstStyle/>
          <a:p>
            <a:pPr>
              <a:buFont typeface="Arial" charset="0"/>
              <a:buChar char="­"/>
            </a:pPr>
            <a:r>
              <a:rPr lang="it-IT" sz="2400" smtClean="0">
                <a:solidFill>
                  <a:srgbClr val="C00000"/>
                </a:solidFill>
              </a:rPr>
              <a:t>Microdati</a:t>
            </a:r>
            <a:r>
              <a:rPr lang="it-IT" sz="2400" smtClean="0"/>
              <a:t>: vantaggi e svantaggi</a:t>
            </a:r>
          </a:p>
          <a:p>
            <a:pPr>
              <a:buFont typeface="Arial" charset="0"/>
              <a:buChar char="­"/>
            </a:pPr>
            <a:r>
              <a:rPr lang="it-IT" sz="2400" smtClean="0">
                <a:solidFill>
                  <a:srgbClr val="C00000"/>
                </a:solidFill>
              </a:rPr>
              <a:t>Sistema integrato </a:t>
            </a:r>
            <a:r>
              <a:rPr lang="it-IT" sz="2400" smtClean="0"/>
              <a:t>di accesso ai microdati dell’Istat</a:t>
            </a:r>
          </a:p>
          <a:p>
            <a:pPr lvl="1">
              <a:buFont typeface="Arial" charset="0"/>
              <a:buChar char="­"/>
            </a:pPr>
            <a:r>
              <a:rPr lang="it-IT" sz="2000" smtClean="0"/>
              <a:t>Misure organizzative</a:t>
            </a:r>
          </a:p>
          <a:p>
            <a:pPr lvl="1">
              <a:buFont typeface="Arial" charset="0"/>
              <a:buChar char="­"/>
            </a:pPr>
            <a:r>
              <a:rPr lang="it-IT" sz="2000" smtClean="0"/>
              <a:t>Aspetti metodologici</a:t>
            </a:r>
          </a:p>
          <a:p>
            <a:pPr lvl="1">
              <a:buFont typeface="Arial" charset="0"/>
              <a:buChar char="­"/>
            </a:pPr>
            <a:r>
              <a:rPr lang="it-IT" sz="2000" smtClean="0"/>
              <a:t>Architetture IT</a:t>
            </a:r>
          </a:p>
          <a:p>
            <a:pPr lvl="1">
              <a:buFont typeface="Arial" charset="0"/>
              <a:buChar char="­"/>
            </a:pPr>
            <a:r>
              <a:rPr lang="it-IT" sz="2400" smtClean="0">
                <a:solidFill>
                  <a:srgbClr val="C00000"/>
                </a:solidFill>
              </a:rPr>
              <a:t>Sviluppi futuri</a:t>
            </a:r>
          </a:p>
          <a:p>
            <a:pPr lvl="1">
              <a:buFont typeface="Arial" charset="0"/>
              <a:buChar char="­"/>
            </a:pPr>
            <a:endParaRPr lang="it-IT" sz="24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Microdati - Vantaggi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625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it-IT" sz="2400" dirty="0" smtClean="0"/>
              <a:t>La domanda di analisi di </a:t>
            </a:r>
            <a:r>
              <a:rPr lang="it-IT" sz="2400" dirty="0" err="1" smtClean="0"/>
              <a:t>microdati</a:t>
            </a:r>
            <a:r>
              <a:rPr lang="it-IT" sz="2400" dirty="0" smtClean="0"/>
              <a:t> cresce esponenzialmente con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a</a:t>
            </a:r>
            <a:r>
              <a:rPr lang="en-GB" sz="2400" dirty="0"/>
              <a:t>) </a:t>
            </a:r>
            <a:r>
              <a:rPr lang="en-GB" sz="2400" dirty="0" err="1" smtClean="0"/>
              <a:t>il</a:t>
            </a:r>
            <a:r>
              <a:rPr lang="en-GB" sz="2400" dirty="0" smtClean="0"/>
              <a:t> </a:t>
            </a:r>
            <a:r>
              <a:rPr lang="en-GB" sz="2400" dirty="0" err="1" smtClean="0"/>
              <a:t>potenziamento</a:t>
            </a:r>
            <a:r>
              <a:rPr lang="en-GB" sz="2400" dirty="0" smtClean="0"/>
              <a:t> </a:t>
            </a:r>
            <a:r>
              <a:rPr lang="en-GB" sz="2400" dirty="0" err="1" smtClean="0"/>
              <a:t>delle</a:t>
            </a:r>
            <a:r>
              <a:rPr lang="en-GB" sz="2400" dirty="0" smtClean="0"/>
              <a:t> </a:t>
            </a:r>
            <a:r>
              <a:rPr lang="en-GB" sz="2400" dirty="0" err="1" smtClean="0"/>
              <a:t>infrastrutture</a:t>
            </a:r>
            <a:r>
              <a:rPr lang="en-GB" sz="2400" dirty="0" smtClean="0"/>
              <a:t> (cloud computing, </a:t>
            </a:r>
            <a:r>
              <a:rPr lang="en-GB" sz="2400" dirty="0" err="1" smtClean="0"/>
              <a:t>disponibilità</a:t>
            </a:r>
            <a:r>
              <a:rPr lang="en-GB" sz="2400" dirty="0" smtClean="0"/>
              <a:t> di app, software,…)</a:t>
            </a:r>
            <a:endParaRPr lang="en-GB" sz="2400" dirty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b</a:t>
            </a:r>
            <a:r>
              <a:rPr lang="en-GB" sz="2400" dirty="0"/>
              <a:t>) </a:t>
            </a:r>
            <a:r>
              <a:rPr lang="en-GB" sz="2400" dirty="0" err="1" smtClean="0"/>
              <a:t>l’aumento</a:t>
            </a:r>
            <a:r>
              <a:rPr lang="en-GB" sz="2400" dirty="0" smtClean="0"/>
              <a:t> </a:t>
            </a:r>
            <a:r>
              <a:rPr lang="en-GB" sz="2400" dirty="0" err="1" smtClean="0"/>
              <a:t>dei</a:t>
            </a:r>
            <a:r>
              <a:rPr lang="en-GB" sz="2400" dirty="0" smtClean="0"/>
              <a:t> </a:t>
            </a:r>
            <a:r>
              <a:rPr lang="en-GB" sz="2400" dirty="0" err="1" smtClean="0"/>
              <a:t>dati</a:t>
            </a:r>
            <a:r>
              <a:rPr lang="en-GB" sz="2400" dirty="0" smtClean="0"/>
              <a:t> </a:t>
            </a:r>
            <a:r>
              <a:rPr lang="en-GB" sz="2400" dirty="0" err="1" smtClean="0"/>
              <a:t>disponibili</a:t>
            </a:r>
            <a:r>
              <a:rPr lang="en-GB" sz="2400" dirty="0" smtClean="0"/>
              <a:t> (big data, </a:t>
            </a:r>
            <a:r>
              <a:rPr lang="en-GB" sz="2400" dirty="0" err="1" smtClean="0"/>
              <a:t>siti</a:t>
            </a:r>
            <a:r>
              <a:rPr lang="en-GB" sz="2400" dirty="0" smtClean="0"/>
              <a:t> data.gov, data archive)</a:t>
            </a:r>
            <a:endParaRPr lang="en-GB" sz="2400" dirty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c</a:t>
            </a:r>
            <a:r>
              <a:rPr lang="en-GB" sz="2400" dirty="0"/>
              <a:t>) </a:t>
            </a:r>
            <a:r>
              <a:rPr lang="en-GB" sz="2400" dirty="0" smtClean="0"/>
              <a:t>La </a:t>
            </a:r>
            <a:r>
              <a:rPr lang="en-GB" sz="2400" dirty="0" err="1" smtClean="0"/>
              <a:t>tendenza</a:t>
            </a:r>
            <a:r>
              <a:rPr lang="en-GB" sz="2400" dirty="0" smtClean="0"/>
              <a:t> a “</a:t>
            </a:r>
            <a:r>
              <a:rPr lang="en-GB" sz="2400" dirty="0" err="1" smtClean="0"/>
              <a:t>localizzare</a:t>
            </a:r>
            <a:r>
              <a:rPr lang="en-GB" sz="2400" dirty="0" smtClean="0"/>
              <a:t>” </a:t>
            </a:r>
            <a:r>
              <a:rPr lang="en-GB" sz="2400" dirty="0" err="1" smtClean="0"/>
              <a:t>fenomeni</a:t>
            </a:r>
            <a:endParaRPr lang="en-GB" sz="2400" dirty="0"/>
          </a:p>
          <a:p>
            <a:pPr>
              <a:defRPr/>
            </a:pPr>
            <a:endParaRPr lang="en-GB" sz="2400" dirty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err="1" smtClean="0">
                <a:solidFill>
                  <a:srgbClr val="00B050"/>
                </a:solidFill>
              </a:rPr>
              <a:t>Vantaggi</a:t>
            </a:r>
            <a:r>
              <a:rPr lang="en-GB" sz="2400" dirty="0" smtClean="0">
                <a:solidFill>
                  <a:srgbClr val="00B050"/>
                </a:solidFill>
              </a:rPr>
              <a:t> di </a:t>
            </a:r>
            <a:r>
              <a:rPr lang="en-GB" sz="2400" dirty="0" err="1" smtClean="0">
                <a:solidFill>
                  <a:srgbClr val="00B050"/>
                </a:solidFill>
              </a:rPr>
              <a:t>analizzare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microdati</a:t>
            </a:r>
            <a:endParaRPr lang="en-GB" sz="2400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sz="2400" dirty="0" err="1" smtClean="0">
                <a:solidFill>
                  <a:srgbClr val="00B050"/>
                </a:solidFill>
              </a:rPr>
              <a:t>Analisi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illimitate</a:t>
            </a:r>
            <a:r>
              <a:rPr lang="en-GB" sz="2400" dirty="0" smtClean="0">
                <a:solidFill>
                  <a:srgbClr val="00B050"/>
                </a:solidFill>
              </a:rPr>
              <a:t> e </a:t>
            </a:r>
            <a:r>
              <a:rPr lang="en-GB" sz="2400" dirty="0" err="1" smtClean="0">
                <a:solidFill>
                  <a:srgbClr val="00B050"/>
                </a:solidFill>
              </a:rPr>
              <a:t>senza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restrizioni</a:t>
            </a:r>
            <a:r>
              <a:rPr lang="en-GB" sz="2400" dirty="0" smtClean="0">
                <a:solidFill>
                  <a:srgbClr val="00B050"/>
                </a:solidFill>
              </a:rPr>
              <a:t> (</a:t>
            </a:r>
            <a:r>
              <a:rPr lang="en-GB" sz="2400" dirty="0" err="1" smtClean="0">
                <a:solidFill>
                  <a:srgbClr val="00B050"/>
                </a:solidFill>
              </a:rPr>
              <a:t>selezione</a:t>
            </a:r>
            <a:r>
              <a:rPr lang="en-GB" sz="2400" dirty="0" smtClean="0">
                <a:solidFill>
                  <a:srgbClr val="00B050"/>
                </a:solidFill>
              </a:rPr>
              <a:t> di </a:t>
            </a:r>
            <a:r>
              <a:rPr lang="en-GB" sz="2400" dirty="0" err="1" smtClean="0">
                <a:solidFill>
                  <a:srgbClr val="00B050"/>
                </a:solidFill>
              </a:rPr>
              <a:t>dati</a:t>
            </a:r>
            <a:r>
              <a:rPr lang="en-GB" sz="2400" dirty="0" smtClean="0">
                <a:solidFill>
                  <a:srgbClr val="00B050"/>
                </a:solidFill>
              </a:rPr>
              <a:t> e </a:t>
            </a:r>
            <a:r>
              <a:rPr lang="en-GB" sz="2400" dirty="0" err="1" smtClean="0">
                <a:solidFill>
                  <a:srgbClr val="00B050"/>
                </a:solidFill>
              </a:rPr>
              <a:t>variabili</a:t>
            </a:r>
            <a:r>
              <a:rPr lang="en-GB" sz="2400" dirty="0" smtClean="0">
                <a:solidFill>
                  <a:srgbClr val="00B050"/>
                </a:solidFill>
              </a:rPr>
              <a:t>, </a:t>
            </a:r>
            <a:r>
              <a:rPr lang="en-GB" sz="2400" dirty="0" err="1" smtClean="0">
                <a:solidFill>
                  <a:srgbClr val="00B050"/>
                </a:solidFill>
              </a:rPr>
              <a:t>metodi</a:t>
            </a:r>
            <a:r>
              <a:rPr lang="en-GB" sz="2400" dirty="0" smtClean="0">
                <a:solidFill>
                  <a:srgbClr val="00B050"/>
                </a:solidFill>
              </a:rPr>
              <a:t> e </a:t>
            </a:r>
            <a:r>
              <a:rPr lang="en-GB" sz="2400" dirty="0" err="1" smtClean="0">
                <a:solidFill>
                  <a:srgbClr val="00B050"/>
                </a:solidFill>
              </a:rPr>
              <a:t>modelli</a:t>
            </a:r>
            <a:r>
              <a:rPr lang="en-GB" sz="2400" dirty="0" smtClean="0">
                <a:solidFill>
                  <a:srgbClr val="00B050"/>
                </a:solidFill>
              </a:rPr>
              <a:t>, </a:t>
            </a:r>
            <a:r>
              <a:rPr lang="en-GB" sz="2400" dirty="0" err="1" smtClean="0">
                <a:solidFill>
                  <a:srgbClr val="00B050"/>
                </a:solidFill>
              </a:rPr>
              <a:t>fonti</a:t>
            </a:r>
            <a:r>
              <a:rPr lang="en-GB" sz="2400" dirty="0" smtClean="0">
                <a:solidFill>
                  <a:srgbClr val="00B050"/>
                </a:solidFill>
              </a:rPr>
              <a:t>, …)</a:t>
            </a:r>
            <a:endParaRPr lang="en-GB" sz="2400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sz="2400" dirty="0" err="1" smtClean="0">
                <a:solidFill>
                  <a:srgbClr val="00B050"/>
                </a:solidFill>
              </a:rPr>
              <a:t>Esperienza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su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dati</a:t>
            </a:r>
            <a:r>
              <a:rPr lang="en-GB" sz="2400" dirty="0" smtClean="0">
                <a:solidFill>
                  <a:srgbClr val="00B050"/>
                </a:solidFill>
              </a:rPr>
              <a:t> con la </a:t>
            </a:r>
            <a:r>
              <a:rPr lang="en-GB" sz="2400" dirty="0" err="1" smtClean="0">
                <a:solidFill>
                  <a:srgbClr val="00B050"/>
                </a:solidFill>
              </a:rPr>
              <a:t>qualità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della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statistica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ufficiale</a:t>
            </a:r>
            <a:r>
              <a:rPr lang="en-GB" sz="2400" dirty="0" smtClean="0">
                <a:solidFill>
                  <a:srgbClr val="00B050"/>
                </a:solidFill>
              </a:rPr>
              <a:t> per </a:t>
            </a:r>
            <a:r>
              <a:rPr lang="en-GB" sz="2400" dirty="0" err="1" smtClean="0">
                <a:solidFill>
                  <a:srgbClr val="00B050"/>
                </a:solidFill>
              </a:rPr>
              <a:t>l’analisi</a:t>
            </a:r>
            <a:r>
              <a:rPr lang="en-GB" sz="2400" dirty="0" smtClean="0">
                <a:solidFill>
                  <a:srgbClr val="00B050"/>
                </a:solidFill>
              </a:rPr>
              <a:t> di </a:t>
            </a:r>
            <a:r>
              <a:rPr lang="en-GB" sz="2400" dirty="0" err="1" smtClean="0">
                <a:solidFill>
                  <a:srgbClr val="00B050"/>
                </a:solidFill>
              </a:rPr>
              <a:t>fenomeni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complessi</a:t>
            </a:r>
            <a:endParaRPr lang="en-GB" sz="2400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sz="2400" dirty="0" err="1" smtClean="0">
                <a:solidFill>
                  <a:srgbClr val="00B050"/>
                </a:solidFill>
              </a:rPr>
              <a:t>Trasparenza</a:t>
            </a:r>
            <a:r>
              <a:rPr lang="en-GB" sz="2400" dirty="0" smtClean="0">
                <a:solidFill>
                  <a:srgbClr val="00B050"/>
                </a:solidFill>
              </a:rPr>
              <a:t>, </a:t>
            </a:r>
            <a:r>
              <a:rPr lang="en-GB" sz="2400" dirty="0" err="1" smtClean="0">
                <a:solidFill>
                  <a:srgbClr val="00B050"/>
                </a:solidFill>
              </a:rPr>
              <a:t>imparzialità</a:t>
            </a:r>
            <a:r>
              <a:rPr lang="en-GB" sz="2400" dirty="0" smtClean="0">
                <a:solidFill>
                  <a:srgbClr val="00B050"/>
                </a:solidFill>
              </a:rPr>
              <a:t>, </a:t>
            </a:r>
            <a:r>
              <a:rPr lang="en-GB" sz="2400" dirty="0" err="1" smtClean="0">
                <a:solidFill>
                  <a:srgbClr val="00B050"/>
                </a:solidFill>
              </a:rPr>
              <a:t>neutralità</a:t>
            </a:r>
            <a:endParaRPr lang="en-GB" sz="2400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sz="2400" dirty="0" err="1" smtClean="0">
                <a:solidFill>
                  <a:srgbClr val="00B050"/>
                </a:solidFill>
              </a:rPr>
              <a:t>Riproducibilità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della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ricerca</a:t>
            </a:r>
            <a:r>
              <a:rPr lang="en-GB" sz="2400" dirty="0" smtClean="0">
                <a:solidFill>
                  <a:srgbClr val="00B050"/>
                </a:solidFill>
              </a:rPr>
              <a:t> e </a:t>
            </a:r>
            <a:r>
              <a:rPr lang="en-GB" sz="2400" dirty="0" err="1" smtClean="0">
                <a:solidFill>
                  <a:srgbClr val="00B050"/>
                </a:solidFill>
              </a:rPr>
              <a:t>delle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>
                <a:solidFill>
                  <a:srgbClr val="00B050"/>
                </a:solidFill>
              </a:rPr>
              <a:t>s</a:t>
            </a:r>
            <a:r>
              <a:rPr lang="en-GB" sz="2400" dirty="0" err="1" smtClean="0">
                <a:solidFill>
                  <a:srgbClr val="00B050"/>
                </a:solidFill>
              </a:rPr>
              <a:t>tatistiche</a:t>
            </a:r>
            <a:r>
              <a:rPr lang="en-GB" sz="2400" dirty="0" smtClean="0">
                <a:solidFill>
                  <a:srgbClr val="00B050"/>
                </a:solidFill>
              </a:rPr>
              <a:t> </a:t>
            </a:r>
            <a:r>
              <a:rPr lang="en-GB" sz="2400" dirty="0" err="1" smtClean="0">
                <a:solidFill>
                  <a:srgbClr val="00B050"/>
                </a:solidFill>
              </a:rPr>
              <a:t>ufficiali</a:t>
            </a:r>
            <a:r>
              <a:rPr lang="it-IT" sz="2400" dirty="0" smtClean="0">
                <a:solidFill>
                  <a:srgbClr val="00B050"/>
                </a:solidFill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Microdati - Svantaggi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it-IT" sz="1500" smtClean="0">
                <a:solidFill>
                  <a:srgbClr val="595959"/>
                </a:solidFill>
              </a:rPr>
              <a:t>La domanda di analisi di microdati cresce esponenzialmente con 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595959"/>
                </a:solidFill>
              </a:rPr>
              <a:t>a) il potenziamento delle infrastrutture (cloud computing, disponibilità di app, software,…)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595959"/>
                </a:solidFill>
              </a:rPr>
              <a:t>b) l’aumento dei dati disponibili (big data, siti data.gov, data archive)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595959"/>
                </a:solidFill>
              </a:rPr>
              <a:t>c) La tendenza a “localizzare” fenomeni</a:t>
            </a:r>
          </a:p>
          <a:p>
            <a:pPr marL="0" indent="0">
              <a:lnSpc>
                <a:spcPct val="80000"/>
              </a:lnSpc>
            </a:pPr>
            <a:endParaRPr lang="en-GB" sz="1500" smtClean="0">
              <a:solidFill>
                <a:srgbClr val="505150"/>
              </a:solidFill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FF0000"/>
                </a:solidFill>
              </a:rPr>
              <a:t>Svantaggi di analizzare microdati: </a:t>
            </a:r>
          </a:p>
          <a:p>
            <a:pPr marL="0" indent="0">
              <a:lnSpc>
                <a:spcPct val="80000"/>
              </a:lnSpc>
            </a:pPr>
            <a:r>
              <a:rPr lang="en-GB" sz="1500" smtClean="0">
                <a:solidFill>
                  <a:srgbClr val="FF0000"/>
                </a:solidFill>
              </a:rPr>
              <a:t>Microdati non sono user-friendly. Sono necessari: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FF0000"/>
                </a:solidFill>
              </a:rPr>
              <a:t>	- Strumenti software 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1500" smtClean="0">
                <a:solidFill>
                  <a:srgbClr val="FF0000"/>
                </a:solidFill>
              </a:rPr>
              <a:t>	- Conoscenza (statistica, metodologica, del fenomeno analizzato, IT)</a:t>
            </a:r>
          </a:p>
          <a:p>
            <a:pPr marL="0" indent="0">
              <a:lnSpc>
                <a:spcPct val="80000"/>
              </a:lnSpc>
            </a:pPr>
            <a:r>
              <a:rPr lang="en-GB" sz="1500" smtClean="0">
                <a:solidFill>
                  <a:srgbClr val="FF0000"/>
                </a:solidFill>
              </a:rPr>
              <a:t>Privacy e confidentiality - tutela statistica della riservatezza (SDC)</a:t>
            </a:r>
          </a:p>
          <a:p>
            <a:pPr marL="0" indent="0">
              <a:lnSpc>
                <a:spcPct val="80000"/>
              </a:lnSpc>
            </a:pPr>
            <a:r>
              <a:rPr lang="en-GB" sz="1500" smtClean="0">
                <a:solidFill>
                  <a:srgbClr val="FF0000"/>
                </a:solidFill>
              </a:rPr>
              <a:t>Accesso/rilascio controllato (approccio di risk management)</a:t>
            </a:r>
            <a:endParaRPr lang="it-IT" sz="15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Sistema integrato di accesso ai microdati</a:t>
            </a:r>
            <a:endParaRPr lang="it-IT" smtClean="0">
              <a:solidFill>
                <a:srgbClr val="C00000"/>
              </a:solidFill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900113" y="2492375"/>
          <a:ext cx="7500937" cy="3297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3192"/>
                <a:gridCol w="2477368"/>
                <a:gridCol w="2460376"/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Laboratorio ADELE</a:t>
                      </a:r>
                    </a:p>
                    <a:p>
                      <a:r>
                        <a:rPr lang="it-IT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(Analisi Dati </a:t>
                      </a:r>
                      <a:r>
                        <a:rPr lang="it-IT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ELEmentari</a:t>
                      </a:r>
                      <a:r>
                        <a:rPr lang="it-IT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it-IT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mtClean="0"/>
                        <a:t>MFR </a:t>
                      </a:r>
                    </a:p>
                    <a:p>
                      <a:r>
                        <a:rPr lang="it-IT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File per la ricerca </a:t>
                      </a:r>
                      <a:endParaRPr lang="it-IT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mIcro.STAT</a:t>
                      </a:r>
                    </a:p>
                    <a:p>
                      <a:r>
                        <a:rPr lang="it-IT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File ad uso pubblico </a:t>
                      </a:r>
                      <a:endParaRPr lang="it-IT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240240">
                <a:tc>
                  <a:txBody>
                    <a:bodyPr/>
                    <a:lstStyle/>
                    <a:p>
                      <a:r>
                        <a:rPr lang="it-IT" altLang="it-IT" sz="1800" b="1" dirty="0" smtClean="0"/>
                        <a:t>Accesso</a:t>
                      </a:r>
                      <a:r>
                        <a:rPr lang="it-IT" altLang="it-IT" sz="1800" dirty="0" smtClean="0"/>
                        <a:t> ad un luogo «sicuro» dove ricercatori effettuano analisi statistiche per </a:t>
                      </a:r>
                      <a:r>
                        <a:rPr lang="it-IT" altLang="it-IT" sz="1800" b="1" dirty="0" smtClean="0"/>
                        <a:t>motivi di ricerca</a:t>
                      </a:r>
                      <a:r>
                        <a:rPr lang="it-IT" altLang="it-IT" sz="1800" dirty="0" smtClean="0"/>
                        <a:t> su </a:t>
                      </a:r>
                      <a:r>
                        <a:rPr lang="it-IT" altLang="it-IT" sz="1800" dirty="0" err="1" smtClean="0"/>
                        <a:t>microdati</a:t>
                      </a:r>
                      <a:r>
                        <a:rPr lang="it-IT" altLang="it-IT" sz="1800" dirty="0" smtClean="0"/>
                        <a:t> prelevando poi i soli </a:t>
                      </a:r>
                      <a:r>
                        <a:rPr lang="it-IT" altLang="it-IT" sz="1800" dirty="0" smtClean="0">
                          <a:solidFill>
                            <a:srgbClr val="990000"/>
                          </a:solidFill>
                        </a:rPr>
                        <a:t>risultati aggregati delle elaborazioni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b="1" dirty="0" smtClean="0"/>
                        <a:t>Acquisizione</a:t>
                      </a:r>
                      <a:r>
                        <a:rPr lang="it-IT" baseline="0" dirty="0" smtClean="0"/>
                        <a:t> di un file di </a:t>
                      </a:r>
                      <a:r>
                        <a:rPr lang="it-IT" baseline="0" dirty="0" err="1" smtClean="0"/>
                        <a:t>microdati</a:t>
                      </a:r>
                      <a:r>
                        <a:rPr lang="it-IT" baseline="0" dirty="0" smtClean="0"/>
                        <a:t> ad alto contenuto informativo </a:t>
                      </a:r>
                      <a:r>
                        <a:rPr lang="it-IT" b="1" baseline="0" dirty="0" smtClean="0"/>
                        <a:t>per motivi di ricerca scientifica</a:t>
                      </a:r>
                      <a:r>
                        <a:rPr lang="it-IT" b="0" baseline="0" dirty="0" smtClean="0"/>
                        <a:t>;</a:t>
                      </a:r>
                    </a:p>
                    <a:p>
                      <a:r>
                        <a:rPr lang="it-IT" b="0" baseline="0" dirty="0" smtClean="0"/>
                        <a:t>nessuna limitazione sulle analisi</a:t>
                      </a:r>
                    </a:p>
                    <a:p>
                      <a:r>
                        <a:rPr lang="it-IT" b="0" baseline="0" dirty="0" smtClean="0"/>
                        <a:t>Modulo richiesta on-line</a:t>
                      </a:r>
                      <a:endParaRPr lang="it-I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Acquisizione</a:t>
                      </a:r>
                      <a:r>
                        <a:rPr lang="it-IT" dirty="0" smtClean="0"/>
                        <a:t> di un file di </a:t>
                      </a:r>
                      <a:r>
                        <a:rPr lang="it-IT" dirty="0" err="1" smtClean="0"/>
                        <a:t>microdati</a:t>
                      </a:r>
                      <a:r>
                        <a:rPr lang="it-IT" dirty="0" smtClean="0"/>
                        <a:t> con </a:t>
                      </a:r>
                      <a:r>
                        <a:rPr lang="it-IT" sz="1800" dirty="0" smtClean="0"/>
                        <a:t>contenuto informativo inferiore a quello degli MFR (</a:t>
                      </a:r>
                      <a:r>
                        <a:rPr lang="it-IT" sz="1800" dirty="0" err="1" smtClean="0"/>
                        <a:t>sottocampione</a:t>
                      </a:r>
                      <a:r>
                        <a:rPr lang="it-IT" sz="1800" dirty="0" smtClean="0"/>
                        <a:t>)</a:t>
                      </a:r>
                      <a:r>
                        <a:rPr lang="it-IT" b="0" baseline="0" dirty="0" smtClean="0"/>
                        <a:t> 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0" baseline="0" dirty="0" smtClean="0"/>
                        <a:t>nessuna limitazione sulle analisi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baseline="0" dirty="0" err="1" smtClean="0"/>
                        <a:t>Microdati</a:t>
                      </a:r>
                      <a:r>
                        <a:rPr lang="it-IT" sz="1800" b="1" baseline="0" dirty="0" smtClean="0"/>
                        <a:t> on-line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179388" y="6162675"/>
            <a:ext cx="77057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Integrato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perché i file di </a:t>
            </a:r>
            <a:r>
              <a:rPr lang="it-IT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microdati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condividono la medesima struttura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Condizioni di accesso</a:t>
            </a:r>
            <a:endParaRPr lang="it-IT" smtClean="0">
              <a:solidFill>
                <a:srgbClr val="C00000"/>
              </a:solidFill>
            </a:endParaRPr>
          </a:p>
        </p:txBody>
      </p:sp>
      <p:graphicFrame>
        <p:nvGraphicFramePr>
          <p:cNvPr id="2" name="Segnaposto contenuto 1"/>
          <p:cNvGraphicFramePr>
            <a:graphicFrameLocks noGrp="1"/>
          </p:cNvGraphicFramePr>
          <p:nvPr>
            <p:ph idx="1"/>
          </p:nvPr>
        </p:nvGraphicFramePr>
        <p:xfrm>
          <a:off x="928688" y="2714625"/>
          <a:ext cx="7675562" cy="330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12"/>
                <a:gridCol w="2500312"/>
                <a:gridCol w="2675136"/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Laboratorio ADELE</a:t>
                      </a:r>
                      <a:endParaRPr lang="it-IT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MFR</a:t>
                      </a:r>
                      <a:endParaRPr lang="it-IT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mIcro.STAT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>
                          <a:solidFill>
                            <a:srgbClr val="00B050"/>
                          </a:solidFill>
                        </a:rPr>
                        <a:t>Richiedente =</a:t>
                      </a:r>
                      <a:r>
                        <a:rPr lang="it-IT" b="1" dirty="0" smtClean="0">
                          <a:solidFill>
                            <a:srgbClr val="00B050"/>
                          </a:solidFill>
                        </a:rPr>
                        <a:t>ricercatore</a:t>
                      </a:r>
                      <a:endParaRPr lang="it-IT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>
                          <a:solidFill>
                            <a:srgbClr val="00B050"/>
                          </a:solidFill>
                        </a:rPr>
                        <a:t>Richiedente =</a:t>
                      </a:r>
                      <a:r>
                        <a:rPr lang="it-IT" b="1" dirty="0" smtClean="0">
                          <a:solidFill>
                            <a:srgbClr val="00B050"/>
                          </a:solidFill>
                        </a:rPr>
                        <a:t>ricercatore</a:t>
                      </a:r>
                      <a:endParaRPr lang="it-IT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Utente registrato (e-mail)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1800" dirty="0" smtClean="0">
                          <a:solidFill>
                            <a:srgbClr val="00B050"/>
                          </a:solidFill>
                        </a:rPr>
                        <a:t>Progetto di ricerca (</a:t>
                      </a:r>
                      <a:r>
                        <a:rPr lang="it-IT" altLang="it-IT" sz="1800" b="1" dirty="0" smtClean="0">
                          <a:solidFill>
                            <a:srgbClr val="00B050"/>
                          </a:solidFill>
                        </a:rPr>
                        <a:t>scopi statistici e scientifici) </a:t>
                      </a:r>
                      <a:endParaRPr lang="it-IT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1800" dirty="0" smtClean="0">
                          <a:solidFill>
                            <a:srgbClr val="00B050"/>
                          </a:solidFill>
                        </a:rPr>
                        <a:t>Progetto di ricerca (</a:t>
                      </a:r>
                      <a:r>
                        <a:rPr lang="it-IT" altLang="it-IT" sz="1800" b="1" dirty="0" smtClean="0">
                          <a:solidFill>
                            <a:srgbClr val="00B050"/>
                          </a:solidFill>
                        </a:rPr>
                        <a:t>scopi statistici e scientifici) </a:t>
                      </a:r>
                      <a:endParaRPr lang="it-IT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1800" b="0" dirty="0" err="1" smtClean="0">
                          <a:solidFill>
                            <a:srgbClr val="00B050"/>
                          </a:solidFill>
                        </a:rPr>
                        <a:t>Microdati</a:t>
                      </a:r>
                      <a:r>
                        <a:rPr lang="it-IT" altLang="it-IT" sz="1800" b="0" dirty="0" smtClean="0">
                          <a:solidFill>
                            <a:srgbClr val="00B050"/>
                          </a:solidFill>
                        </a:rPr>
                        <a:t> pertinenti e non eccedenti </a:t>
                      </a:r>
                      <a:endParaRPr lang="it-IT" b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1800" b="0" dirty="0" err="1" smtClean="0">
                          <a:solidFill>
                            <a:srgbClr val="00B050"/>
                          </a:solidFill>
                        </a:rPr>
                        <a:t>Microdati</a:t>
                      </a:r>
                      <a:r>
                        <a:rPr lang="it-IT" altLang="it-IT" sz="1800" b="0" dirty="0" smtClean="0">
                          <a:solidFill>
                            <a:srgbClr val="00B050"/>
                          </a:solidFill>
                        </a:rPr>
                        <a:t> pertinenti e non eccedenti</a:t>
                      </a:r>
                      <a:endParaRPr lang="it-IT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>
                          <a:solidFill>
                            <a:srgbClr val="00B0F0"/>
                          </a:solidFill>
                        </a:rPr>
                        <a:t>Analisi in</a:t>
                      </a:r>
                      <a:r>
                        <a:rPr lang="it-IT" baseline="0" dirty="0" smtClean="0">
                          <a:solidFill>
                            <a:srgbClr val="00B0F0"/>
                          </a:solidFill>
                        </a:rPr>
                        <a:t> luogo «</a:t>
                      </a:r>
                      <a:r>
                        <a:rPr lang="it-IT" baseline="0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sicuro</a:t>
                      </a:r>
                      <a:r>
                        <a:rPr lang="it-IT" baseline="0" dirty="0" smtClean="0">
                          <a:solidFill>
                            <a:srgbClr val="00B0F0"/>
                          </a:solidFill>
                        </a:rPr>
                        <a:t>»</a:t>
                      </a:r>
                      <a:endParaRPr lang="it-IT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Output</a:t>
                      </a:r>
                      <a:r>
                        <a:rPr lang="it-IT" dirty="0" smtClean="0">
                          <a:solidFill>
                            <a:srgbClr val="C00000"/>
                          </a:solidFill>
                        </a:rPr>
                        <a:t> validato per tutela della riservatezza</a:t>
                      </a:r>
                      <a:endParaRPr lang="it-IT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Titolo 1"/>
          <p:cNvSpPr>
            <a:spLocks noGrp="1"/>
          </p:cNvSpPr>
          <p:nvPr>
            <p:ph type="title"/>
          </p:nvPr>
        </p:nvSpPr>
        <p:spPr>
          <a:xfrm>
            <a:off x="755650" y="642938"/>
            <a:ext cx="7848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Tipologie di accesso e </a:t>
            </a:r>
            <a:br>
              <a:rPr lang="it-IT" b="1" smtClean="0">
                <a:solidFill>
                  <a:srgbClr val="C00000"/>
                </a:solidFill>
              </a:rPr>
            </a:br>
            <a:r>
              <a:rPr lang="it-IT" b="1" smtClean="0">
                <a:solidFill>
                  <a:srgbClr val="C00000"/>
                </a:solidFill>
              </a:rPr>
              <a:t>misure di </a:t>
            </a:r>
            <a:r>
              <a:rPr lang="it-IT" b="1" i="1" smtClean="0">
                <a:solidFill>
                  <a:srgbClr val="C00000"/>
                </a:solidFill>
              </a:rPr>
              <a:t>risk management</a:t>
            </a:r>
            <a:endParaRPr lang="it-IT" i="1" smtClean="0">
              <a:solidFill>
                <a:srgbClr val="C00000"/>
              </a:solidFill>
            </a:endParaRPr>
          </a:p>
        </p:txBody>
      </p:sp>
      <p:graphicFrame>
        <p:nvGraphicFramePr>
          <p:cNvPr id="1057" name="Object 33"/>
          <p:cNvGraphicFramePr>
            <a:graphicFrameLocks noGrp="1" noChangeAspect="1"/>
          </p:cNvGraphicFramePr>
          <p:nvPr>
            <p:ph idx="1"/>
          </p:nvPr>
        </p:nvGraphicFramePr>
        <p:xfrm>
          <a:off x="2051050" y="2751138"/>
          <a:ext cx="5041900" cy="3282950"/>
        </p:xfrm>
        <a:graphic>
          <a:graphicData uri="http://schemas.openxmlformats.org/presentationml/2006/ole">
            <p:oleObj spid="_x0000_s1057" r:id="rId3" imgW="8230313" imgH="4919898" progId="Excel.Sheet.8">
              <p:embed/>
            </p:oleObj>
          </a:graphicData>
        </a:graphic>
      </p:graphicFrame>
      <p:sp>
        <p:nvSpPr>
          <p:cNvPr id="1059" name="CasellaDiTesto 3"/>
          <p:cNvSpPr txBox="1">
            <a:spLocks noChangeArrowheads="1"/>
          </p:cNvSpPr>
          <p:nvPr/>
        </p:nvSpPr>
        <p:spPr bwMode="auto">
          <a:xfrm>
            <a:off x="323850" y="2751138"/>
            <a:ext cx="6486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/>
              <a:t>Anno di introduzione &gt; 		2013              2009             2011 (1999)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Il processo di produzione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500937" cy="2643188"/>
          </a:xfrm>
        </p:spPr>
        <p:txBody>
          <a:bodyPr rtlCol="0">
            <a:normAutofit fontScale="700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  </a:t>
            </a:r>
            <a:r>
              <a:rPr lang="en-GB" sz="2400" dirty="0"/>
              <a:t>	                         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ADELE		              </a:t>
            </a:r>
            <a:r>
              <a:rPr lang="en-GB" sz="2400" dirty="0" smtClean="0"/>
              <a:t>            MFR</a:t>
            </a:r>
            <a:r>
              <a:rPr lang="en-GB" sz="2400" dirty="0"/>
              <a:t>			        </a:t>
            </a:r>
            <a:r>
              <a:rPr lang="en-GB" sz="2400" dirty="0" smtClean="0"/>
              <a:t>     mIcro.STAT</a:t>
            </a:r>
            <a:endParaRPr lang="en-GB" sz="2400" dirty="0"/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                  </a:t>
            </a:r>
            <a:r>
              <a:rPr lang="en-GB" sz="2400" dirty="0" err="1" smtClean="0"/>
              <a:t>rischio</a:t>
            </a:r>
            <a:r>
              <a:rPr lang="en-GB" sz="2400" dirty="0" smtClean="0"/>
              <a:t> + </a:t>
            </a:r>
            <a:r>
              <a:rPr lang="en-GB" sz="2400" dirty="0" err="1" smtClean="0"/>
              <a:t>metodi</a:t>
            </a:r>
            <a:r>
              <a:rPr lang="en-GB" sz="2400" dirty="0" smtClean="0"/>
              <a:t> SDC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	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ricodifica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			      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sottocampionamento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top/bottom 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coding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microaggrezione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perturbazione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arrotondamento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       etc.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err="1" smtClean="0"/>
              <a:t>Rilasci</a:t>
            </a:r>
            <a:r>
              <a:rPr lang="en-GB" sz="2400" dirty="0" smtClean="0"/>
              <a:t> </a:t>
            </a:r>
            <a:r>
              <a:rPr lang="en-GB" sz="2400" dirty="0" err="1" smtClean="0"/>
              <a:t>multipli</a:t>
            </a:r>
            <a:r>
              <a:rPr lang="en-GB" sz="2400" dirty="0" smtClean="0"/>
              <a:t> da </a:t>
            </a:r>
            <a:r>
              <a:rPr lang="en-GB" sz="2400" dirty="0" err="1" smtClean="0"/>
              <a:t>uno</a:t>
            </a:r>
            <a:r>
              <a:rPr lang="en-GB" sz="2400" dirty="0" smtClean="0"/>
              <a:t> </a:t>
            </a:r>
            <a:r>
              <a:rPr lang="en-GB" sz="2400" dirty="0" err="1" smtClean="0"/>
              <a:t>stesso</a:t>
            </a:r>
            <a:r>
              <a:rPr lang="en-GB" sz="2400" dirty="0" smtClean="0"/>
              <a:t> </a:t>
            </a:r>
            <a:r>
              <a:rPr lang="en-GB" sz="2400" dirty="0" err="1" smtClean="0"/>
              <a:t>insieme</a:t>
            </a:r>
            <a:r>
              <a:rPr lang="en-GB" sz="2400" dirty="0" smtClean="0"/>
              <a:t> di </a:t>
            </a:r>
            <a:r>
              <a:rPr lang="en-GB" sz="2400" dirty="0" err="1" smtClean="0"/>
              <a:t>microdati</a:t>
            </a:r>
            <a:r>
              <a:rPr lang="en-GB" sz="2400" dirty="0" smtClean="0"/>
              <a:t>.</a:t>
            </a:r>
            <a:endParaRPr lang="it-IT" sz="2400" dirty="0"/>
          </a:p>
        </p:txBody>
      </p:sp>
      <p:sp>
        <p:nvSpPr>
          <p:cNvPr id="4" name="Freccia a destra 3"/>
          <p:cNvSpPr/>
          <p:nvPr/>
        </p:nvSpPr>
        <p:spPr>
          <a:xfrm>
            <a:off x="1692275" y="2924175"/>
            <a:ext cx="2159000" cy="3603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  <p:sp>
        <p:nvSpPr>
          <p:cNvPr id="5" name="Freccia a destra 4"/>
          <p:cNvSpPr/>
          <p:nvPr/>
        </p:nvSpPr>
        <p:spPr>
          <a:xfrm>
            <a:off x="4932363" y="2924175"/>
            <a:ext cx="2087562" cy="3603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olo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435975" cy="1357312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</a:rPr>
              <a:t>Processo di definizione del mIcro.STAT</a:t>
            </a:r>
            <a:endParaRPr lang="it-IT" smtClean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88" y="2714625"/>
            <a:ext cx="7891462" cy="2643188"/>
          </a:xfrm>
        </p:spPr>
        <p:txBody>
          <a:bodyPr rtlCol="0">
            <a:normAutofit fontScale="92500"/>
          </a:bodyPr>
          <a:lstStyle/>
          <a:p>
            <a:pPr marL="0" indent="0" algn="just">
              <a:spcBef>
                <a:spcPts val="700"/>
              </a:spcBef>
              <a:buSzPct val="103000"/>
              <a:buFont typeface="Arial" charset="0"/>
              <a:buNone/>
              <a:defRPr/>
            </a:pPr>
            <a:r>
              <a:rPr lang="en-GB" altLang="it-IT" sz="2400" dirty="0" err="1" smtClean="0"/>
              <a:t>Analisi</a:t>
            </a:r>
            <a:r>
              <a:rPr lang="en-GB" altLang="it-IT" sz="2400" dirty="0" smtClean="0"/>
              <a:t>/studio </a:t>
            </a:r>
            <a:r>
              <a:rPr lang="en-GB" altLang="it-IT" sz="2400" dirty="0" err="1" smtClean="0"/>
              <a:t>dei</a:t>
            </a:r>
            <a:r>
              <a:rPr lang="en-GB" altLang="it-IT" sz="2400" dirty="0" smtClean="0"/>
              <a:t> </a:t>
            </a:r>
            <a:r>
              <a:rPr lang="en-GB" altLang="it-IT" sz="2400" dirty="0" err="1" smtClean="0"/>
              <a:t>dati</a:t>
            </a:r>
            <a:r>
              <a:rPr lang="en-GB" altLang="it-IT" sz="2400" dirty="0" smtClean="0"/>
              <a:t> (</a:t>
            </a:r>
            <a:r>
              <a:rPr lang="en-GB" altLang="it-IT" sz="2400" dirty="0" err="1" smtClean="0"/>
              <a:t>caratteristiche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aspetti</a:t>
            </a:r>
            <a:r>
              <a:rPr lang="en-GB" altLang="it-IT" sz="2400" dirty="0" smtClean="0"/>
              <a:t> </a:t>
            </a:r>
            <a:r>
              <a:rPr lang="en-GB" altLang="it-IT" sz="2400" dirty="0" err="1" smtClean="0"/>
              <a:t>metodologici</a:t>
            </a:r>
            <a:r>
              <a:rPr lang="en-GB" altLang="it-IT" sz="2400" dirty="0" smtClean="0"/>
              <a:t>,</a:t>
            </a:r>
            <a:r>
              <a:rPr lang="en-GB" altLang="it-IT" sz="2400" dirty="0"/>
              <a:t> </a:t>
            </a:r>
            <a:r>
              <a:rPr lang="en-GB" altLang="it-IT" sz="2400" dirty="0" err="1"/>
              <a:t>scopo</a:t>
            </a:r>
            <a:r>
              <a:rPr lang="en-GB" altLang="it-IT" sz="2400" dirty="0"/>
              <a:t>,</a:t>
            </a:r>
            <a:r>
              <a:rPr lang="en-GB" altLang="it-IT" sz="2400" dirty="0" smtClean="0"/>
              <a:t>)</a:t>
            </a:r>
          </a:p>
          <a:p>
            <a:pPr marL="0" indent="0" algn="just">
              <a:spcBef>
                <a:spcPts val="700"/>
              </a:spcBef>
              <a:buSzPct val="103000"/>
              <a:buFont typeface="Arial" charset="0"/>
              <a:buNone/>
              <a:defRPr/>
            </a:pPr>
            <a:r>
              <a:rPr lang="en-GB" altLang="it-IT" sz="2400" dirty="0" err="1" smtClean="0"/>
              <a:t>Definizione</a:t>
            </a:r>
            <a:r>
              <a:rPr lang="en-GB" altLang="it-IT" sz="2400" dirty="0" smtClean="0"/>
              <a:t> di </a:t>
            </a:r>
            <a:r>
              <a:rPr lang="en-GB" altLang="it-IT" sz="2400" dirty="0" err="1" smtClean="0"/>
              <a:t>statistiche</a:t>
            </a:r>
            <a:r>
              <a:rPr lang="en-GB" altLang="it-IT" sz="2400" dirty="0" smtClean="0"/>
              <a:t> per </a:t>
            </a:r>
            <a:r>
              <a:rPr lang="en-GB" altLang="it-IT" sz="2400" dirty="0" err="1" smtClean="0"/>
              <a:t>definire</a:t>
            </a:r>
            <a:r>
              <a:rPr lang="en-GB" altLang="it-IT" sz="2400" dirty="0" smtClean="0"/>
              <a:t> data utility </a:t>
            </a:r>
            <a:endParaRPr lang="en-GB" altLang="it-IT" sz="2400" dirty="0"/>
          </a:p>
          <a:p>
            <a:pPr marL="0" indent="0" algn="just">
              <a:spcBef>
                <a:spcPts val="700"/>
              </a:spcBef>
              <a:buSzPct val="103000"/>
              <a:buFont typeface="Arial" charset="0"/>
              <a:buNone/>
              <a:defRPr/>
            </a:pPr>
            <a:r>
              <a:rPr lang="en-GB" altLang="it-IT" sz="2400" dirty="0" err="1" smtClean="0"/>
              <a:t>Rimozione</a:t>
            </a:r>
            <a:r>
              <a:rPr lang="en-GB" altLang="it-IT" sz="2400" dirty="0" smtClean="0"/>
              <a:t> </a:t>
            </a:r>
            <a:r>
              <a:rPr lang="en-GB" altLang="it-IT" sz="2400" dirty="0" err="1"/>
              <a:t>degli</a:t>
            </a:r>
            <a:r>
              <a:rPr lang="en-GB" altLang="it-IT" sz="2400" dirty="0"/>
              <a:t> </a:t>
            </a:r>
            <a:r>
              <a:rPr lang="en-GB" altLang="it-IT" sz="2400" dirty="0" err="1"/>
              <a:t>identificativi</a:t>
            </a:r>
            <a:r>
              <a:rPr lang="en-GB" altLang="it-IT" sz="2400" dirty="0"/>
              <a:t> </a:t>
            </a:r>
            <a:r>
              <a:rPr lang="en-GB" altLang="it-IT" sz="2400" dirty="0" err="1"/>
              <a:t>diretti</a:t>
            </a:r>
            <a:endParaRPr lang="en-GB" altLang="it-IT" sz="2400" dirty="0"/>
          </a:p>
          <a:p>
            <a:pPr marL="0" indent="0" algn="just">
              <a:spcBef>
                <a:spcPts val="700"/>
              </a:spcBef>
              <a:buFont typeface="Arial" charset="0"/>
              <a:buNone/>
              <a:defRPr/>
            </a:pPr>
            <a:r>
              <a:rPr lang="en-GB" altLang="it-IT" sz="2400" dirty="0" err="1" smtClean="0">
                <a:solidFill>
                  <a:srgbClr val="FF0000"/>
                </a:solidFill>
              </a:rPr>
              <a:t>Definizione</a:t>
            </a:r>
            <a:r>
              <a:rPr lang="en-GB" altLang="it-IT" sz="2400" dirty="0" smtClean="0">
                <a:solidFill>
                  <a:srgbClr val="FF0000"/>
                </a:solidFill>
              </a:rPr>
              <a:t> del </a:t>
            </a:r>
            <a:r>
              <a:rPr lang="en-GB" altLang="it-IT" sz="2400" dirty="0" err="1" smtClean="0">
                <a:solidFill>
                  <a:srgbClr val="FF0000"/>
                </a:solidFill>
              </a:rPr>
              <a:t>rischio</a:t>
            </a:r>
            <a:r>
              <a:rPr lang="en-GB" altLang="it-IT" sz="2400" dirty="0"/>
              <a:t> </a:t>
            </a:r>
            <a:r>
              <a:rPr lang="en-GB" altLang="it-IT" sz="2400" dirty="0" smtClean="0"/>
              <a:t>e </a:t>
            </a:r>
            <a:r>
              <a:rPr lang="en-GB" altLang="it-IT" sz="2400" dirty="0" err="1" smtClean="0"/>
              <a:t>sua</a:t>
            </a:r>
            <a:r>
              <a:rPr lang="en-GB" altLang="it-IT" sz="2400" dirty="0" smtClean="0"/>
              <a:t> </a:t>
            </a:r>
            <a:r>
              <a:rPr lang="en-GB" altLang="it-IT" sz="2400" dirty="0" err="1" smtClean="0"/>
              <a:t>stima</a:t>
            </a:r>
            <a:endParaRPr lang="en-GB" altLang="it-IT" sz="2400" dirty="0"/>
          </a:p>
          <a:p>
            <a:pPr marL="0" indent="0" algn="just">
              <a:spcBef>
                <a:spcPts val="700"/>
              </a:spcBef>
              <a:buFont typeface="Arial" charset="0"/>
              <a:buNone/>
              <a:defRPr/>
            </a:pPr>
            <a:r>
              <a:rPr lang="en-GB" altLang="it-IT" sz="2400" dirty="0" err="1" smtClean="0">
                <a:solidFill>
                  <a:srgbClr val="C00000"/>
                </a:solidFill>
              </a:rPr>
              <a:t>Adozione</a:t>
            </a:r>
            <a:r>
              <a:rPr lang="en-GB" altLang="it-IT" sz="2400" dirty="0" smtClean="0">
                <a:solidFill>
                  <a:srgbClr val="C00000"/>
                </a:solidFill>
              </a:rPr>
              <a:t> di </a:t>
            </a:r>
            <a:r>
              <a:rPr lang="en-GB" altLang="it-IT" sz="2400" dirty="0" err="1" smtClean="0">
                <a:solidFill>
                  <a:srgbClr val="C00000"/>
                </a:solidFill>
              </a:rPr>
              <a:t>metodi</a:t>
            </a:r>
            <a:r>
              <a:rPr lang="en-GB" altLang="it-IT" sz="2400" dirty="0" smtClean="0">
                <a:solidFill>
                  <a:srgbClr val="C00000"/>
                </a:solidFill>
              </a:rPr>
              <a:t> </a:t>
            </a:r>
            <a:r>
              <a:rPr lang="en-GB" altLang="it-IT" sz="2400" dirty="0" err="1" smtClean="0">
                <a:solidFill>
                  <a:srgbClr val="C00000"/>
                </a:solidFill>
              </a:rPr>
              <a:t>statistici</a:t>
            </a:r>
            <a:r>
              <a:rPr lang="en-GB" altLang="it-IT" sz="2400" dirty="0" smtClean="0">
                <a:solidFill>
                  <a:srgbClr val="C00000"/>
                </a:solidFill>
              </a:rPr>
              <a:t> per la </a:t>
            </a:r>
            <a:r>
              <a:rPr lang="en-GB" altLang="it-IT" sz="2400" dirty="0" err="1" smtClean="0">
                <a:solidFill>
                  <a:srgbClr val="C00000"/>
                </a:solidFill>
              </a:rPr>
              <a:t>tutela</a:t>
            </a:r>
            <a:r>
              <a:rPr lang="en-GB" altLang="it-IT" sz="2400" dirty="0" smtClean="0">
                <a:solidFill>
                  <a:srgbClr val="C00000"/>
                </a:solidFill>
              </a:rPr>
              <a:t> </a:t>
            </a:r>
            <a:r>
              <a:rPr lang="en-GB" altLang="it-IT" sz="2400" dirty="0" err="1" smtClean="0">
                <a:solidFill>
                  <a:srgbClr val="C00000"/>
                </a:solidFill>
              </a:rPr>
              <a:t>della</a:t>
            </a:r>
            <a:r>
              <a:rPr lang="en-GB" altLang="it-IT" sz="2400" dirty="0" smtClean="0">
                <a:solidFill>
                  <a:srgbClr val="C00000"/>
                </a:solidFill>
              </a:rPr>
              <a:t> </a:t>
            </a:r>
            <a:r>
              <a:rPr lang="en-GB" altLang="it-IT" sz="2400" dirty="0" err="1" smtClean="0">
                <a:solidFill>
                  <a:srgbClr val="C00000"/>
                </a:solidFill>
              </a:rPr>
              <a:t>riservatezza</a:t>
            </a:r>
            <a:endParaRPr lang="en-GB" altLang="it-IT" sz="2400" dirty="0" smtClean="0">
              <a:solidFill>
                <a:srgbClr val="C00000"/>
              </a:solidFill>
            </a:endParaRPr>
          </a:p>
          <a:p>
            <a:pPr marL="0" indent="0" algn="just">
              <a:spcBef>
                <a:spcPts val="700"/>
              </a:spcBef>
              <a:buFont typeface="Arial" charset="0"/>
              <a:buNone/>
              <a:defRPr/>
            </a:pPr>
            <a:r>
              <a:rPr lang="en-GB" altLang="it-IT" sz="2400" dirty="0" err="1" smtClean="0"/>
              <a:t>Sottocampionamento</a:t>
            </a:r>
            <a:endParaRPr lang="it-IT" altLang="it-IT" sz="24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40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467544" y="2708920"/>
            <a:ext cx="461665" cy="2160239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it-IT" dirty="0"/>
              <a:t>┌ Creazione MFR ┐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1146</Words>
  <Application>Microsoft Office PowerPoint</Application>
  <PresentationFormat>Presentazione su schermo (4:3)</PresentationFormat>
  <Paragraphs>158</Paragraphs>
  <Slides>19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Modello struttura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7" baseType="lpstr">
      <vt:lpstr>Arial</vt:lpstr>
      <vt:lpstr>Calibri</vt:lpstr>
      <vt:lpstr>Arial Narrow</vt:lpstr>
      <vt:lpstr>Courier New</vt:lpstr>
      <vt:lpstr>Wingdings</vt:lpstr>
      <vt:lpstr>Tema di Office</vt:lpstr>
      <vt:lpstr>Tema di Office</vt:lpstr>
      <vt:lpstr>Foglio di lavoro di Microsoft Excel</vt:lpstr>
      <vt:lpstr>mIcro.STAT e ADELE: le strategie di diffusione dei microdati.    Luisa Franconi Istat - DIQR\DCIQ\PSS  franconi@istat.it</vt:lpstr>
      <vt:lpstr>Sommario</vt:lpstr>
      <vt:lpstr>Microdati - Vantaggi</vt:lpstr>
      <vt:lpstr>Microdati - Svantaggi</vt:lpstr>
      <vt:lpstr>Sistema integrato di accesso ai microdati</vt:lpstr>
      <vt:lpstr>Condizioni di accesso</vt:lpstr>
      <vt:lpstr>Tipologie di accesso e  misure di risk management</vt:lpstr>
      <vt:lpstr>Il processo di produzione</vt:lpstr>
      <vt:lpstr>Processo di definizione del mIcro.STAT</vt:lpstr>
      <vt:lpstr>Tax file (MEF - DPF)</vt:lpstr>
      <vt:lpstr>Micro.stat metodologia</vt:lpstr>
      <vt:lpstr>Campionare non è sufficiente</vt:lpstr>
      <vt:lpstr>mIcro.STAT nel 2013</vt:lpstr>
      <vt:lpstr>Laboratorio ADELE</vt:lpstr>
      <vt:lpstr>Accesso al Laboratorio e analisi</vt:lpstr>
      <vt:lpstr>Rete di punti di accesso al Laboratorio ADELE</vt:lpstr>
      <vt:lpstr>Dati integrati nel Laboratorio</vt:lpstr>
      <vt:lpstr>Sviluppi futuri</vt:lpstr>
      <vt:lpstr>Grazie dell’attenzione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E’ nata la Scuola superiore di statistica e di analisi sociali ed economiche</dc:title>
  <dc:creator>ISTAT; Luisa Franconi</dc:creator>
  <cp:lastModifiedBy>Luisa Franconi</cp:lastModifiedBy>
  <cp:revision>59</cp:revision>
  <dcterms:created xsi:type="dcterms:W3CDTF">2012-05-08T14:41:19Z</dcterms:created>
  <dcterms:modified xsi:type="dcterms:W3CDTF">2013-10-09T04:49:23Z</dcterms:modified>
</cp:coreProperties>
</file>