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76" autoAdjust="0"/>
  </p:normalViewPr>
  <p:slideViewPr>
    <p:cSldViewPr>
      <p:cViewPr>
        <p:scale>
          <a:sx n="107" d="100"/>
          <a:sy n="107" d="100"/>
        </p:scale>
        <p:origin x="-1098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7A690B-98FE-40C0-A566-B637778DA398}" type="doc">
      <dgm:prSet loTypeId="urn:microsoft.com/office/officeart/2005/8/layout/venn2" loCatId="relationship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it-IT"/>
        </a:p>
      </dgm:t>
    </dgm:pt>
    <dgm:pt modelId="{4293A418-996F-4BA9-BBD3-3E65AA9CF935}">
      <dgm:prSet phldrT="[Testo]" custT="1"/>
      <dgm:spPr/>
      <dgm:t>
        <a:bodyPr/>
        <a:lstStyle/>
        <a:p>
          <a:pPr>
            <a:lnSpc>
              <a:spcPct val="70000"/>
            </a:lnSpc>
            <a:spcAft>
              <a:spcPts val="0"/>
            </a:spcAft>
          </a:pPr>
          <a:r>
            <a:rPr lang="it-IT" sz="1400" dirty="0">
              <a:solidFill>
                <a:srgbClr val="FF0000"/>
              </a:solidFill>
            </a:rPr>
            <a:t>+</a:t>
          </a:r>
          <a:r>
            <a:rPr lang="it-IT" sz="1400" dirty="0"/>
            <a:t> statistiche di interesse specifico degli enti</a:t>
          </a:r>
        </a:p>
      </dgm:t>
    </dgm:pt>
    <dgm:pt modelId="{359E957C-FDEF-4C9E-A53E-3B53A316821A}" type="parTrans" cxnId="{01182FC7-559C-4D4B-BA70-623A94AB1966}">
      <dgm:prSet/>
      <dgm:spPr/>
      <dgm:t>
        <a:bodyPr/>
        <a:lstStyle/>
        <a:p>
          <a:endParaRPr lang="it-IT"/>
        </a:p>
      </dgm:t>
    </dgm:pt>
    <dgm:pt modelId="{DD389EB6-1C3A-4539-B04E-B6E773D815B6}" type="sibTrans" cxnId="{01182FC7-559C-4D4B-BA70-623A94AB1966}">
      <dgm:prSet/>
      <dgm:spPr/>
      <dgm:t>
        <a:bodyPr/>
        <a:lstStyle/>
        <a:p>
          <a:endParaRPr lang="it-IT"/>
        </a:p>
      </dgm:t>
    </dgm:pt>
    <dgm:pt modelId="{B594BBC8-71DD-4339-8C66-B40EB9D242DC}">
      <dgm:prSet phldrT="[Testo]" custT="1"/>
      <dgm:spPr/>
      <dgm:t>
        <a:bodyPr/>
        <a:lstStyle/>
        <a:p>
          <a:pPr>
            <a:lnSpc>
              <a:spcPct val="80000"/>
            </a:lnSpc>
          </a:pPr>
          <a:r>
            <a:rPr lang="it-IT" sz="1400" dirty="0">
              <a:solidFill>
                <a:srgbClr val="FF0000"/>
              </a:solidFill>
            </a:rPr>
            <a:t>+</a:t>
          </a:r>
          <a:r>
            <a:rPr lang="it-IT" sz="1400" dirty="0"/>
            <a:t> statistiche non PSN di altri enti di qualità adeguata</a:t>
          </a:r>
          <a:endParaRPr lang="it-IT" sz="1400" b="1" dirty="0"/>
        </a:p>
      </dgm:t>
    </dgm:pt>
    <dgm:pt modelId="{50FFB8B8-4B98-4CE4-9326-A943BFE8B3AC}" type="parTrans" cxnId="{6E141E0E-CC96-417D-BEA8-A7D36D6C4CC3}">
      <dgm:prSet/>
      <dgm:spPr/>
      <dgm:t>
        <a:bodyPr/>
        <a:lstStyle/>
        <a:p>
          <a:endParaRPr lang="it-IT"/>
        </a:p>
      </dgm:t>
    </dgm:pt>
    <dgm:pt modelId="{646834D6-EC7C-4AB3-9D9A-5434DFDC1EDD}" type="sibTrans" cxnId="{6E141E0E-CC96-417D-BEA8-A7D36D6C4CC3}">
      <dgm:prSet/>
      <dgm:spPr/>
      <dgm:t>
        <a:bodyPr/>
        <a:lstStyle/>
        <a:p>
          <a:endParaRPr lang="it-IT"/>
        </a:p>
      </dgm:t>
    </dgm:pt>
    <dgm:pt modelId="{FE8FACC7-CECF-4CAE-91E5-B1B48AB677E1}">
      <dgm:prSet phldrT="[Testo]" custT="1"/>
      <dgm:spPr/>
      <dgm:t>
        <a:bodyPr/>
        <a:lstStyle/>
        <a:p>
          <a:r>
            <a:rPr lang="it-IT" sz="1400" dirty="0">
              <a:solidFill>
                <a:srgbClr val="FF0000"/>
              </a:solidFill>
            </a:rPr>
            <a:t>+</a:t>
          </a:r>
          <a:r>
            <a:rPr lang="it-IT" sz="1400" dirty="0"/>
            <a:t> statistiche PSN di altri enti</a:t>
          </a:r>
        </a:p>
      </dgm:t>
    </dgm:pt>
    <dgm:pt modelId="{885EF9CE-38D8-4B7D-A66E-DCD5EEBBE33C}" type="parTrans" cxnId="{EA0C9BFB-157C-4664-9C2C-61F76E7603FB}">
      <dgm:prSet/>
      <dgm:spPr/>
      <dgm:t>
        <a:bodyPr/>
        <a:lstStyle/>
        <a:p>
          <a:endParaRPr lang="it-IT"/>
        </a:p>
      </dgm:t>
    </dgm:pt>
    <dgm:pt modelId="{DBAD9274-E8F7-4C0A-960C-3204FBF12EB5}" type="sibTrans" cxnId="{EA0C9BFB-157C-4664-9C2C-61F76E7603FB}">
      <dgm:prSet/>
      <dgm:spPr/>
      <dgm:t>
        <a:bodyPr/>
        <a:lstStyle/>
        <a:p>
          <a:endParaRPr lang="it-IT"/>
        </a:p>
      </dgm:t>
    </dgm:pt>
    <dgm:pt modelId="{26CDA054-9A68-4A10-910C-9E5967672864}">
      <dgm:prSet phldrT="[Testo]" custT="1"/>
      <dgm:spPr/>
      <dgm:t>
        <a:bodyPr/>
        <a:lstStyle/>
        <a:p>
          <a:r>
            <a:rPr lang="it-IT" sz="1600" dirty="0"/>
            <a:t>contenuti attuali  e prospettici di </a:t>
          </a:r>
          <a:r>
            <a:rPr lang="it-IT" sz="1600" dirty="0" err="1" smtClean="0"/>
            <a:t>I.Stat</a:t>
          </a:r>
          <a:endParaRPr lang="it-IT" sz="900" dirty="0"/>
        </a:p>
      </dgm:t>
    </dgm:pt>
    <dgm:pt modelId="{C092F1B6-A856-4D6D-B17B-D8B3CB157ECB}" type="parTrans" cxnId="{1284E06C-0207-4910-931F-21297AC96339}">
      <dgm:prSet/>
      <dgm:spPr/>
      <dgm:t>
        <a:bodyPr/>
        <a:lstStyle/>
        <a:p>
          <a:endParaRPr lang="it-IT"/>
        </a:p>
      </dgm:t>
    </dgm:pt>
    <dgm:pt modelId="{54151050-5345-4E6F-964C-D7DB16AD7781}" type="sibTrans" cxnId="{1284E06C-0207-4910-931F-21297AC96339}">
      <dgm:prSet/>
      <dgm:spPr/>
      <dgm:t>
        <a:bodyPr/>
        <a:lstStyle/>
        <a:p>
          <a:endParaRPr lang="it-IT"/>
        </a:p>
      </dgm:t>
    </dgm:pt>
    <dgm:pt modelId="{293F5D48-EDB4-4F15-8148-A736DC9AA0D3}" type="pres">
      <dgm:prSet presAssocID="{977A690B-98FE-40C0-A566-B637778DA398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F3A56E52-60AF-48C7-AE3C-C62D5363AE26}" type="pres">
      <dgm:prSet presAssocID="{977A690B-98FE-40C0-A566-B637778DA398}" presName="comp1" presStyleCnt="0"/>
      <dgm:spPr/>
    </dgm:pt>
    <dgm:pt modelId="{7AC8DF8A-3C87-4886-802C-32031E2730C0}" type="pres">
      <dgm:prSet presAssocID="{977A690B-98FE-40C0-A566-B637778DA398}" presName="circle1" presStyleLbl="node1" presStyleIdx="0" presStyleCnt="4" custScaleX="100766" custLinFactNeighborX="512"/>
      <dgm:spPr/>
      <dgm:t>
        <a:bodyPr/>
        <a:lstStyle/>
        <a:p>
          <a:endParaRPr lang="it-IT"/>
        </a:p>
      </dgm:t>
    </dgm:pt>
    <dgm:pt modelId="{7419E33A-3A79-4E35-AA2C-C1DC5AE5592B}" type="pres">
      <dgm:prSet presAssocID="{977A690B-98FE-40C0-A566-B637778DA398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EDB8800-315C-45CC-8607-160B7F86C55A}" type="pres">
      <dgm:prSet presAssocID="{977A690B-98FE-40C0-A566-B637778DA398}" presName="comp2" presStyleCnt="0"/>
      <dgm:spPr/>
    </dgm:pt>
    <dgm:pt modelId="{DDED3BC5-7902-496D-ACA5-25E8C0A6AEDB}" type="pres">
      <dgm:prSet presAssocID="{977A690B-98FE-40C0-A566-B637778DA398}" presName="circle2" presStyleLbl="node1" presStyleIdx="1" presStyleCnt="4" custScaleX="102873" custLinFactNeighborX="1984" custLinFactNeighborY="-2378"/>
      <dgm:spPr/>
      <dgm:t>
        <a:bodyPr/>
        <a:lstStyle/>
        <a:p>
          <a:endParaRPr lang="it-IT"/>
        </a:p>
      </dgm:t>
    </dgm:pt>
    <dgm:pt modelId="{569970D3-3F80-45BF-96CD-9065D26536C7}" type="pres">
      <dgm:prSet presAssocID="{977A690B-98FE-40C0-A566-B637778DA398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009D85A-11BD-4AA7-8531-C0715A9D830A}" type="pres">
      <dgm:prSet presAssocID="{977A690B-98FE-40C0-A566-B637778DA398}" presName="comp3" presStyleCnt="0"/>
      <dgm:spPr/>
    </dgm:pt>
    <dgm:pt modelId="{0CB851E2-3E73-4C30-A6E7-21F198475A74}" type="pres">
      <dgm:prSet presAssocID="{977A690B-98FE-40C0-A566-B637778DA398}" presName="circle3" presStyleLbl="node1" presStyleIdx="2" presStyleCnt="4" custScaleX="107152" custLinFactNeighborX="4392" custLinFactNeighborY="-5483"/>
      <dgm:spPr/>
      <dgm:t>
        <a:bodyPr/>
        <a:lstStyle/>
        <a:p>
          <a:endParaRPr lang="it-IT"/>
        </a:p>
      </dgm:t>
    </dgm:pt>
    <dgm:pt modelId="{41E50E02-D80C-40F9-9D68-7839C2F51A17}" type="pres">
      <dgm:prSet presAssocID="{977A690B-98FE-40C0-A566-B637778DA398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CD49440-7683-4A20-9CA6-D6EA2D3F3B04}" type="pres">
      <dgm:prSet presAssocID="{977A690B-98FE-40C0-A566-B637778DA398}" presName="comp4" presStyleCnt="0"/>
      <dgm:spPr/>
    </dgm:pt>
    <dgm:pt modelId="{F1A24CE5-DABE-4579-9B9C-AF1B40762A22}" type="pres">
      <dgm:prSet presAssocID="{977A690B-98FE-40C0-A566-B637778DA398}" presName="circle4" presStyleLbl="node1" presStyleIdx="3" presStyleCnt="4" custScaleX="105273" custLinFactNeighborX="6567" custLinFactNeighborY="-16827"/>
      <dgm:spPr/>
      <dgm:t>
        <a:bodyPr/>
        <a:lstStyle/>
        <a:p>
          <a:endParaRPr lang="it-IT"/>
        </a:p>
      </dgm:t>
    </dgm:pt>
    <dgm:pt modelId="{50C1C3C2-D82F-40D8-8841-C8738BECEE1C}" type="pres">
      <dgm:prSet presAssocID="{977A690B-98FE-40C0-A566-B637778DA398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818CBD1A-E8B1-4389-A74A-6C2B9C26928C}" type="presOf" srcId="{B594BBC8-71DD-4339-8C66-B40EB9D242DC}" destId="{569970D3-3F80-45BF-96CD-9065D26536C7}" srcOrd="1" destOrd="0" presId="urn:microsoft.com/office/officeart/2005/8/layout/venn2"/>
    <dgm:cxn modelId="{455C42F2-00CB-4E84-ABC8-985E2AC08E86}" type="presOf" srcId="{B594BBC8-71DD-4339-8C66-B40EB9D242DC}" destId="{DDED3BC5-7902-496D-ACA5-25E8C0A6AEDB}" srcOrd="0" destOrd="0" presId="urn:microsoft.com/office/officeart/2005/8/layout/venn2"/>
    <dgm:cxn modelId="{01182FC7-559C-4D4B-BA70-623A94AB1966}" srcId="{977A690B-98FE-40C0-A566-B637778DA398}" destId="{4293A418-996F-4BA9-BBD3-3E65AA9CF935}" srcOrd="0" destOrd="0" parTransId="{359E957C-FDEF-4C9E-A53E-3B53A316821A}" sibTransId="{DD389EB6-1C3A-4539-B04E-B6E773D815B6}"/>
    <dgm:cxn modelId="{0EED2B24-3489-4B24-B8A9-E88EF2875F00}" type="presOf" srcId="{26CDA054-9A68-4A10-910C-9E5967672864}" destId="{F1A24CE5-DABE-4579-9B9C-AF1B40762A22}" srcOrd="0" destOrd="0" presId="urn:microsoft.com/office/officeart/2005/8/layout/venn2"/>
    <dgm:cxn modelId="{CADDE908-DEF2-4CE4-BAD0-7D25D4F0C885}" type="presOf" srcId="{4293A418-996F-4BA9-BBD3-3E65AA9CF935}" destId="{7419E33A-3A79-4E35-AA2C-C1DC5AE5592B}" srcOrd="1" destOrd="0" presId="urn:microsoft.com/office/officeart/2005/8/layout/venn2"/>
    <dgm:cxn modelId="{028159FC-DE2B-4DE6-A2A3-BF7844A0E3BA}" type="presOf" srcId="{977A690B-98FE-40C0-A566-B637778DA398}" destId="{293F5D48-EDB4-4F15-8148-A736DC9AA0D3}" srcOrd="0" destOrd="0" presId="urn:microsoft.com/office/officeart/2005/8/layout/venn2"/>
    <dgm:cxn modelId="{861D273E-92A2-4836-9CE9-8A8F97F01601}" type="presOf" srcId="{FE8FACC7-CECF-4CAE-91E5-B1B48AB677E1}" destId="{0CB851E2-3E73-4C30-A6E7-21F198475A74}" srcOrd="0" destOrd="0" presId="urn:microsoft.com/office/officeart/2005/8/layout/venn2"/>
    <dgm:cxn modelId="{6E141E0E-CC96-417D-BEA8-A7D36D6C4CC3}" srcId="{977A690B-98FE-40C0-A566-B637778DA398}" destId="{B594BBC8-71DD-4339-8C66-B40EB9D242DC}" srcOrd="1" destOrd="0" parTransId="{50FFB8B8-4B98-4CE4-9326-A943BFE8B3AC}" sibTransId="{646834D6-EC7C-4AB3-9D9A-5434DFDC1EDD}"/>
    <dgm:cxn modelId="{EA0C9BFB-157C-4664-9C2C-61F76E7603FB}" srcId="{977A690B-98FE-40C0-A566-B637778DA398}" destId="{FE8FACC7-CECF-4CAE-91E5-B1B48AB677E1}" srcOrd="2" destOrd="0" parTransId="{885EF9CE-38D8-4B7D-A66E-DCD5EEBBE33C}" sibTransId="{DBAD9274-E8F7-4C0A-960C-3204FBF12EB5}"/>
    <dgm:cxn modelId="{AA813C84-08A0-450E-9F86-CD30B89097B0}" type="presOf" srcId="{4293A418-996F-4BA9-BBD3-3E65AA9CF935}" destId="{7AC8DF8A-3C87-4886-802C-32031E2730C0}" srcOrd="0" destOrd="0" presId="urn:microsoft.com/office/officeart/2005/8/layout/venn2"/>
    <dgm:cxn modelId="{1284E06C-0207-4910-931F-21297AC96339}" srcId="{977A690B-98FE-40C0-A566-B637778DA398}" destId="{26CDA054-9A68-4A10-910C-9E5967672864}" srcOrd="3" destOrd="0" parTransId="{C092F1B6-A856-4D6D-B17B-D8B3CB157ECB}" sibTransId="{54151050-5345-4E6F-964C-D7DB16AD7781}"/>
    <dgm:cxn modelId="{E2ECC3F9-B90E-4456-B59C-6AEF6A8710F7}" type="presOf" srcId="{26CDA054-9A68-4A10-910C-9E5967672864}" destId="{50C1C3C2-D82F-40D8-8841-C8738BECEE1C}" srcOrd="1" destOrd="0" presId="urn:microsoft.com/office/officeart/2005/8/layout/venn2"/>
    <dgm:cxn modelId="{B53D0686-017F-46C4-B19A-CEFED39FA574}" type="presOf" srcId="{FE8FACC7-CECF-4CAE-91E5-B1B48AB677E1}" destId="{41E50E02-D80C-40F9-9D68-7839C2F51A17}" srcOrd="1" destOrd="0" presId="urn:microsoft.com/office/officeart/2005/8/layout/venn2"/>
    <dgm:cxn modelId="{4979B91A-DB84-40F3-BE79-B4DC1BD523F0}" type="presParOf" srcId="{293F5D48-EDB4-4F15-8148-A736DC9AA0D3}" destId="{F3A56E52-60AF-48C7-AE3C-C62D5363AE26}" srcOrd="0" destOrd="0" presId="urn:microsoft.com/office/officeart/2005/8/layout/venn2"/>
    <dgm:cxn modelId="{D10A1C34-20C9-4446-B10F-A55FFE4656E4}" type="presParOf" srcId="{F3A56E52-60AF-48C7-AE3C-C62D5363AE26}" destId="{7AC8DF8A-3C87-4886-802C-32031E2730C0}" srcOrd="0" destOrd="0" presId="urn:microsoft.com/office/officeart/2005/8/layout/venn2"/>
    <dgm:cxn modelId="{36F32280-527F-49A9-AF0F-B523CEA50FEB}" type="presParOf" srcId="{F3A56E52-60AF-48C7-AE3C-C62D5363AE26}" destId="{7419E33A-3A79-4E35-AA2C-C1DC5AE5592B}" srcOrd="1" destOrd="0" presId="urn:microsoft.com/office/officeart/2005/8/layout/venn2"/>
    <dgm:cxn modelId="{258763A0-2617-4A09-9CAA-8439A092F4F0}" type="presParOf" srcId="{293F5D48-EDB4-4F15-8148-A736DC9AA0D3}" destId="{6EDB8800-315C-45CC-8607-160B7F86C55A}" srcOrd="1" destOrd="0" presId="urn:microsoft.com/office/officeart/2005/8/layout/venn2"/>
    <dgm:cxn modelId="{CACB510F-E598-443D-8134-577F0852CE70}" type="presParOf" srcId="{6EDB8800-315C-45CC-8607-160B7F86C55A}" destId="{DDED3BC5-7902-496D-ACA5-25E8C0A6AEDB}" srcOrd="0" destOrd="0" presId="urn:microsoft.com/office/officeart/2005/8/layout/venn2"/>
    <dgm:cxn modelId="{F6295462-0827-425F-B4B7-9664B799D261}" type="presParOf" srcId="{6EDB8800-315C-45CC-8607-160B7F86C55A}" destId="{569970D3-3F80-45BF-96CD-9065D26536C7}" srcOrd="1" destOrd="0" presId="urn:microsoft.com/office/officeart/2005/8/layout/venn2"/>
    <dgm:cxn modelId="{FCA009A1-F182-4D88-AB92-78E030D5B732}" type="presParOf" srcId="{293F5D48-EDB4-4F15-8148-A736DC9AA0D3}" destId="{8009D85A-11BD-4AA7-8531-C0715A9D830A}" srcOrd="2" destOrd="0" presId="urn:microsoft.com/office/officeart/2005/8/layout/venn2"/>
    <dgm:cxn modelId="{004EE752-AF49-4BE0-B90E-8E783D7BF5CF}" type="presParOf" srcId="{8009D85A-11BD-4AA7-8531-C0715A9D830A}" destId="{0CB851E2-3E73-4C30-A6E7-21F198475A74}" srcOrd="0" destOrd="0" presId="urn:microsoft.com/office/officeart/2005/8/layout/venn2"/>
    <dgm:cxn modelId="{A41F52C8-E626-4E91-9471-349AC8E2A516}" type="presParOf" srcId="{8009D85A-11BD-4AA7-8531-C0715A9D830A}" destId="{41E50E02-D80C-40F9-9D68-7839C2F51A17}" srcOrd="1" destOrd="0" presId="urn:microsoft.com/office/officeart/2005/8/layout/venn2"/>
    <dgm:cxn modelId="{E0240883-7E5A-40FB-AA2F-E417F25BD576}" type="presParOf" srcId="{293F5D48-EDB4-4F15-8148-A736DC9AA0D3}" destId="{2CD49440-7683-4A20-9CA6-D6EA2D3F3B04}" srcOrd="3" destOrd="0" presId="urn:microsoft.com/office/officeart/2005/8/layout/venn2"/>
    <dgm:cxn modelId="{0DCB2E37-02AE-4F2F-B954-08C751002676}" type="presParOf" srcId="{2CD49440-7683-4A20-9CA6-D6EA2D3F3B04}" destId="{F1A24CE5-DABE-4579-9B9C-AF1B40762A22}" srcOrd="0" destOrd="0" presId="urn:microsoft.com/office/officeart/2005/8/layout/venn2"/>
    <dgm:cxn modelId="{D1BB59B8-6E58-4BC8-BDF8-A05B340A4E6B}" type="presParOf" srcId="{2CD49440-7683-4A20-9CA6-D6EA2D3F3B04}" destId="{50C1C3C2-D82F-40D8-8841-C8738BECEE1C}" srcOrd="1" destOrd="0" presId="urn:microsoft.com/office/officeart/2005/8/layout/venn2"/>
  </dgm:cxnLst>
  <dgm:bg>
    <a:noFill/>
  </dgm:bg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C8DF8A-3C87-4886-802C-32031E2730C0}">
      <dsp:nvSpPr>
        <dsp:cNvPr id="0" name=""/>
        <dsp:cNvSpPr/>
      </dsp:nvSpPr>
      <dsp:spPr>
        <a:xfrm>
          <a:off x="1542027" y="0"/>
          <a:ext cx="5198370" cy="51588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it-IT" sz="1400" kern="1200" dirty="0">
              <a:solidFill>
                <a:srgbClr val="FF0000"/>
              </a:solidFill>
            </a:rPr>
            <a:t>+</a:t>
          </a:r>
          <a:r>
            <a:rPr lang="it-IT" sz="1400" kern="1200" dirty="0"/>
            <a:t> statistiche di interesse specifico degli enti</a:t>
          </a:r>
        </a:p>
      </dsp:txBody>
      <dsp:txXfrm>
        <a:off x="3414481" y="257942"/>
        <a:ext cx="1453464" cy="773828"/>
      </dsp:txXfrm>
    </dsp:sp>
    <dsp:sp modelId="{DDED3BC5-7902-496D-ACA5-25E8C0A6AEDB}">
      <dsp:nvSpPr>
        <dsp:cNvPr id="0" name=""/>
        <dsp:cNvSpPr/>
      </dsp:nvSpPr>
      <dsp:spPr>
        <a:xfrm>
          <a:off x="2073854" y="933628"/>
          <a:ext cx="4245654" cy="41270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>
              <a:solidFill>
                <a:srgbClr val="FF0000"/>
              </a:solidFill>
            </a:rPr>
            <a:t>+</a:t>
          </a:r>
          <a:r>
            <a:rPr lang="it-IT" sz="1400" kern="1200" dirty="0"/>
            <a:t> statistiche non PSN di altri enti di qualità adeguata</a:t>
          </a:r>
          <a:endParaRPr lang="it-IT" sz="1400" b="1" kern="1200" dirty="0"/>
        </a:p>
      </dsp:txBody>
      <dsp:txXfrm>
        <a:off x="3454753" y="1181253"/>
        <a:ext cx="1483856" cy="742874"/>
      </dsp:txXfrm>
    </dsp:sp>
    <dsp:sp modelId="{0CB851E2-3E73-4C30-A6E7-21F198475A74}">
      <dsp:nvSpPr>
        <dsp:cNvPr id="0" name=""/>
        <dsp:cNvSpPr/>
      </dsp:nvSpPr>
      <dsp:spPr>
        <a:xfrm>
          <a:off x="2592401" y="1893825"/>
          <a:ext cx="3316689" cy="309531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>
              <a:solidFill>
                <a:srgbClr val="FF0000"/>
              </a:solidFill>
            </a:rPr>
            <a:t>+</a:t>
          </a:r>
          <a:r>
            <a:rPr lang="it-IT" sz="1400" kern="1200" dirty="0"/>
            <a:t> statistiche PSN di altri enti</a:t>
          </a:r>
        </a:p>
      </dsp:txBody>
      <dsp:txXfrm>
        <a:off x="3477957" y="2125974"/>
        <a:ext cx="1545577" cy="696445"/>
      </dsp:txXfrm>
    </dsp:sp>
    <dsp:sp modelId="{F1A24CE5-DABE-4579-9B9C-AF1B40762A22}">
      <dsp:nvSpPr>
        <dsp:cNvPr id="0" name=""/>
        <dsp:cNvSpPr/>
      </dsp:nvSpPr>
      <dsp:spPr>
        <a:xfrm>
          <a:off x="3164136" y="2748080"/>
          <a:ext cx="2172352" cy="20635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/>
            <a:t>contenuti attuali  e prospettici di </a:t>
          </a:r>
          <a:r>
            <a:rPr lang="it-IT" sz="1600" kern="1200" dirty="0" err="1" smtClean="0"/>
            <a:t>I.Stat</a:t>
          </a:r>
          <a:endParaRPr lang="it-IT" sz="900" kern="1200" dirty="0"/>
        </a:p>
      </dsp:txBody>
      <dsp:txXfrm>
        <a:off x="3482270" y="3263965"/>
        <a:ext cx="1536084" cy="10317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egnaposto 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mtClean="0"/>
            </a:lvl1pPr>
          </a:lstStyle>
          <a:p>
            <a:r>
              <a:rPr lang="it-IT" smtClean="0"/>
              <a:t>Fare clic per modificare lo stile del titolo</a:t>
            </a:r>
          </a:p>
        </p:txBody>
      </p:sp>
      <p:sp>
        <p:nvSpPr>
          <p:cNvPr id="20483" name="Segnaposto test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mtClean="0"/>
            </a:lvl1pPr>
          </a:lstStyle>
          <a:p>
            <a:r>
              <a:rPr lang="it-IT" smtClean="0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2A61936-6D64-4D64-BD19-750051689FF1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071A36-4F68-44DA-A7F7-11E895D9598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C00AE-705D-416A-A6FF-6FD1D1266159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2C613-837B-4A42-9B9B-4229C953057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6B165-F268-4195-B084-15CCFF62BF80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7CD38-7B9C-4C61-B716-64729ED202F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83942-8188-4FEB-B855-63EC71E2C856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F85BF-E683-4B60-B0C9-9C4FB55BE41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F5691-D4E0-4F8D-A4C0-F440374A3911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D1A93-9215-4A42-BDCA-D782DB3EB19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CFA66-EA5F-4387-B0B5-C8E1C84F00E7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E326B-07C2-42B2-8B03-28F4F979CF2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A13B2-4E05-4563-87F5-34759E73E338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EA43C-98CF-4245-B02B-ECDD01D0078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12559-A375-4D63-9A7D-2E329868AC39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B496D-9357-431D-AC4B-9C344506B10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64A67-DDE2-4593-A49A-77073C2C0F5B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D6F6D-660C-42EB-8556-EF556184245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79A7D-7691-4AD5-81F0-06777D5BC168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9961A-2999-4BF4-95E8-C9B42675DF7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27436-54CA-45CA-8FC4-CD02F55B5811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487B4-E2DA-490E-B9F5-F3B360FAA59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54AFB-986E-43C7-B393-527A413A90D1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B7CF6-BE87-4F2F-ADE5-4D3A28EE24C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C95DF55-0518-4D92-B8AE-1BDAAF2B22F2}" type="datetimeFigureOut">
              <a:rPr lang="it-IT"/>
              <a:pPr>
                <a:defRPr/>
              </a:pPr>
              <a:t>09/10/2013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FA3965-CE1E-4EF1-B54A-310AF4B092C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iapositiva_di_Microsoft_Office_PowerPoint1.sl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11560" y="3212976"/>
            <a:ext cx="8136904" cy="23574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600" b="1" dirty="0" smtClean="0"/>
              <a:t>Le piattaforme per la condivisione, l’integrazione e la diffusione di dati nel </a:t>
            </a:r>
            <a:r>
              <a:rPr lang="it-IT" sz="3600" b="1" dirty="0" err="1" smtClean="0"/>
              <a:t>Sistan</a:t>
            </a:r>
            <a:r>
              <a:rPr lang="it-IT" sz="3600" b="1" dirty="0" smtClean="0"/>
              <a:t>: </a:t>
            </a:r>
            <a:br>
              <a:rPr lang="it-IT" sz="3600" b="1" dirty="0" smtClean="0"/>
            </a:br>
            <a:r>
              <a:rPr lang="it-IT" sz="3600" b="1" dirty="0" smtClean="0"/>
              <a:t>il progetto </a:t>
            </a:r>
            <a:r>
              <a:rPr lang="it-IT" sz="3600" b="1" dirty="0" err="1" smtClean="0"/>
              <a:t>Sistan</a:t>
            </a:r>
            <a:r>
              <a:rPr lang="it-IT" sz="3600" b="1" dirty="0" smtClean="0"/>
              <a:t> </a:t>
            </a:r>
            <a:r>
              <a:rPr lang="it-IT" sz="3600" b="1" dirty="0" err="1" smtClean="0"/>
              <a:t>Hub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 </a:t>
            </a:r>
            <a:br>
              <a:rPr lang="it-IT" dirty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259632" y="1556792"/>
            <a:ext cx="7072312" cy="1285875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 smtClean="0">
                <a:solidFill>
                  <a:srgbClr val="C00000"/>
                </a:solidFill>
              </a:rPr>
              <a:t>Diffusione dei dati statistici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 smtClean="0">
                <a:solidFill>
                  <a:srgbClr val="C00000"/>
                </a:solidFill>
              </a:rPr>
              <a:t>e gestione dei rapporti con cittadini e media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611560" y="5445224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  <a:tabLst>
                <a:tab pos="446088" algn="l"/>
                <a:tab pos="3770313" algn="l"/>
              </a:tabLst>
            </a:pPr>
            <a:r>
              <a:rPr lang="it-IT" b="1" dirty="0" smtClean="0">
                <a:solidFill>
                  <a:srgbClr val="7F7F7F"/>
                </a:solidFill>
              </a:rPr>
              <a:t>Raffaele Malizia – Istat – Direzione centrale per lo Sviluppo e il coordinamento della Rete territoriale e del Sistema statistico nazionale</a:t>
            </a:r>
          </a:p>
          <a:p>
            <a:pPr>
              <a:spcBef>
                <a:spcPts val="1200"/>
              </a:spcBef>
              <a:buFont typeface="Arial" charset="0"/>
              <a:buNone/>
              <a:tabLst>
                <a:tab pos="446088" algn="l"/>
                <a:tab pos="3770313" algn="l"/>
              </a:tabLst>
            </a:pPr>
            <a:r>
              <a:rPr lang="it-IT" dirty="0" smtClean="0">
                <a:solidFill>
                  <a:srgbClr val="7F7F7F"/>
                </a:solidFill>
              </a:rPr>
              <a:t>Roma, 9 ottobre 2013</a:t>
            </a:r>
            <a:endParaRPr lang="it-IT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57312"/>
          </a:xfrm>
        </p:spPr>
        <p:txBody>
          <a:bodyPr/>
          <a:lstStyle/>
          <a:p>
            <a:pPr eaLnBrk="1" hangingPunct="1"/>
            <a:r>
              <a:rPr lang="it-IT" sz="3200" dirty="0" smtClean="0">
                <a:solidFill>
                  <a:srgbClr val="C00000"/>
                </a:solidFill>
              </a:rPr>
              <a:t>Il progetto </a:t>
            </a:r>
            <a:r>
              <a:rPr lang="it-IT" sz="3200" dirty="0" err="1" smtClean="0">
                <a:solidFill>
                  <a:srgbClr val="C00000"/>
                </a:solidFill>
              </a:rPr>
              <a:t>Sistan</a:t>
            </a:r>
            <a:r>
              <a:rPr lang="it-IT" sz="3200" dirty="0" smtClean="0">
                <a:solidFill>
                  <a:srgbClr val="C00000"/>
                </a:solidFill>
              </a:rPr>
              <a:t> </a:t>
            </a:r>
            <a:r>
              <a:rPr lang="it-IT" sz="3200" dirty="0" err="1" smtClean="0">
                <a:solidFill>
                  <a:srgbClr val="C00000"/>
                </a:solidFill>
              </a:rPr>
              <a:t>Hub</a:t>
            </a:r>
            <a:r>
              <a:rPr lang="it-IT" sz="3200" dirty="0" smtClean="0">
                <a:solidFill>
                  <a:srgbClr val="C00000"/>
                </a:solidFill>
              </a:rPr>
              <a:t>: finalità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268760"/>
            <a:ext cx="8136904" cy="1656184"/>
          </a:xfrm>
        </p:spPr>
        <p:txBody>
          <a:bodyPr rtlCol="0">
            <a:normAutofit fontScale="77500" lnSpcReduction="20000"/>
          </a:bodyPr>
          <a:lstStyle/>
          <a:p>
            <a:pPr>
              <a:buNone/>
              <a:defRPr/>
            </a:pPr>
            <a:r>
              <a:rPr lang="it-IT" sz="3100" dirty="0" smtClean="0"/>
              <a:t>creare le condizioni tecnologiche e organizzative per sviluppare</a:t>
            </a:r>
            <a:r>
              <a:rPr lang="it-IT" sz="3100" dirty="0" smtClean="0">
                <a:solidFill>
                  <a:schemeClr val="bg1"/>
                </a:solidFill>
              </a:rPr>
              <a:t> </a:t>
            </a:r>
            <a:endParaRPr lang="it-IT" sz="3100" dirty="0" smtClean="0">
              <a:solidFill>
                <a:srgbClr val="FF0000"/>
              </a:solidFill>
            </a:endParaRPr>
          </a:p>
          <a:p>
            <a:pPr>
              <a:buNone/>
              <a:defRPr/>
            </a:pPr>
            <a:r>
              <a:rPr lang="it-IT" sz="3600" dirty="0" smtClean="0">
                <a:solidFill>
                  <a:srgbClr val="FF0000"/>
                </a:solidFill>
              </a:rPr>
              <a:t>la condivisione, l’integrazione e la diffusione dei dati </a:t>
            </a:r>
          </a:p>
          <a:p>
            <a:pPr>
              <a:buNone/>
              <a:defRPr/>
            </a:pPr>
            <a:r>
              <a:rPr lang="it-IT" sz="3600" dirty="0" smtClean="0">
                <a:solidFill>
                  <a:srgbClr val="FF0000"/>
                </a:solidFill>
              </a:rPr>
              <a:t>nel Sistema statistico nazionale</a:t>
            </a:r>
          </a:p>
          <a:p>
            <a:pPr>
              <a:buNone/>
              <a:defRPr/>
            </a:pPr>
            <a:endParaRPr lang="it-IT" sz="2400" dirty="0"/>
          </a:p>
        </p:txBody>
      </p:sp>
      <p:pic>
        <p:nvPicPr>
          <p:cNvPr id="1028" name="Picture 4" descr="https://encrypted-tbn3.gstatic.com/images?q=tbn:ANd9GcT234rCzVM7YkwjFfFE6yHoh2bm2A0U09jWkVbaIXZuBlsEJFl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212976"/>
            <a:ext cx="2980165" cy="2232248"/>
          </a:xfrm>
          <a:prstGeom prst="rect">
            <a:avLst/>
          </a:prstGeom>
          <a:noFill/>
        </p:spPr>
      </p:pic>
      <p:sp>
        <p:nvSpPr>
          <p:cNvPr id="1030" name="AutoShape 6" descr="data:image/jpeg;base64,/9j/4AAQSkZJRgABAQAAAQABAAD/2wCEAAkGBxQQEhUUEhQVFRUWFhYYFxUUFBcVGBcXFBQWFxUVFBUYHSggGBolHRcVITEhJSkrLi4uFyA0ODMsNygtLiwBCgoKDg0OGxAQGywkICUsLCwsLCwsLCwsLCwsLCwsLCwsLCwsLCwsLCwsLCwsLCwsLCwsLCwsLCwsLCwsLCwsLP/AABEIALIBGgMBEQACEQEDEQH/xAAcAAEAAQUBAQAAAAAAAAAAAAAABgEDBAUHAgj/xABAEAABAwIDBAcFBQcFAAMAAAABAAIDBBEFEiEGEzFBB1FhcYGRoSIyUrHBFCNCcvAVJIKistHhCDNikvFDU8L/xAAbAQEAAgMBAQAAAAAAAAAAAAAABAUCAwYBB//EADERAAICAgEDAwIEBQUBAAAAAAABAgMEERIFITETQVEiYQYUMnEjQoGhwSQzUmKR4f/aAAwDAQACEQMRAD8A7igCAIAgCAIAgCAIAgCAIAgCAIAgCAIAgCAIAgCAIAgCAIAgCAIAgCAIAgCAIAgCAIAgCApdebBZqKpsYu5wH66lptyaqo8pvRhOyMO8jXS7QMHAOd6fNU9n4gx4/pTZGlnVrwWhtGPgPmFpX4jr/wCDNaz4v2MmHHI3cTl/N/dTqOtY1nZvX7m6OXWzYxyBwuDcdYVpGamtxJKafdHsLM9CAIAgCAIAgCAIAgCAIAgCAIAgCAIAgCAIAgCAIAgCAIAgCAoSvGDTYri+T2Wau5nkP7lUHVOseg3XV+ohZGUodl5I/JIXG7iSesrkbb52y5WPbKyU5Se2zwtWzDuF5tj9wvew7FYa6SA5mHTm0+6f7K0weoXUtJPt8M21XzrlvfYlmEYqyoZmboR7zTxaf7dq7XFy4ZEdx8/Bc03RtW0Z91KNpVAEAQBAEAQBAEAQBAEAQBAEAQBAEAQBAEAQBAEAQBAEAQGuxqt3TNPedoPqVVdVzfy1L1+p+CPk3enHsRQlcHNtvcvJSNtvbKLWAgCAIDxO24WyHk8NXTYi6llEjeHBw+JvMfrqV90/JdUlo203Srkmjp1LO2RrXtN2uAIPYQuxjJSSaL6LTW0XlkehAEAQBAEAQBAEAQBAEAQBAEAQBAEAQBAEAQBAEAQBAUQETx2fPKRyboPmVwnW7/UyXH47FPmWcptGAqeREKLEBAEAQHmXgs4+Twj2JHirfFHuS/o1r95A+InWJ2n5X3I9cy63AnuvTLfBnyg0yYqcTQgCAIAgCAIC1NKGC7jYBa7LI1x5SejxyUVtmpl2haD7LSe29lQ2/iKqL1CLZClnRRkUWMskOX3XcgefcVPwuqU5PZdn8M3VZMZ9jZKzJBVAEAQBAEAQBAEAQBAEAQBAEAKA8lea7nnyQipdd7j/AMj8181y5bvm38soLe82W1GMAvAEAQBAWap9gttS2zwjeJSK7xoHnubnopm/eJ28jG0/9XWH9RXSYC0iw6c+8jpysS1CAIAgCAIChXjBHtpZzdrOXE/Rct+IrnyjUvHkrc+xpqJpFyz7PsV2jCxaXIzMDYgggjiCOYUvC36q0eqTi00TvBKzfwRSc3saT3kar6LW9wRfVy5QTM9ZmwICl0AugKpsBAEAQBAEAQBAEAQBDxnkrzye+5BKw5JpGnk4+R1HoQvnvUqOGRNfcob1qxoKuNQXgCAL0FHOssktg1VdUqdRT3PGRrEJ1dY9Z4SroehJfUycgI2A9vtOd/8AnzXQYsNRLHpy/UzpylFoEAQBAEAQBARjbGJzA2YC7WizwOQ4h3cPqqDrOA79TXsQM2rkuRGDjMdr3XLLCsbKnZocQr31cjYYBme82AHAdbndQHMq9wOnuMtszri5ySOw4VRiCGOIahjWtv12FrrqktLRfwjxWjLXpmY9VVNj1c4D9dSj35VVC3Y9GE5xh3kzVTbQge6wntJsqO78RVxeq47/ALEOWfH2RbG0R5xjwd/haI/iTv8AVX/cwXUP+pmU2ORu0Psnt4eas8XrOPc9fpf3JFeXCZs2m6tk0+6JS0elkAgCAIAgCAIAgCAx66sjgjdJK4MYwFznONgAOZKAhu1Yad3UxOD4pWt9tuoNxdjgeYIPoFznWcX6lYv6lVn1PfJGtgrFzNlGuyIHnuZbZwVHdbPTFbi0JmMAeN61ocWa3DTwN7W8FveLaqvVa+lmUoNRUi++pAWr0pe5i/Jr6qsUuqhnhpK2sVpTj68hp+5H66qVtRSYreztXR/g5pKNjXi0j7yP/M/g3wbYeBVxBaWi+xa+FfckgKyJBVAEBS6AqgCApdAUcAe0ICN12w1HK4uMZbfiI3lg8hoFpePBveiNPEqk9tGwwXAKejB3EbWk8XcXG3W46rZGKiuxsrqhD9KNqsjaYOKV4hbfi48Aq7qOfHFr2/L8Gi+5VR2RWaZzzmcbk/rTqXCX32XS5zKac5Te2W1HMAstJeTwoQDovUmvqMmi7hWOmneGSG8ZNrn8HaOzsXS9J6jKCVcvDJePlSi1F+CbNdfhwXV7TLbfwe16ehAEAQBAEAQAoDlHTvtcKaFlG2znT3Mo5iHUadRJ4H/iUBrOiHa79otfhk0bRFHB9yWg5sjHNFnngXC4OYAXWu2tWQcWYzgpx0zKxalko5THJw/C7k5vIg9fWFzOThuDKK6p1vv4Nbi+NmCCWRtszWEi/C/Aad604+Gp2qL8MUQcppP3IhsztKx1Sx5DnVEwySuNsosXlpjAGmgjBHerzOwoPG4Lwi0yKV6Ol7E4lr1z0Mcptmh2kxMNgkuTq0tu3iM/s3GvEXurLDxv4i38m7GXK5Ijuz9c3cZGuLsriPaFjYm40ubadvX3q0up3PejbnQanvR0fo32RdUSNqp22iabxtcP9xwNw63wD1PcpNcEjLEx23ykbbpx2m+yUW5jldHUTFuTdkh2RjgXnMPdHJby3ZJ+jnGvtuHU0pfnfu2tkPPeMGV+btJF/FeAkqAoSgORVO1To8dExqP3IuNHkbLmG+Asbw30IeW3dbgQgOvIAgOQdO+MMYaWITujkjfv3NjBL8rbhhFtAcwNs2nPkgOsUNSJo2SNvlexrxfjZ7Q4X7dUBi49i8VFBJUTG0cbbnrPU1vWSbADtQHDtk9uA3F3VlTPlgq88bYt7m3I9gxmZugY0DS/WTyuUB9ANdpdeN6WwQ7E6jeSOPIGw7gV8/6nkvIvb9k9IpMiznY/g5VDtBnxL7VvQyBr/spic853ONwHtjGmXMQb30sV0D6cl09x0m9cv7bJvoL0f7nSwuNaKlbMXFazcQySkF2RjnWGpOUXAHet+NWrbowfu9GyuO5JHMthcUfJiz3SOc/fxvs61m3ZlNwPgBY9oP8AldV1WiEMDUV+nRZX1xVX7HQsW5rncZ+6KnfYlGwGJ76ExuPtQkD+B3u/IjwXbYFvOvuXGFZyr0yVKcTAgCAIAgCAIAgOT/6hYovslMXgAuqmNdIGgvEYjkLgDxI4G3YgIp0A4YDiVTLC4vhhjLA8jKXCV/3ZLeVxG42QHdcVwyOpjLJWhwPgQesHkVhOEZrTNdlcbFpo5dtd0dVG7kbAd8xzXAA6PbpoSODrG3DqUJYnCanEr/yk6rFKPdHEcOfu5YwGHetmNzm0IFhly20sQ43vz4KbNcotMsLf9t7J0/Eb8D9VWLG7nPNM1W1LpW02Z0bwx7gwPc0htzd1gSONmnyUqini9k7Cql6nJom3QtsBBUQCtndvMznARfhGQ2+8+Lrtw71LaTLKypWfqO3sYALAWA4Acl6be2tI4z/qCwFrjTVb5yxudtO5pYX5Q8ueZG25gBxI52CHhsf9PdLkpapzZM8bqktYOGkbR7Zb+EuDmadgQ9OsIDxM/KCTyBPkLoD4vq6tzp3OYTffPkZbU5i697deg8kB9nwuuAesA+YQFxNg4F/qCwJsEkdWyR2aovHIwuvcMa0tLBybpqOFyOtAdf2DxH7Vh9LLa2aFgI6i0ZT6goBtphL6qmLYg10jJIpo2vtle6GRrwx19AHWIvyv2ID5x2fn/fslPCDNUOq4HsmIMI31xHlcAScoOun4R1oD6bpaYU1M2NpJEUQaCeJyMtc+S03vVb/ZmNj0mRIL5p3b0c98s+fYZ2S4jdzdJK3NxsA103Cw7xqvoslKOK9e0P8ABe+Kv6H0IvnG/covY8SmwJvawOp4DTiVsqb5ozh+tHMuiVolmqJnlzpIxka6/shkj3PcGjld1z/EV1PXrHCmEI+H5X7In5smoJE0xaXiqXFrKtmT0Z1H71K3kY7+LXD+66zp612J+BL69HT1aFsEAQBAEAQBAEBzD/UFSGSggsL5auO/Y1zJG/MtQGu6E8MbR1+K04J+7dC1t+JaDNqfNvmgOwICzVvyseeprj5AlAfMfRBh5nxmncQCAJZ39gyPA7/bLPNDxr5PpttIwahjR/CF5xRiox+CEdNcLXYVIHcBLBr8I3zQT2aEr0z0zH6NaJtDXYjRxn7n7ioibyAmYQ+3ZcNHcAgOjIDnfThQMlw9peLltRDY3Omd4Y424XsSPFAaPovp3YZi1bhtyYXNE8WbjYZQCO3K8A9eRAdgQGh27r3U+H1csfvsgkLT1EtsD4Xv4IDi2xuzEcNRgUhAc+pNVLJfnu2h0Qt2fNAfQwQAoDjHSfh7a6srTI67KDDi9jb6CaXMQ4+AHk3qQHTdiIRHh9I1osBBFoe1gP1QGTtHiApqWeZxsI4nu8mm1u29kBxbZbBmw/sCQj7yaeoleebjI0EE+DGIDu80eZpHWCPMLGyKlFoxktogEEmuU8QSD4GxXze2mVdjTOflFqWn8nJsCo2vkgkcAXSYnNftDWBw8M1/NdhfZJQnD4rRb2S+lr/qdfXClOWMQic+KRrSA5zHAE8ASLC/Yt+NJRtjKXszOt6mmc36K43U7auN+jmyNaR2tBB8F0/W9WquUfDJmfJNRaN7ilVxUXGp0VzN90SQF81RLya1rL9riXEeQHmF0mJXxRYYEO/I6iphahAEAQBAEAQAoDlPSbtFDXQPo4po4/btI6WOW7TE8EBga082nVYuSIzy64vTZrdhsTJxOumZI3NM2EMzRutI2KMB7m66WsNDqbr1SRlDIhN6izoezePyVEsscgaMjQ5uUEX1IN7k9nmvfC7khrRg7S7VNdFNFARvCyRgc9rsocWlo4DXVQ3nUx8sivLrT0c26McEmoJhIySEyyMLCySN7soBLiGPDgDe19VlDMqseomUMmEnpHUtntoZZqh0MwYPYLmloIuWkXBuTyN/AqV9iQ0aHpC2opaiCooS8hzgY3OLHENcCDcWGtiAsW9EWWVCL0RnZvEpjWxyxVMBmNO2nczcS5HxwguD7kiz7NPYvVJHsMqE3pHRtlMbnqZZWyZMsYbqxpbdzidNXHkPVeknwRXpJ2hpa+lkpGVG6kD2kudHIcron3t7I6xxWLkiK8qCema2B0eI1dPUtqd1VwwlpbC1wDmgODgXuGvvHq07l6pJnteTCb0if7NY8+eWWKQNBY1pbYEXFyDe5PZ5p7kj7ml25xmOspZ6SN+UyAsL3NcQ2zhewA14WUR51UXpsjPKrT1sg2z+FVAraNwljy0Mb44MzXfegiQlxaDZps7r/CFnXmU2PUWewya5vSZ0TD9rJd66OZrCct2FoLdQdQbk8jfwK1dQzPylPqa330ZX2+nHZp8U29aC5u+yvaSLZHWBHaBqLqux45eQlbZPin7JECOU5fqlogu5mrnVUTamIyV5j3v3cgyMp/bAa4j2tGAHgDr1q5hFR0k//pMqvhJpRZ1fYzGZJXvgeYw2FjGsDGlpPEc3HQADzWxzW9e5IcknojfSRtNBW00lHFOIi9wbK+RkmgjdctDQ03uWgcRzRySI8squL02ayikFRNhjIKiF/wBgjdoYpGufkibGLA6Hhc6hep7Mq8iuctI6Fszj76iSWOQNBYGublBFwSQb3J7PNem/5IrtBWRmWR8D9dfZLTq8aGx4W09VzmTRi2XOUpa+xU2ejKzeyG7NbKvElPedhfE+aUNDX2zyBhtcgA2DXKx5UXbgn+rt/wCEpW1WNpPyiWMxF7ZCyTLwuCBbhx5qg6h0iFEOUH7kXKxVCKaZh1W00Iu3eAOBI9xx1HcPqs8ToqlFSsekR4KH87NBs1G6oqJiZmB8zriNrHEBsbT7bndeUBXr6fTKEYb3x8E1KixKGyzi7HCURNu97iGgAalzjYADxXqxIR8EfIojBqMfJ2fYvAvsNKyM2zn25COb3cR4aDwU2EeKLLHq9OGmb5Zm8IAgCAIAgCAoUB8/9ItFucQnHAOLZB3PaCbfxZvJabOzKHLjqx9iuw8ZZVQv/wCRHg9pafnfwUSVyU0jHHlqxE5pJ/s9aT8UcjPG2Zvq0ealZdyqqc38F7ZPUGzxHhzQvns8qUmzntb2e4qMMe1w4tIK24uXKFkX8GdT4zTK1rvs1VFLwAcLn/i64Pob+C+g804c18bL/l/D2cxxphMj3n8bnOP8RJ+qhU3+p3Odn3mzedHkH3s0v/1xWHfIQPOwd6qXAmdPhuTbOndHtPaB8h4yyvI/K2zB6hx8VtLg5P0h0W5xCoFtHOa9vaHtBP8ANmHgtM/JQ5cONh72GjyVULz1lvg9jmH+r0UWV6jYkeY742om9HOaescfjikZ46Ob6t9VvzLlTTKf2Ly2fGts8sw5oXz6WTJvZz/vtnuGjDHtcOLSD/f6rdiZrrsT+5nXJRltIsY7HuZ2v5B3odPqu1zalkY0vv3Lq5epXs5tisJzud8TiT4la8WzcFFPwc/vuyQdHkH3k0p/+OLKO+Q8fJp81OgvgndPjuXI2lBWOgInbx3hPe0aFp7CAVSZORL82lH20bMq5xtWvYje3NOGV0xb7shbK3tbK0O+ZcFcya8kTJWp7+TJ2EYWVUT+slvg9pb9VFd+ppDFlqxE2opzBWOPDPFI3x0c31apGbd6NLn8Iu7p8a2zyzDmhfPp5MpdygTey5DRhj2vH4SD4c1vxs2ULIyb8GdXaSZrtrKYsfmb1/Nd1kxVtPfw+5cZCVlT/Y57iNOWuJ61GosUlx14KF9nokXR3B7c8x4MiyjvkcPo0+amV+eyLDAjueye7BbPxn98eM0jy4MvwY1ri27R1kg6rb2+CzlWpT5MnAK92jLeyt0PSqAIAgCAIAgKFAcn6ZKD76nlA95rmE9rCHD0c5aMjtHZU9RhrUjVbPU9i0jiCD5Lmcy/Ul++yFB6kpExxCmBnz9lx/Fz8lK63kr8rGK/m0WmXZ/DWvcqBfRchFNtJFZrb0iiPtI88HvFoN7E13Vof4f8WXaUZm+nc/6Fr6n8A59j1LxUbBub0VD+TZbKx7nD5ZDxlkNvyxiw9S5dHV3RbYENVuR1fZ6l3NNCzmGNv3kXd6krYTzm3TJQff08oHvtcwntYQR6OK02vitlV1CHfkazZ6CxaRyIPlquXyshwmpfcg1vWpExr6Yb/P2XHj/hSuuZX+mjFfzaf9C0y7PoSKgLkVFyekVaRRNaegesWg3sTHeB7x+gu0py99Oc/fRa+p/puX9Dn+PU3FRsC19kVGu7NnsrHucPlkPGSU2/LGA0fzZ10Vf6dlrgR1BsxMSnDImt6mi/fbX6rmoxdl8pfcrr5Oc5F7pCwwsbQPI1fTNY7vjDTY/9/RdDauMEb8uOoxf2GzsFi0jiCCPCxC5rLyOMt/DI0XxkmTCvphv83Zp4/wCFK67kr8vBL+YtMueqkvkqAuRjHk9FXooV5rQ8dz1i8G9jY7wPe1drXmJ9N5+/j/wtvU3Qzn2PUvFRsG5tlP5Zs9l4tzh0jzxlldb8rAGj+bOuirW4lv0+Oo7JvFVOhhjgZ7ORjQ4jiXWu4eZK5jq3V5Kfp0PsvJqycl74xLAneDfM6/eVQRyrovkpvZC9aa9zcYFjeeQwye/a7T8QHEHtC7DpPUJZEOM/JZ4uTz+lkgCuyaVQBAEAQBACgIb0pUW8ow/nFKx/gbsP9XotOQvoZCzocqtkP2fI0XF5+97KglU0mbL2NA8lDy8n1oQXwjfbZy19i5Qt9ou+EE/2UrolHq5H2SM8WG7NmKHX1Ch51LpyJRNV0OMmi9vfuy3tv6a/ILOGU440qflpmSs1W4kJ2gtqrTA8oj+Vo30NDaCip7av3ZcO2Q5338/RddV2iX2NHjUjp4WZvIb0pUW8ow+2sUjXeBuw/wBS0ZP+2yFnQ3XsiGAclxmfvuVC7kqqJM1uxoHkoeZlesor4WjfbZySRcoR7RPwgn6BSui0erkd/CNmLDlIxWuB4KHm0uq+UPuabocZtF0y/dlvbf0sfkFnXlOOM6v+3+DL1NV6IVtDbVWnT99iNLvo2WLN+z0NPGdDu2ucO1/tuH81l1XiovIP06d/Y1myuDvxKpGh3MZBkfyNj/tg/EfQXUTFxeMnJlZjUO58n7MnXSlQ56RrwP8AakafB3sHw1HkpeQvoJ+fDde17ETwC2i4vN3toqfclM8ua3Y0DxCiZeV66ivhaN9tvPX2PdCPaLj+EE/QKX0TGV2Rt+Etm3Ehym2YzXX1CgZlXpXyh9zRdHjNl5033Zb239Df6LbDK1iun5kZK3UHEhG0FtVa9P32NHvokUdDaOip7e8Iy4fmOd9/MrrI9q/6F7jR406Ng51yeu5v331XzfJhKFkk/kpbE+TTKPdbUrQlsxZqsKqzJiMDWcnOvb4Q1111fRaZQfc34iTt7HUguoLwqgCAIAgCAoUBrtoaPf000fN0bwPzZTlPnZYTW4tGu2PKDicgwGr4Lk8+nyc9HyTCCTMLrnZx4vRl7Myy/JC53Xp4D/1db+HadQlZ89v/AAtMCH07PVRQ7qOLrLLu/MdT8/RQfxBTxtjP5NWfDUlJGvq5g0KjphuRX/ch9Yd9LHGNc8jGf9nAfVdP0+nujKC3NfudBoYt5iLbcImuI8sjf6iumS0tHQxWo6JkF6emu2jo9/SzR83Rut+YAlvqAsLFuLRrtjyg0cgwGq4Lks+nyc8nomMMmYXXPShxZ77GU92SFzus28G/+rrfw7RquVj9/wDBaYUNLkeqmh3LIessBd+Y6u+fooP4hp43Kfyv7mvPhqxSNfWTZWqiqhykV7IhVffzRx/HI1v/AGdY+l11PTqu5lWuUkiaVGEMr6sxSX3TGlxDTlvYgNBI5cfJdIl20X0oKUFFk2oKCOBgjiY1jBwa0WH/AL2rIyhCMVpIxNpaLf0s8fxRut+YC7T5gLGa3HRhdHlW4nI8Bq+C5LPq7s5+L9yYQvDhoudlHiz32Zkvfkgc74j/AEj+6678OU8YSs+WW2DHUeRcqqHcsi01LAXfm4u+foq/8Q0cb1NeGv7mjOhqSka2smDWqlpr3JECREqgb+eOL45Gt8HOAPpddR06rujKC5WJHQMOZvcRvyiY53ifYb6E+S6RHRJcVo9bT7PylxmprEnV0ZOW562nhc8wVUZvTIXS5Ir8nEcnyiQRuI78ECUhwuCBFI6xHEEgWPgoMcDHof8AEZChGCf1sv7JSmKok3Esb5t2Sd7BKMrARmDTcDUlvkFeYyq47rJ2MqVP6Sb7D7QzVj6hs2T7osDSxpbfMHXuC49SkonvyS1egIAgCAIAgPLkQPn/ABS9LWTxHTLK+35XHM30IVXl0KRz10eNjRvMNxa3Nc5k4W9mC8kyliLzBF1lubu95/pddXg0qrHjFfBf0Q4wNxtWLQF4/AQfC9ionWcb1sffuns05kN17OX4pit76qkxsPvspUyxsQN/Xsdyia+Q97W5R6uC6PFqUSVhR5WHStjYs0lRKebmsHgC4/1DyU8uyUoCjkD7nz7iN6WrniP4JXgflLrt/lIVVlY6ls529cbWjfYbi1hxXOZGC2+xin2JjLHndBF1lub+p/1XWYNHpURgX+PHVaNxtYLQF4/AQfA6H5qJ1jG9en7ruaM2O69nLsTxW99VSYuHplMyzsMN/Xsdyia+Q94blb6uv4Lo8SlRJOHHlYdK2NjzPqJTzcGDuaC4n+YeSnF4yUr0HkoeeT59riaWrniOmSV4H5cxLP5S0+KqsrHUjnrY8ZtG/wANxa3Nc5kYXcxRMZo8zoIjpctzePtO+o8V1uDT6FEa/sX9MONejcbWC0BePwEHwOh+ahdZxvXp7fys05kd17OXYnit+apsXDeylbWizsKN9Xtd+GJkkh78uVvq6/guixaVAkYceVmzpOxgzPqJDxLmt8ACb91z6KeXzJPJwKGEvDOV7NOZkdltmzvzdfvFcJ1dW+u9+Dn5P6mXKVzDXHLbN9mlvb8zFc9BU+P1EnC16nY2PRY072tNtC6KxtobB97FdEXT8nQkPAgCAIAgCAoUBxnaSibU1UspbfM82PY0ZW+gCxaT8mieNXN7ce5hR4YG8B6lanj1vu0eLDq9lonVA5xkZMSSbg3PVzHlcLevGkSEtLRudtKvJSuDeMtmjuOrj5X81jKKcdM8aTWmcqkwkO4gnxKwjTWl2Ro/KVN70bbZWhEMj8gyl7MpNzqAQba/rRbEkjOvHhU9xRP9mDkLmcjqO8cf12L02khQFCgON7SUDKmqllLfeebG5Fw32WnTsAWLjs0zxq5d2YcWFhvD6rW8eD7s8WHV5JrQFziyW5Lrh1+3mPmFtWvCN6+EbvbGry0jgOMoDR3O94+V0lFS7M8lFSWmcskwhruIJ8StcceuPgj/AJOn/ibTZehEEjgwZd43KdTrYh1vRbOK9jZXjwg9xWie7Njdvc3k4eo/RXpt8kjQFEByLbXDY5qyV4bzDSQTq5oAJPy8FjxT8mmeNXJ7ktmqiwzLYtuLdpWt41bezBYlK/lJfQ5pA2Qkl3G/aOK3EklW0FU37HI5wvmZa3W52gHn8ljKKktM8aUuzORyYSHcQT4n+61xohHwaHh1I2OzdJuJSGXaJBldY8eYGvb81s46MoUwi/pJ5s6N3Lbk4W8RqPqsjcyUOCAgR2MhY5xawi5JNnvHE960W49Nn6kR3i1t7PNFswyGQvjaQ5wLS7M43aTcjU9gWddcK/0IyhTXCX0ol2C0W6aRa11sNxskAQBAEAQBAYmKS5InkccpA7zoEBA/sCAfYEBvcCprtLfhPoUfcFjaNhke1nKMW8TY/K3kgNR9g7ED7l2kpMj2utwI8uaAllPT5HAjl8kBtwgMbEpckTyONjbvOg+aAgn7PQLsU/Z6aBu8BptC3q1Hcf16oC1tCwvc1nJg9TqfogNR+z0Bcgo8rg7qIKD32SuCnsQ4d6A2wQHieTK0u6gT5BAc+koy4lx4kknvJufmgPP2DsQG3wGm95p7x9fogLu0bSWsi5D2j9B80BovsHYgKsoiCCORv5ICV08HuuHYUBuxqgBaEB53Q6kB7QBAEAQBAEAQGHiMecAdt/JAa/8AZ/YgLMFFe/egM2ipzG69uVigLL6K5JPEm6AsCj9u3Z6oC5+z+xAbimb7Iv1W8kBeQGJXxZgB23QGD+z+xAWYKK9+/wCaAy6WmMbgbIC0+iLiSeJN/NAWDR+3bs9UBd/Z/YgNpSts0A8tPLggL6Axq5uZpHWgNZ+z+xAWo6O7iP11IDJpqQscHdSApU0he4uPP5ckBjSUdnAef0QFz7B2IDaUMdmgHkgMoBAEAQBAEAQBAEAQBAEBQhAeGRAcEB7sgFkBbEAvdAXLICqAIAgKWQHlsYHBAe0AQFvdC90BcsgCAIClkAsgPDYQDdAe7IBZAWzCCboC5ZALICqAIAgCAIAgCAIAgCAIAgCAIAgCAIAgCAIAgCAIAgCAIAgCAIAgCAIAgCAIAgCAIAgCAIAgCAIAgCAIAgCAIAgCAIAgCAIAgCAIAgCAIAgCAIAgCAIAgCAIAgCAIAgCAIAgC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32" name="Picture 8" descr="http://www.datamanager.it/sites/default/files/imagecache/node_full_view/audiweb_dati%20di%20audien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996952"/>
            <a:ext cx="3810000" cy="2409826"/>
          </a:xfrm>
          <a:prstGeom prst="rect">
            <a:avLst/>
          </a:prstGeom>
          <a:noFill/>
        </p:spPr>
      </p:pic>
      <p:sp>
        <p:nvSpPr>
          <p:cNvPr id="8" name="Freccia a destra 7"/>
          <p:cNvSpPr/>
          <p:nvPr/>
        </p:nvSpPr>
        <p:spPr>
          <a:xfrm>
            <a:off x="4139952" y="4005064"/>
            <a:ext cx="576064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it-IT" sz="3200" dirty="0" smtClean="0">
                <a:solidFill>
                  <a:srgbClr val="C00000"/>
                </a:solidFill>
              </a:rPr>
              <a:t>Verso il Data </a:t>
            </a:r>
            <a:r>
              <a:rPr lang="it-IT" sz="3200" dirty="0" err="1" smtClean="0">
                <a:solidFill>
                  <a:srgbClr val="C00000"/>
                </a:solidFill>
              </a:rPr>
              <a:t>warehouse</a:t>
            </a:r>
            <a:r>
              <a:rPr lang="it-IT" sz="3200" dirty="0" smtClean="0">
                <a:solidFill>
                  <a:srgbClr val="C00000"/>
                </a:solidFill>
              </a:rPr>
              <a:t> del sistema</a:t>
            </a:r>
            <a:endParaRPr lang="it-IT" sz="3200" dirty="0"/>
          </a:p>
        </p:txBody>
      </p:sp>
      <p:sp>
        <p:nvSpPr>
          <p:cNvPr id="4" name="Rettangolo 3"/>
          <p:cNvSpPr/>
          <p:nvPr/>
        </p:nvSpPr>
        <p:spPr>
          <a:xfrm>
            <a:off x="827584" y="1052736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dirty="0" smtClean="0"/>
              <a:t>Il progetto </a:t>
            </a:r>
            <a:r>
              <a:rPr lang="it-IT" dirty="0" err="1" smtClean="0"/>
              <a:t>SistanHub</a:t>
            </a:r>
            <a:r>
              <a:rPr lang="it-IT" dirty="0" smtClean="0"/>
              <a:t> si articola pertanto in due componenti principali, strettamente interrelate ma concettualmente distinte:</a:t>
            </a:r>
          </a:p>
        </p:txBody>
      </p:sp>
      <p:sp>
        <p:nvSpPr>
          <p:cNvPr id="5" name="Rettangolo 4"/>
          <p:cNvSpPr/>
          <p:nvPr/>
        </p:nvSpPr>
        <p:spPr>
          <a:xfrm>
            <a:off x="611560" y="4005064"/>
            <a:ext cx="34563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it-IT" sz="2000" dirty="0" smtClean="0"/>
              <a:t>Con l’obiettivo di rendere efficiente il sistema nelle sue diverse componenti </a:t>
            </a:r>
            <a:r>
              <a:rPr lang="it-IT" sz="2000" b="1" dirty="0" smtClean="0">
                <a:solidFill>
                  <a:srgbClr val="FF0000"/>
                </a:solidFill>
              </a:rPr>
              <a:t>perseguendo il massimo livello di integrazione delle informazioni diffuse</a:t>
            </a:r>
            <a:endParaRPr lang="it-IT" sz="2000" b="1" dirty="0">
              <a:solidFill>
                <a:srgbClr val="FF0000"/>
              </a:solidFill>
            </a:endParaRPr>
          </a:p>
        </p:txBody>
      </p:sp>
      <p:pic>
        <p:nvPicPr>
          <p:cNvPr id="20482" name="Picture 2" descr="http://it.doctmag.com/wp-content/uploads/2011/09/biology-dei-siste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789040"/>
            <a:ext cx="4752528" cy="2381250"/>
          </a:xfrm>
          <a:prstGeom prst="rect">
            <a:avLst/>
          </a:prstGeom>
          <a:noFill/>
        </p:spPr>
      </p:pic>
      <p:sp>
        <p:nvSpPr>
          <p:cNvPr id="7" name="Rettangolo 6"/>
          <p:cNvSpPr/>
          <p:nvPr/>
        </p:nvSpPr>
        <p:spPr>
          <a:xfrm>
            <a:off x="827584" y="1700808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it-IT" sz="2400" dirty="0" smtClean="0">
                <a:solidFill>
                  <a:srgbClr val="FF0000"/>
                </a:solidFill>
              </a:rPr>
              <a:t> l’architettura informatica </a:t>
            </a:r>
            <a:r>
              <a:rPr lang="it-IT" dirty="0" smtClean="0"/>
              <a:t>e le connesse soluzioni tecnologiche;</a:t>
            </a:r>
          </a:p>
        </p:txBody>
      </p:sp>
      <p:sp>
        <p:nvSpPr>
          <p:cNvPr id="8" name="Rettangolo 7"/>
          <p:cNvSpPr/>
          <p:nvPr/>
        </p:nvSpPr>
        <p:spPr>
          <a:xfrm>
            <a:off x="827584" y="2204864"/>
            <a:ext cx="741682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it-IT" sz="2400" dirty="0" smtClean="0">
                <a:solidFill>
                  <a:srgbClr val="FF0000"/>
                </a:solidFill>
              </a:rPr>
              <a:t> la </a:t>
            </a:r>
            <a:r>
              <a:rPr lang="it-IT" sz="2400" i="1" dirty="0" err="1" smtClean="0">
                <a:solidFill>
                  <a:srgbClr val="FF0000"/>
                </a:solidFill>
              </a:rPr>
              <a:t>governance</a:t>
            </a:r>
            <a:r>
              <a:rPr lang="it-IT" sz="2400" dirty="0" smtClean="0">
                <a:solidFill>
                  <a:srgbClr val="FF0000"/>
                </a:solidFill>
              </a:rPr>
              <a:t> </a:t>
            </a:r>
            <a:r>
              <a:rPr lang="it-IT" dirty="0" smtClean="0"/>
              <a:t>complessiva delle attività da sviluppare, a sua volta declinabile in </a:t>
            </a:r>
            <a:r>
              <a:rPr lang="it-IT" i="1" dirty="0" err="1" smtClean="0"/>
              <a:t>governance</a:t>
            </a:r>
            <a:r>
              <a:rPr lang="it-IT" dirty="0" smtClean="0"/>
              <a:t> delle attività finalizzate alla </a:t>
            </a:r>
            <a:r>
              <a:rPr lang="it-IT" dirty="0" smtClean="0">
                <a:solidFill>
                  <a:srgbClr val="0070C0"/>
                </a:solidFill>
              </a:rPr>
              <a:t>verifica della </a:t>
            </a:r>
            <a:r>
              <a:rPr lang="it-IT" b="1" dirty="0" smtClean="0">
                <a:solidFill>
                  <a:srgbClr val="0070C0"/>
                </a:solidFill>
              </a:rPr>
              <a:t>qualità </a:t>
            </a:r>
            <a:r>
              <a:rPr lang="it-IT" dirty="0" smtClean="0"/>
              <a:t>delle informazioni da diffondere</a:t>
            </a:r>
            <a:r>
              <a:rPr lang="it-IT" i="1" dirty="0" smtClean="0"/>
              <a:t> </a:t>
            </a:r>
            <a:r>
              <a:rPr lang="it-IT" dirty="0" smtClean="0"/>
              <a:t>e</a:t>
            </a:r>
            <a:r>
              <a:rPr lang="it-IT" i="1" dirty="0" smtClean="0"/>
              <a:t> </a:t>
            </a:r>
            <a:r>
              <a:rPr lang="it-IT" i="1" dirty="0" err="1" smtClean="0"/>
              <a:t>governance</a:t>
            </a:r>
            <a:r>
              <a:rPr lang="it-IT" dirty="0" smtClean="0"/>
              <a:t> del processo di </a:t>
            </a:r>
            <a:r>
              <a:rPr lang="it-IT" dirty="0" smtClean="0">
                <a:solidFill>
                  <a:srgbClr val="0070C0"/>
                </a:solidFill>
              </a:rPr>
              <a:t>alimentazione/gestione</a:t>
            </a:r>
            <a:r>
              <a:rPr lang="it-IT" dirty="0" smtClean="0"/>
              <a:t> del sistema dalle fasi di input a quelle di output.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it-IT" sz="3200" dirty="0" smtClean="0">
                <a:solidFill>
                  <a:srgbClr val="C00000"/>
                </a:solidFill>
              </a:rPr>
              <a:t>Verso il Data </a:t>
            </a:r>
            <a:r>
              <a:rPr lang="it-IT" sz="3200" dirty="0" err="1" smtClean="0">
                <a:solidFill>
                  <a:srgbClr val="C00000"/>
                </a:solidFill>
              </a:rPr>
              <a:t>warehouse</a:t>
            </a:r>
            <a:r>
              <a:rPr lang="it-IT" sz="3200" dirty="0" smtClean="0">
                <a:solidFill>
                  <a:srgbClr val="C00000"/>
                </a:solidFill>
              </a:rPr>
              <a:t> del sistema</a:t>
            </a:r>
            <a:endParaRPr lang="it-IT" sz="3200" dirty="0"/>
          </a:p>
        </p:txBody>
      </p:sp>
      <p:sp>
        <p:nvSpPr>
          <p:cNvPr id="6" name="Rettangolo 1"/>
          <p:cNvSpPr txBox="1">
            <a:spLocks noChangeArrowheads="1"/>
          </p:cNvSpPr>
          <p:nvPr/>
        </p:nvSpPr>
        <p:spPr bwMode="auto">
          <a:xfrm>
            <a:off x="467544" y="980728"/>
            <a:ext cx="8229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L’architettura ad </a:t>
            </a:r>
            <a:r>
              <a:rPr kumimoji="0" lang="it-IT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Hub</a:t>
            </a: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prevede che la diffusione dei dati sia effettuata attraverso i </a:t>
            </a: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“nodi” del sistema</a:t>
            </a: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ognuno dei quali verrebbe gestito da ogni singolo ente che aderisce al progetto.</a:t>
            </a:r>
          </a:p>
        </p:txBody>
      </p:sp>
      <p:grpSp>
        <p:nvGrpSpPr>
          <p:cNvPr id="7" name="Group 2"/>
          <p:cNvGrpSpPr>
            <a:grpSpLocks/>
          </p:cNvGrpSpPr>
          <p:nvPr/>
        </p:nvGrpSpPr>
        <p:grpSpPr bwMode="auto">
          <a:xfrm>
            <a:off x="2987824" y="3837273"/>
            <a:ext cx="2371005" cy="2184015"/>
            <a:chOff x="3885" y="1290"/>
            <a:chExt cx="3690" cy="3585"/>
          </a:xfrm>
        </p:grpSpPr>
        <p:sp>
          <p:nvSpPr>
            <p:cNvPr id="8" name="Oval 3"/>
            <p:cNvSpPr>
              <a:spLocks noChangeArrowheads="1"/>
            </p:cNvSpPr>
            <p:nvPr/>
          </p:nvSpPr>
          <p:spPr bwMode="auto">
            <a:xfrm>
              <a:off x="3885" y="3030"/>
              <a:ext cx="345" cy="345"/>
            </a:xfrm>
            <a:prstGeom prst="ellipse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9" name="Oval 4"/>
            <p:cNvSpPr>
              <a:spLocks noChangeArrowheads="1"/>
            </p:cNvSpPr>
            <p:nvPr/>
          </p:nvSpPr>
          <p:spPr bwMode="auto">
            <a:xfrm>
              <a:off x="4785" y="2340"/>
              <a:ext cx="345" cy="345"/>
            </a:xfrm>
            <a:prstGeom prst="ellipse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4575" y="3600"/>
              <a:ext cx="345" cy="345"/>
            </a:xfrm>
            <a:prstGeom prst="ellipse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5370" y="4530"/>
              <a:ext cx="345" cy="345"/>
            </a:xfrm>
            <a:prstGeom prst="ellipse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6405" y="1860"/>
              <a:ext cx="345" cy="345"/>
            </a:xfrm>
            <a:prstGeom prst="ellipse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6960" y="2535"/>
              <a:ext cx="345" cy="345"/>
            </a:xfrm>
            <a:prstGeom prst="ellipse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14" name="Oval 9"/>
            <p:cNvSpPr>
              <a:spLocks noChangeArrowheads="1"/>
            </p:cNvSpPr>
            <p:nvPr/>
          </p:nvSpPr>
          <p:spPr bwMode="auto">
            <a:xfrm>
              <a:off x="6615" y="4380"/>
              <a:ext cx="345" cy="345"/>
            </a:xfrm>
            <a:prstGeom prst="ellipse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15" name="Oval 10"/>
            <p:cNvSpPr>
              <a:spLocks noChangeArrowheads="1"/>
            </p:cNvSpPr>
            <p:nvPr/>
          </p:nvSpPr>
          <p:spPr bwMode="auto">
            <a:xfrm>
              <a:off x="6405" y="3375"/>
              <a:ext cx="345" cy="345"/>
            </a:xfrm>
            <a:prstGeom prst="ellipse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5865" y="3945"/>
              <a:ext cx="345" cy="345"/>
            </a:xfrm>
            <a:prstGeom prst="ellipse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17" name="Oval 12"/>
            <p:cNvSpPr>
              <a:spLocks noChangeArrowheads="1"/>
            </p:cNvSpPr>
            <p:nvPr/>
          </p:nvSpPr>
          <p:spPr bwMode="auto">
            <a:xfrm>
              <a:off x="7230" y="3375"/>
              <a:ext cx="345" cy="345"/>
            </a:xfrm>
            <a:prstGeom prst="ellipse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4575" y="4380"/>
              <a:ext cx="345" cy="345"/>
            </a:xfrm>
            <a:prstGeom prst="ellipse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19" name="Oval 14"/>
            <p:cNvSpPr>
              <a:spLocks noChangeArrowheads="1"/>
            </p:cNvSpPr>
            <p:nvPr/>
          </p:nvSpPr>
          <p:spPr bwMode="auto">
            <a:xfrm>
              <a:off x="4050" y="2190"/>
              <a:ext cx="345" cy="345"/>
            </a:xfrm>
            <a:prstGeom prst="ellipse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endParaRPr lang="it-IT"/>
            </a:p>
          </p:txBody>
        </p:sp>
        <p:cxnSp>
          <p:nvCxnSpPr>
            <p:cNvPr id="20" name="AutoShape 15"/>
            <p:cNvCxnSpPr>
              <a:cxnSpLocks noChangeShapeType="1"/>
            </p:cNvCxnSpPr>
            <p:nvPr/>
          </p:nvCxnSpPr>
          <p:spPr bwMode="auto">
            <a:xfrm>
              <a:off x="5715" y="2100"/>
              <a:ext cx="1" cy="79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AutoShape 16"/>
            <p:cNvCxnSpPr>
              <a:cxnSpLocks noChangeShapeType="1"/>
            </p:cNvCxnSpPr>
            <p:nvPr/>
          </p:nvCxnSpPr>
          <p:spPr bwMode="auto">
            <a:xfrm>
              <a:off x="5130" y="1740"/>
              <a:ext cx="495" cy="11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AutoShape 17"/>
            <p:cNvCxnSpPr>
              <a:cxnSpLocks noChangeShapeType="1"/>
            </p:cNvCxnSpPr>
            <p:nvPr/>
          </p:nvCxnSpPr>
          <p:spPr bwMode="auto">
            <a:xfrm>
              <a:off x="5130" y="2685"/>
              <a:ext cx="390" cy="2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AutoShape 18"/>
            <p:cNvCxnSpPr>
              <a:cxnSpLocks noChangeShapeType="1"/>
            </p:cNvCxnSpPr>
            <p:nvPr/>
          </p:nvCxnSpPr>
          <p:spPr bwMode="auto">
            <a:xfrm>
              <a:off x="4395" y="2535"/>
              <a:ext cx="1125" cy="49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AutoShape 19"/>
            <p:cNvCxnSpPr>
              <a:cxnSpLocks noChangeShapeType="1"/>
            </p:cNvCxnSpPr>
            <p:nvPr/>
          </p:nvCxnSpPr>
          <p:spPr bwMode="auto">
            <a:xfrm flipV="1">
              <a:off x="4230" y="3105"/>
              <a:ext cx="1290" cy="12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AutoShape 20"/>
            <p:cNvCxnSpPr>
              <a:cxnSpLocks noChangeShapeType="1"/>
            </p:cNvCxnSpPr>
            <p:nvPr/>
          </p:nvCxnSpPr>
          <p:spPr bwMode="auto">
            <a:xfrm flipV="1">
              <a:off x="4920" y="3225"/>
              <a:ext cx="600" cy="49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AutoShape 21"/>
            <p:cNvCxnSpPr>
              <a:cxnSpLocks noChangeShapeType="1"/>
            </p:cNvCxnSpPr>
            <p:nvPr/>
          </p:nvCxnSpPr>
          <p:spPr bwMode="auto">
            <a:xfrm flipV="1">
              <a:off x="4785" y="3225"/>
              <a:ext cx="840" cy="11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" name="AutoShape 22"/>
            <p:cNvCxnSpPr>
              <a:cxnSpLocks noChangeShapeType="1"/>
            </p:cNvCxnSpPr>
            <p:nvPr/>
          </p:nvCxnSpPr>
          <p:spPr bwMode="auto">
            <a:xfrm flipV="1">
              <a:off x="5520" y="3225"/>
              <a:ext cx="105" cy="13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" name="AutoShape 23"/>
            <p:cNvCxnSpPr>
              <a:cxnSpLocks noChangeShapeType="1"/>
            </p:cNvCxnSpPr>
            <p:nvPr/>
          </p:nvCxnSpPr>
          <p:spPr bwMode="auto">
            <a:xfrm flipH="1" flipV="1">
              <a:off x="5715" y="3225"/>
              <a:ext cx="240" cy="72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" name="AutoShape 24"/>
            <p:cNvCxnSpPr>
              <a:cxnSpLocks noChangeShapeType="1"/>
            </p:cNvCxnSpPr>
            <p:nvPr/>
          </p:nvCxnSpPr>
          <p:spPr bwMode="auto">
            <a:xfrm flipH="1" flipV="1">
              <a:off x="5865" y="3105"/>
              <a:ext cx="540" cy="2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" name="AutoShape 25"/>
            <p:cNvCxnSpPr>
              <a:cxnSpLocks noChangeShapeType="1"/>
            </p:cNvCxnSpPr>
            <p:nvPr/>
          </p:nvCxnSpPr>
          <p:spPr bwMode="auto">
            <a:xfrm flipH="1" flipV="1">
              <a:off x="5865" y="3225"/>
              <a:ext cx="885" cy="11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AutoShape 26"/>
            <p:cNvCxnSpPr>
              <a:cxnSpLocks noChangeShapeType="1"/>
            </p:cNvCxnSpPr>
            <p:nvPr/>
          </p:nvCxnSpPr>
          <p:spPr bwMode="auto">
            <a:xfrm flipH="1" flipV="1">
              <a:off x="5865" y="3030"/>
              <a:ext cx="1365" cy="34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" name="AutoShape 27"/>
            <p:cNvCxnSpPr>
              <a:cxnSpLocks noChangeShapeType="1"/>
            </p:cNvCxnSpPr>
            <p:nvPr/>
          </p:nvCxnSpPr>
          <p:spPr bwMode="auto">
            <a:xfrm flipH="1">
              <a:off x="5865" y="2790"/>
              <a:ext cx="1095" cy="16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AutoShape 28"/>
            <p:cNvCxnSpPr>
              <a:cxnSpLocks noChangeShapeType="1"/>
            </p:cNvCxnSpPr>
            <p:nvPr/>
          </p:nvCxnSpPr>
          <p:spPr bwMode="auto">
            <a:xfrm flipH="1">
              <a:off x="5790" y="1635"/>
              <a:ext cx="420" cy="124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AutoShape 29"/>
            <p:cNvCxnSpPr>
              <a:cxnSpLocks noChangeShapeType="1"/>
            </p:cNvCxnSpPr>
            <p:nvPr/>
          </p:nvCxnSpPr>
          <p:spPr bwMode="auto">
            <a:xfrm flipH="1">
              <a:off x="5865" y="2205"/>
              <a:ext cx="630" cy="6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5" name="Oval 30"/>
            <p:cNvSpPr>
              <a:spLocks noChangeArrowheads="1"/>
            </p:cNvSpPr>
            <p:nvPr/>
          </p:nvSpPr>
          <p:spPr bwMode="auto">
            <a:xfrm>
              <a:off x="5520" y="2880"/>
              <a:ext cx="345" cy="345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36" name="Oval 31"/>
            <p:cNvSpPr>
              <a:spLocks noChangeArrowheads="1"/>
            </p:cNvSpPr>
            <p:nvPr/>
          </p:nvSpPr>
          <p:spPr bwMode="auto">
            <a:xfrm>
              <a:off x="5520" y="1740"/>
              <a:ext cx="345" cy="345"/>
            </a:xfrm>
            <a:prstGeom prst="ellipse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37" name="Oval 32"/>
            <p:cNvSpPr>
              <a:spLocks noChangeArrowheads="1"/>
            </p:cNvSpPr>
            <p:nvPr/>
          </p:nvSpPr>
          <p:spPr bwMode="auto">
            <a:xfrm>
              <a:off x="4920" y="1395"/>
              <a:ext cx="345" cy="345"/>
            </a:xfrm>
            <a:prstGeom prst="ellipse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38" name="Oval 33"/>
            <p:cNvSpPr>
              <a:spLocks noChangeArrowheads="1"/>
            </p:cNvSpPr>
            <p:nvPr/>
          </p:nvSpPr>
          <p:spPr bwMode="auto">
            <a:xfrm>
              <a:off x="6060" y="1290"/>
              <a:ext cx="345" cy="345"/>
            </a:xfrm>
            <a:prstGeom prst="ellipse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39" name="Rettangolo 1"/>
          <p:cNvSpPr txBox="1">
            <a:spLocks noChangeArrowheads="1"/>
          </p:cNvSpPr>
          <p:nvPr/>
        </p:nvSpPr>
        <p:spPr bwMode="auto">
          <a:xfrm>
            <a:off x="467544" y="1988840"/>
            <a:ext cx="8229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pubblicazione dei dati su uno dei nodi del sistema ha come effetto quello di </a:t>
            </a: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immettere dati all’interno di un network, dati che vengono catturati e navigati attraverso un nodo </a:t>
            </a:r>
            <a:r>
              <a:rPr kumimoji="0" lang="it-IT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Hub</a:t>
            </a: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</p:txBody>
      </p:sp>
      <p:sp>
        <p:nvSpPr>
          <p:cNvPr id="40" name="Rettangolo 1"/>
          <p:cNvSpPr txBox="1">
            <a:spLocks noChangeArrowheads="1"/>
          </p:cNvSpPr>
          <p:nvPr/>
        </p:nvSpPr>
        <p:spPr bwMode="auto">
          <a:xfrm>
            <a:off x="395536" y="2996952"/>
            <a:ext cx="822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Quest’ultimo è quindi l’entry </a:t>
            </a:r>
            <a:r>
              <a:rPr kumimoji="0" lang="it-IT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point</a:t>
            </a: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Web per l’accesso ai dati prodotti dagli enti del SISTAN che aderiscono al progetto.</a:t>
            </a: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7" name="Object 13"/>
          <p:cNvGraphicFramePr>
            <a:graphicFrameLocks noChangeAspect="1"/>
          </p:cNvGraphicFramePr>
          <p:nvPr/>
        </p:nvGraphicFramePr>
        <p:xfrm>
          <a:off x="611334" y="980728"/>
          <a:ext cx="7674896" cy="5751636"/>
        </p:xfrm>
        <a:graphic>
          <a:graphicData uri="http://schemas.openxmlformats.org/presentationml/2006/ole">
            <p:oleObj spid="_x0000_s16387" name="Diapositiva" r:id="rId3" imgW="4570378" imgH="3427597" progId="PowerPoint.Slide.12">
              <p:embed/>
            </p:oleObj>
          </a:graphicData>
        </a:graphic>
      </p:graphicFrame>
      <p:sp>
        <p:nvSpPr>
          <p:cNvPr id="40" name="Titolo 1"/>
          <p:cNvSpPr txBox="1">
            <a:spLocks/>
          </p:cNvSpPr>
          <p:nvPr/>
        </p:nvSpPr>
        <p:spPr bwMode="auto">
          <a:xfrm>
            <a:off x="467544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Verso il Data warehouse del sistema</a:t>
            </a: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olo 1"/>
          <p:cNvSpPr txBox="1">
            <a:spLocks/>
          </p:cNvSpPr>
          <p:nvPr/>
        </p:nvSpPr>
        <p:spPr bwMode="auto">
          <a:xfrm>
            <a:off x="539552" y="-24340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La qualità al centro del sistema</a:t>
            </a: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10680555"/>
              </p:ext>
            </p:extLst>
          </p:nvPr>
        </p:nvGraphicFramePr>
        <p:xfrm>
          <a:off x="395536" y="980728"/>
          <a:ext cx="8229600" cy="51588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25732097"/>
              </p:ext>
            </p:extLst>
          </p:nvPr>
        </p:nvGraphicFramePr>
        <p:xfrm>
          <a:off x="611560" y="2276872"/>
          <a:ext cx="7789461" cy="33225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89578"/>
                <a:gridCol w="6699883"/>
              </a:tblGrid>
              <a:tr h="5274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2000" dirty="0">
                          <a:effectLst/>
                        </a:rPr>
                        <a:t>WP_1</a:t>
                      </a:r>
                      <a:endParaRPr lang="it-IT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2000" dirty="0">
                          <a:effectLst/>
                        </a:rPr>
                        <a:t>Definizione dei contenuti e integrazione con il sistema di diffusione dell’Istat</a:t>
                      </a:r>
                      <a:endParaRPr lang="it-IT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0425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2000" dirty="0">
                          <a:effectLst/>
                        </a:rPr>
                        <a:t>WP_2</a:t>
                      </a:r>
                      <a:endParaRPr lang="it-IT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2000" dirty="0" err="1">
                          <a:effectLst/>
                        </a:rPr>
                        <a:t>Governance</a:t>
                      </a:r>
                      <a:r>
                        <a:rPr lang="it-IT" sz="2000" dirty="0">
                          <a:effectLst/>
                        </a:rPr>
                        <a:t> della qualità</a:t>
                      </a:r>
                      <a:endParaRPr lang="it-IT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0969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2000">
                          <a:effectLst/>
                        </a:rPr>
                        <a:t>WP_3</a:t>
                      </a:r>
                      <a:endParaRPr lang="it-IT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2000" dirty="0">
                          <a:effectLst/>
                        </a:rPr>
                        <a:t>Implementazione informatica dell’infrastruttura, delle funzionalità e delle modalità di navigazione dei dati</a:t>
                      </a:r>
                      <a:endParaRPr lang="it-IT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0969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2000">
                          <a:effectLst/>
                        </a:rPr>
                        <a:t>WP_4</a:t>
                      </a:r>
                      <a:endParaRPr lang="it-IT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2000" dirty="0">
                          <a:effectLst/>
                        </a:rPr>
                        <a:t>Configurazione dei nodi, gestione del processo di modellazione e mappatura SDMX dei dati</a:t>
                      </a:r>
                      <a:endParaRPr lang="it-IT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23109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2000">
                          <a:effectLst/>
                        </a:rPr>
                        <a:t>WP_5</a:t>
                      </a:r>
                      <a:endParaRPr lang="it-IT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2000" dirty="0">
                          <a:effectLst/>
                        </a:rPr>
                        <a:t>Aspetti di comunicazione e </a:t>
                      </a:r>
                      <a:r>
                        <a:rPr lang="it-IT" sz="2000" dirty="0" err="1">
                          <a:effectLst/>
                        </a:rPr>
                        <a:t>governance</a:t>
                      </a:r>
                      <a:r>
                        <a:rPr lang="it-IT" sz="2000" dirty="0">
                          <a:effectLst/>
                        </a:rPr>
                        <a:t> dei servizi all’utenza</a:t>
                      </a:r>
                      <a:endParaRPr lang="it-IT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Titolo 1"/>
          <p:cNvSpPr txBox="1">
            <a:spLocks noGrp="1"/>
          </p:cNvSpPr>
          <p:nvPr>
            <p:ph type="title"/>
          </p:nvPr>
        </p:nvSpPr>
        <p:spPr bwMode="auto">
          <a:xfrm>
            <a:off x="395536" y="-171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Il percorso</a:t>
            </a:r>
            <a:r>
              <a:rPr kumimoji="0" lang="it-IT" sz="32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 atto</a:t>
            </a: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467544" y="836712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E’ in corso la definizione di una </a:t>
            </a:r>
            <a:r>
              <a:rPr lang="it-IT" dirty="0" smtClean="0">
                <a:solidFill>
                  <a:srgbClr val="FF0000"/>
                </a:solidFill>
              </a:rPr>
              <a:t>convenzione con alcuni enti </a:t>
            </a:r>
            <a:r>
              <a:rPr lang="it-IT" dirty="0" err="1" smtClean="0">
                <a:solidFill>
                  <a:srgbClr val="FF0000"/>
                </a:solidFill>
              </a:rPr>
              <a:t>Sistan</a:t>
            </a:r>
            <a:r>
              <a:rPr lang="it-IT" dirty="0" smtClean="0">
                <a:solidFill>
                  <a:srgbClr val="FF0000"/>
                </a:solidFill>
              </a:rPr>
              <a:t> territoriali </a:t>
            </a:r>
            <a:r>
              <a:rPr lang="it-IT" dirty="0" smtClean="0"/>
              <a:t>per sviluppare </a:t>
            </a:r>
            <a:r>
              <a:rPr lang="it-IT" b="1" dirty="0" smtClean="0">
                <a:solidFill>
                  <a:srgbClr val="00B0F0"/>
                </a:solidFill>
              </a:rPr>
              <a:t>il prototipo e prime esperienze di analisi e integrazione </a:t>
            </a:r>
            <a:r>
              <a:rPr lang="it-IT" dirty="0" smtClean="0"/>
              <a:t>dei dati articolando l’attività in aree tematiche progettuali specifiche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2232247"/>
          </a:xfrm>
        </p:spPr>
        <p:txBody>
          <a:bodyPr/>
          <a:lstStyle/>
          <a:p>
            <a:pPr>
              <a:buNone/>
            </a:pPr>
            <a:r>
              <a:rPr lang="it-IT" dirty="0" smtClean="0"/>
              <a:t>	</a:t>
            </a:r>
            <a:r>
              <a:rPr lang="it-IT" sz="2800" dirty="0" smtClean="0"/>
              <a:t>Il prototipo costituirà la base di una manutenzione evolutiva continua che si confida potrà contare sull’apporto di un numero crescente di enti del </a:t>
            </a:r>
            <a:r>
              <a:rPr lang="it-IT" sz="2800" dirty="0" err="1" smtClean="0"/>
              <a:t>Sistan</a:t>
            </a:r>
            <a:r>
              <a:rPr lang="it-IT" sz="2800" dirty="0" smtClean="0"/>
              <a:t>, a partire dalle Autorità statistiche nazionali che trattano le statistiche di più rilevante spessore </a:t>
            </a:r>
            <a:endParaRPr lang="it-IT" sz="2800" dirty="0"/>
          </a:p>
        </p:txBody>
      </p:sp>
      <p:sp>
        <p:nvSpPr>
          <p:cNvPr id="4" name="Titolo 1"/>
          <p:cNvSpPr txBox="1">
            <a:spLocks noGrp="1"/>
          </p:cNvSpPr>
          <p:nvPr>
            <p:ph type="title"/>
          </p:nvPr>
        </p:nvSpPr>
        <p:spPr bwMode="auto">
          <a:xfrm>
            <a:off x="395536" y="-171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Il futuro</a:t>
            </a: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51520" y="3140968"/>
            <a:ext cx="8568952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r>
              <a:rPr lang="it-IT" sz="2400" b="1" dirty="0" smtClean="0">
                <a:solidFill>
                  <a:srgbClr val="002060"/>
                </a:solidFill>
              </a:rPr>
              <a:t>Una partecipazione crescente è il presupposto per creare</a:t>
            </a:r>
          </a:p>
          <a:p>
            <a:pPr>
              <a:spcBef>
                <a:spcPts val="1800"/>
              </a:spcBef>
            </a:pPr>
            <a:r>
              <a:rPr lang="it-IT" sz="2400" b="1" dirty="0" smtClean="0">
                <a:solidFill>
                  <a:srgbClr val="002060"/>
                </a:solidFill>
              </a:rPr>
              <a:t> importanti economie di scala e valore aggiunto </a:t>
            </a:r>
          </a:p>
          <a:p>
            <a:pPr>
              <a:spcBef>
                <a:spcPts val="1800"/>
              </a:spcBef>
            </a:pPr>
            <a:r>
              <a:rPr lang="it-IT" sz="2400" b="1" dirty="0" smtClean="0">
                <a:solidFill>
                  <a:srgbClr val="002060"/>
                </a:solidFill>
              </a:rPr>
              <a:t>per tutti gli attori del sistema</a:t>
            </a:r>
          </a:p>
          <a:p>
            <a:pPr>
              <a:spcBef>
                <a:spcPts val="1800"/>
              </a:spcBef>
            </a:pPr>
            <a:r>
              <a:rPr lang="it-IT" sz="2400" b="1" dirty="0" smtClean="0">
                <a:solidFill>
                  <a:srgbClr val="002060"/>
                </a:solidFill>
              </a:rPr>
              <a:t>e per il Paese</a:t>
            </a:r>
            <a:endParaRPr lang="it-IT" sz="2400" b="1" dirty="0">
              <a:solidFill>
                <a:srgbClr val="002060"/>
              </a:solidFill>
            </a:endParaRPr>
          </a:p>
        </p:txBody>
      </p:sp>
      <p:pic>
        <p:nvPicPr>
          <p:cNvPr id="21506" name="Picture 2" descr="https://encrypted-tbn1.gstatic.com/images?q=tbn:ANd9GcTbsIfJVsl2_tkWZ5eM22Rh-SIdgZQbM1UN0KeoV8jdUAzQco5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293096"/>
            <a:ext cx="2798440" cy="187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2332037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it-IT" sz="4400" b="1" dirty="0" smtClean="0">
                <a:solidFill>
                  <a:srgbClr val="C00000"/>
                </a:solidFill>
              </a:rPr>
              <a:t>Grazie </a:t>
            </a:r>
          </a:p>
          <a:p>
            <a:pPr algn="ctr">
              <a:buNone/>
            </a:pPr>
            <a:r>
              <a:rPr lang="it-IT" sz="3600" b="1" dirty="0" smtClean="0">
                <a:solidFill>
                  <a:srgbClr val="C00000"/>
                </a:solidFill>
              </a:rPr>
              <a:t>per l’attenzione</a:t>
            </a:r>
            <a:endParaRPr lang="it-IT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431</Words>
  <Application>Microsoft Office PowerPoint</Application>
  <PresentationFormat>Presentazione su schermo (4:3)</PresentationFormat>
  <Paragraphs>44</Paragraphs>
  <Slides>9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1" baseType="lpstr">
      <vt:lpstr>Tema di Office</vt:lpstr>
      <vt:lpstr>Diapositiva</vt:lpstr>
      <vt:lpstr>Le piattaforme per la condivisione, l’integrazione e la diffusione di dati nel Sistan:  il progetto Sistan Hub   </vt:lpstr>
      <vt:lpstr>Il progetto Sistan Hub: finalità</vt:lpstr>
      <vt:lpstr>Verso il Data warehouse del sistema</vt:lpstr>
      <vt:lpstr>Verso il Data warehouse del sistema</vt:lpstr>
      <vt:lpstr>Diapositiva 5</vt:lpstr>
      <vt:lpstr>Diapositiva 6</vt:lpstr>
      <vt:lpstr>Il percorso in atto</vt:lpstr>
      <vt:lpstr>Il futuro</vt:lpstr>
      <vt:lpstr>Diapositiva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E’ nata la Scuola superiore di statistica e di analisi sociali ed economiche</dc:title>
  <dc:creator>ISTAT</dc:creator>
  <cp:lastModifiedBy>Raffaele</cp:lastModifiedBy>
  <cp:revision>24</cp:revision>
  <dcterms:created xsi:type="dcterms:W3CDTF">2012-05-08T14:41:19Z</dcterms:created>
  <dcterms:modified xsi:type="dcterms:W3CDTF">2013-10-09T07:06:22Z</dcterms:modified>
</cp:coreProperties>
</file>