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69" r:id="rId3"/>
    <p:sldId id="296" r:id="rId4"/>
    <p:sldId id="298" r:id="rId5"/>
    <p:sldId id="307" r:id="rId6"/>
    <p:sldId id="308" r:id="rId7"/>
    <p:sldId id="309" r:id="rId8"/>
    <p:sldId id="303" r:id="rId9"/>
    <p:sldId id="304" r:id="rId10"/>
    <p:sldId id="310" r:id="rId11"/>
    <p:sldId id="306" r:id="rId12"/>
    <p:sldId id="299" r:id="rId13"/>
    <p:sldId id="295" r:id="rId14"/>
  </p:sldIdLst>
  <p:sldSz cx="9144000" cy="6858000" type="screen4x3"/>
  <p:notesSz cx="6797675" cy="9872663"/>
  <p:defaultTextStyle>
    <a:defPPr>
      <a:defRPr lang="it-IT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Bruna Tabanella" initials="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CC"/>
    <a:srgbClr val="003399"/>
    <a:srgbClr val="3399FF"/>
    <a:srgbClr val="0099FF"/>
    <a:srgbClr val="FF0000"/>
    <a:srgbClr val="800000"/>
    <a:srgbClr val="9E3A38"/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essuno stile, nessuna grigli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 autoAdjust="0"/>
    <p:restoredTop sz="94624" autoAdjust="0"/>
  </p:normalViewPr>
  <p:slideViewPr>
    <p:cSldViewPr snapToGrid="0" snapToObjects="1">
      <p:cViewPr>
        <p:scale>
          <a:sx n="75" d="100"/>
          <a:sy n="75" d="100"/>
        </p:scale>
        <p:origin x="-1368" y="-78"/>
      </p:cViewPr>
      <p:guideLst>
        <p:guide orient="horz" pos="1354"/>
        <p:guide pos="57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Cartel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5.7747279783064071E-2"/>
          <c:y val="2.9372756976806469E-2"/>
          <c:w val="0.92548122953250855"/>
          <c:h val="0.92916075966694645"/>
        </c:manualLayout>
      </c:layout>
      <c:scatterChart>
        <c:scatterStyle val="lineMarker"/>
        <c:varyColors val="0"/>
        <c:ser>
          <c:idx val="0"/>
          <c:order val="0"/>
          <c:spPr>
            <a:ln>
              <a:solidFill>
                <a:srgbClr val="C00000"/>
              </a:solidFill>
            </a:ln>
          </c:spPr>
          <c:dLbls>
            <c:dLbl>
              <c:idx val="0"/>
              <c:layout>
                <c:manualLayout>
                  <c:x val="-4.0251577642625665E-2"/>
                  <c:y val="-1.1085787783854144E-1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4.727793696275074E-2"/>
                  <c:y val="-3.154781139128539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2.865329512893983E-2"/>
                  <c:y val="4.469273280432097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1.4326647564469915E-2"/>
                  <c:y val="3.943476423910673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-6.3037249283667621E-2"/>
                  <c:y val="-2.366085854346404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1.6771490684427367E-3"/>
                  <c:y val="1.511715797430083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>
                    <a:solidFill>
                      <a:srgbClr val="00B05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it-IT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trendline>
            <c:spPr>
              <a:ln w="15875">
                <a:solidFill>
                  <a:srgbClr val="FF0000"/>
                </a:solidFill>
                <a:prstDash val="dash"/>
              </a:ln>
            </c:spPr>
            <c:trendlineType val="linear"/>
            <c:dispRSqr val="0"/>
            <c:dispEq val="0"/>
          </c:trendline>
          <c:xVal>
            <c:numRef>
              <c:f>Foglio1!$A$1:$A$13</c:f>
              <c:numCache>
                <c:formatCode>mmm\-yy</c:formatCode>
                <c:ptCount val="13"/>
                <c:pt idx="0">
                  <c:v>41182</c:v>
                </c:pt>
                <c:pt idx="1">
                  <c:v>41213</c:v>
                </c:pt>
                <c:pt idx="2">
                  <c:v>41243</c:v>
                </c:pt>
                <c:pt idx="3">
                  <c:v>41274</c:v>
                </c:pt>
                <c:pt idx="4">
                  <c:v>41305</c:v>
                </c:pt>
                <c:pt idx="5">
                  <c:v>41333</c:v>
                </c:pt>
                <c:pt idx="6">
                  <c:v>41364</c:v>
                </c:pt>
                <c:pt idx="7">
                  <c:v>41394</c:v>
                </c:pt>
                <c:pt idx="8">
                  <c:v>41425</c:v>
                </c:pt>
                <c:pt idx="9">
                  <c:v>41455</c:v>
                </c:pt>
                <c:pt idx="10">
                  <c:v>41486</c:v>
                </c:pt>
                <c:pt idx="11">
                  <c:v>41517</c:v>
                </c:pt>
                <c:pt idx="12">
                  <c:v>41547</c:v>
                </c:pt>
              </c:numCache>
            </c:numRef>
          </c:xVal>
          <c:yVal>
            <c:numRef>
              <c:f>Foglio1!$B$1:$B$13</c:f>
              <c:numCache>
                <c:formatCode>General</c:formatCode>
                <c:ptCount val="13"/>
                <c:pt idx="0">
                  <c:v>4</c:v>
                </c:pt>
                <c:pt idx="1">
                  <c:v>30</c:v>
                </c:pt>
                <c:pt idx="2">
                  <c:v>75</c:v>
                </c:pt>
                <c:pt idx="3">
                  <c:v>27</c:v>
                </c:pt>
                <c:pt idx="4">
                  <c:v>43</c:v>
                </c:pt>
                <c:pt idx="5">
                  <c:v>101</c:v>
                </c:pt>
                <c:pt idx="6">
                  <c:v>77</c:v>
                </c:pt>
                <c:pt idx="7">
                  <c:v>80</c:v>
                </c:pt>
                <c:pt idx="8">
                  <c:v>100</c:v>
                </c:pt>
                <c:pt idx="9">
                  <c:v>127</c:v>
                </c:pt>
                <c:pt idx="10">
                  <c:v>102</c:v>
                </c:pt>
                <c:pt idx="11">
                  <c:v>20</c:v>
                </c:pt>
                <c:pt idx="12">
                  <c:v>54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67592960"/>
        <c:axId val="67728128"/>
      </c:scatterChart>
      <c:valAx>
        <c:axId val="67592960"/>
        <c:scaling>
          <c:orientation val="minMax"/>
        </c:scaling>
        <c:delete val="1"/>
        <c:axPos val="b"/>
        <c:numFmt formatCode="mmm\-yy" sourceLinked="1"/>
        <c:majorTickMark val="out"/>
        <c:minorTickMark val="none"/>
        <c:tickLblPos val="nextTo"/>
        <c:crossAx val="67728128"/>
        <c:crosses val="autoZero"/>
        <c:crossBetween val="midCat"/>
      </c:valAx>
      <c:valAx>
        <c:axId val="67728128"/>
        <c:scaling>
          <c:orientation val="minMax"/>
        </c:scaling>
        <c:delete val="0"/>
        <c:axPos val="l"/>
        <c:majorGridlines>
          <c:spPr>
            <a:ln w="6350">
              <a:gradFill>
                <a:gsLst>
                  <a:gs pos="0">
                    <a:schemeClr val="accent1">
                      <a:tint val="66000"/>
                      <a:satMod val="160000"/>
                    </a:schemeClr>
                  </a:gs>
                  <a:gs pos="5000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  <a:prstDash val="sysDot"/>
            </a:ln>
          </c:spPr>
        </c:majorGridlines>
        <c:numFmt formatCode="General" sourceLinked="1"/>
        <c:majorTickMark val="out"/>
        <c:minorTickMark val="none"/>
        <c:tickLblPos val="nextTo"/>
        <c:crossAx val="67592960"/>
        <c:crossesAt val="41150"/>
        <c:crossBetween val="midCat"/>
      </c:valAx>
      <c:spPr>
        <a:ln>
          <a:noFill/>
        </a:ln>
      </c:spPr>
    </c:plotArea>
    <c:plotVisOnly val="1"/>
    <c:dispBlanksAs val="gap"/>
    <c:showDLblsOverMax val="0"/>
  </c:chart>
  <c:txPr>
    <a:bodyPr/>
    <a:lstStyle/>
    <a:p>
      <a:pPr>
        <a:defRPr sz="1100"/>
      </a:pPr>
      <a:endParaRPr lang="it-IT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0.09692</cdr:x>
      <cdr:y>0.94784</cdr:y>
    </cdr:from>
    <cdr:to>
      <cdr:x>0.20887</cdr:x>
      <cdr:y>1</cdr:y>
    </cdr:to>
    <cdr:sp macro="" textlink="">
      <cdr:nvSpPr>
        <cdr:cNvPr id="2" name="CasellaDiTesto 1"/>
        <cdr:cNvSpPr txBox="1"/>
      </cdr:nvSpPr>
      <cdr:spPr>
        <a:xfrm xmlns:a="http://schemas.openxmlformats.org/drawingml/2006/main">
          <a:off x="859181" y="4578790"/>
          <a:ext cx="992392" cy="25197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it-IT" sz="1100" dirty="0">
              <a:solidFill>
                <a:srgbClr val="FF0000"/>
              </a:solidFill>
            </a:rPr>
            <a:t>settembre</a:t>
          </a:r>
        </a:p>
      </cdr:txBody>
    </cdr:sp>
  </cdr:relSizeAnchor>
  <cdr:relSizeAnchor xmlns:cdr="http://schemas.openxmlformats.org/drawingml/2006/chartDrawing">
    <cdr:from>
      <cdr:x>0.46991</cdr:x>
      <cdr:y>0.16661</cdr:y>
    </cdr:from>
    <cdr:to>
      <cdr:x>0.74642</cdr:x>
      <cdr:y>0.46895</cdr:y>
    </cdr:to>
    <cdr:cxnSp macro="">
      <cdr:nvCxnSpPr>
        <cdr:cNvPr id="4" name="Connettore 1 3"/>
        <cdr:cNvCxnSpPr/>
      </cdr:nvCxnSpPr>
      <cdr:spPr>
        <a:xfrm xmlns:a="http://schemas.openxmlformats.org/drawingml/2006/main" flipV="1">
          <a:off x="4165600" y="804863"/>
          <a:ext cx="2451100" cy="1460500"/>
        </a:xfrm>
        <a:prstGeom xmlns:a="http://schemas.openxmlformats.org/drawingml/2006/main" prst="line">
          <a:avLst/>
        </a:prstGeom>
        <a:ln xmlns:a="http://schemas.openxmlformats.org/drawingml/2006/main">
          <a:prstDash val="sysDot"/>
        </a:ln>
      </cdr:spPr>
      <cdr:style>
        <a:lnRef xmlns:a="http://schemas.openxmlformats.org/drawingml/2006/main" idx="2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1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0.83074</cdr:x>
      <cdr:y>0.52962</cdr:y>
    </cdr:from>
    <cdr:to>
      <cdr:x>0.94269</cdr:x>
      <cdr:y>0.58178</cdr:y>
    </cdr:to>
    <cdr:sp macro="" textlink="">
      <cdr:nvSpPr>
        <cdr:cNvPr id="5" name="CasellaDiTesto 1"/>
        <cdr:cNvSpPr txBox="1"/>
      </cdr:nvSpPr>
      <cdr:spPr>
        <a:xfrm xmlns:a="http://schemas.openxmlformats.org/drawingml/2006/main">
          <a:off x="7364209" y="2558476"/>
          <a:ext cx="992392" cy="25197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it-IT" sz="1100" dirty="0">
              <a:solidFill>
                <a:srgbClr val="FF0000"/>
              </a:solidFill>
            </a:rPr>
            <a:t>settembre</a:t>
          </a:r>
        </a:p>
      </cdr:txBody>
    </cdr:sp>
  </cdr:relSizeAnchor>
  <cdr:relSizeAnchor xmlns:cdr="http://schemas.openxmlformats.org/drawingml/2006/chartDrawing">
    <cdr:from>
      <cdr:x>0.75338</cdr:x>
      <cdr:y>0.76996</cdr:y>
    </cdr:from>
    <cdr:to>
      <cdr:x>0.86533</cdr:x>
      <cdr:y>0.82212</cdr:y>
    </cdr:to>
    <cdr:sp macro="" textlink="">
      <cdr:nvSpPr>
        <cdr:cNvPr id="6" name="CasellaDiTesto 1"/>
        <cdr:cNvSpPr txBox="1"/>
      </cdr:nvSpPr>
      <cdr:spPr>
        <a:xfrm xmlns:a="http://schemas.openxmlformats.org/drawingml/2006/main">
          <a:off x="6678408" y="3719513"/>
          <a:ext cx="992392" cy="25197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it-IT" sz="1100" dirty="0" smtClean="0">
              <a:solidFill>
                <a:srgbClr val="FF0000"/>
              </a:solidFill>
            </a:rPr>
            <a:t>agosto</a:t>
          </a:r>
          <a:endParaRPr lang="it-IT" sz="1100" dirty="0">
            <a:solidFill>
              <a:srgbClr val="FF0000"/>
            </a:solidFill>
          </a:endParaRPr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FE0052A5-0862-4F16-9D10-4AC3760E69E7}" type="datetimeFigureOut">
              <a:rPr lang="it-IT"/>
              <a:pPr>
                <a:defRPr/>
              </a:pPr>
              <a:t>07/10/2013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833F8036-2055-4B04-ACA7-4F4EC11F5540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verticale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D5C3F4E0-960B-479A-94F0-4A215CC89A3D}" type="datetimeFigureOut">
              <a:rPr lang="it-IT"/>
              <a:pPr>
                <a:defRPr/>
              </a:pPr>
              <a:t>07/10/2013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BAE1C0AF-D01E-42AF-A64D-F7F2EAEAA81A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2A55221E-EFB9-4737-826E-DAB134CB3AEE}" type="datetimeFigureOut">
              <a:rPr lang="it-IT"/>
              <a:pPr>
                <a:defRPr/>
              </a:pPr>
              <a:t>07/10/2013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20C1D62E-7FFA-4469-8854-75E7F64F95EB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53256B54-5155-4FF6-9F43-3E79D980DF10}" type="datetimeFigureOut">
              <a:rPr lang="it-IT"/>
              <a:pPr>
                <a:defRPr/>
              </a:pPr>
              <a:t>07/10/2013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9E34E5C5-0A66-48FB-A7CD-1C7FC5527C90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25167B9D-2AAC-4D54-83C1-E88D68479D9E}" type="datetimeFigureOut">
              <a:rPr lang="it-IT"/>
              <a:pPr>
                <a:defRPr/>
              </a:pPr>
              <a:t>07/10/2013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B8EF8BE2-8A5B-4A4B-B52D-423D43F81A27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8EAC5162-6304-4F43-888C-9D5BEA490386}" type="datetimeFigureOut">
              <a:rPr lang="it-IT"/>
              <a:pPr>
                <a:defRPr/>
              </a:pPr>
              <a:t>07/10/2013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49A446E3-9743-47D0-8F26-FC6E8B029EE1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8A7A1B76-29B9-40BB-9D68-7E7042ECE701}" type="datetimeFigureOut">
              <a:rPr lang="it-IT"/>
              <a:pPr>
                <a:defRPr/>
              </a:pPr>
              <a:t>07/10/2013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4FD738CC-37FD-4FE7-8832-675ACCF2903A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5E762BA4-6BF7-47CF-B3E0-96289A383B1F}" type="datetimeFigureOut">
              <a:rPr lang="it-IT"/>
              <a:pPr>
                <a:defRPr/>
              </a:pPr>
              <a:t>07/10/2013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9BE469A9-B567-429A-8F97-3BDA98E9EF57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CF201B25-606C-44C3-A8B0-294CE7EA4D53}" type="datetimeFigureOut">
              <a:rPr lang="it-IT"/>
              <a:pPr>
                <a:defRPr/>
              </a:pPr>
              <a:t>07/10/2013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EA188078-5366-4B63-ACCB-1FE39D3C2689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836A1175-F890-4732-9A01-1A0F6D988AC9}" type="datetimeFigureOut">
              <a:rPr lang="it-IT"/>
              <a:pPr>
                <a:defRPr/>
              </a:pPr>
              <a:t>07/10/2013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F8652D71-F1AA-44DF-88C0-AFF6D83460FB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/>
          <p:nvPr userDrawn="1"/>
        </p:nvSpPr>
        <p:spPr>
          <a:xfrm>
            <a:off x="777875" y="0"/>
            <a:ext cx="7543800" cy="381000"/>
          </a:xfrm>
          <a:prstGeom prst="rect">
            <a:avLst/>
          </a:prstGeom>
          <a:solidFill>
            <a:srgbClr val="7F14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Times New Roman" pitchFamily="-28" charset="0"/>
              <a:buNone/>
              <a:defRPr/>
            </a:pPr>
            <a:endParaRPr lang="en-US"/>
          </a:p>
        </p:txBody>
      </p:sp>
      <p:cxnSp>
        <p:nvCxnSpPr>
          <p:cNvPr id="9" name="Connettore 1 8"/>
          <p:cNvCxnSpPr/>
          <p:nvPr userDrawn="1"/>
        </p:nvCxnSpPr>
        <p:spPr>
          <a:xfrm>
            <a:off x="777875" y="6254750"/>
            <a:ext cx="7543800" cy="0"/>
          </a:xfrm>
          <a:prstGeom prst="line">
            <a:avLst/>
          </a:prstGeom>
          <a:ln>
            <a:solidFill>
              <a:srgbClr val="7F142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28" name="Immagine 10" descr="marchio 2.jpg"/>
          <p:cNvPicPr>
            <a:picLocks noChangeAspect="1"/>
          </p:cNvPicPr>
          <p:nvPr userDrawn="1"/>
        </p:nvPicPr>
        <p:blipFill>
          <a:blip r:embed="rId12"/>
          <a:srcRect/>
          <a:stretch>
            <a:fillRect/>
          </a:stretch>
        </p:blipFill>
        <p:spPr bwMode="auto">
          <a:xfrm>
            <a:off x="7558088" y="6346825"/>
            <a:ext cx="806450" cy="33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CasellaDiTesto 4"/>
          <p:cNvSpPr txBox="1">
            <a:spLocks noChangeArrowheads="1"/>
          </p:cNvSpPr>
          <p:nvPr/>
        </p:nvSpPr>
        <p:spPr bwMode="auto">
          <a:xfrm>
            <a:off x="769938" y="1371600"/>
            <a:ext cx="7551737" cy="438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 sz="2300" i="1">
                <a:solidFill>
                  <a:srgbClr val="800000"/>
                </a:solidFill>
              </a:rPr>
              <a:t>Knowledge Sharing</a:t>
            </a:r>
          </a:p>
          <a:p>
            <a:r>
              <a:rPr lang="it-IT" sz="1500" b="1">
                <a:solidFill>
                  <a:srgbClr val="4D4D4D"/>
                </a:solidFill>
              </a:rPr>
              <a:t>Diffusione dei dati statistici e gestione dei rapporti con cittadini e media</a:t>
            </a:r>
          </a:p>
          <a:p>
            <a:endParaRPr lang="it-IT" sz="1200" i="1">
              <a:solidFill>
                <a:srgbClr val="505150"/>
              </a:solidFill>
            </a:endParaRPr>
          </a:p>
          <a:p>
            <a:endParaRPr lang="it-IT" sz="1200" i="1">
              <a:solidFill>
                <a:srgbClr val="505150"/>
              </a:solidFill>
            </a:endParaRPr>
          </a:p>
          <a:p>
            <a:endParaRPr lang="it-IT" sz="1200" b="1">
              <a:solidFill>
                <a:srgbClr val="505150"/>
              </a:solidFill>
            </a:endParaRPr>
          </a:p>
          <a:p>
            <a:endParaRPr lang="it-IT" sz="1200" b="1">
              <a:solidFill>
                <a:srgbClr val="505150"/>
              </a:solidFill>
            </a:endParaRPr>
          </a:p>
          <a:p>
            <a:endParaRPr lang="it-IT" sz="1200" b="1">
              <a:solidFill>
                <a:srgbClr val="505150"/>
              </a:solidFill>
            </a:endParaRPr>
          </a:p>
          <a:p>
            <a:endParaRPr lang="it-IT" sz="1200" b="1">
              <a:solidFill>
                <a:srgbClr val="505150"/>
              </a:solidFill>
            </a:endParaRPr>
          </a:p>
          <a:p>
            <a:endParaRPr lang="it-IT" sz="1200" b="1">
              <a:solidFill>
                <a:srgbClr val="505150"/>
              </a:solidFill>
            </a:endParaRPr>
          </a:p>
          <a:p>
            <a:r>
              <a:rPr lang="it-IT" sz="2300" b="1">
                <a:solidFill>
                  <a:srgbClr val="800000"/>
                </a:solidFill>
              </a:rPr>
              <a:t>Linee guida per la diffusione e strumenti di supporto</a:t>
            </a:r>
          </a:p>
          <a:p>
            <a:endParaRPr lang="it-IT"/>
          </a:p>
          <a:p>
            <a:endParaRPr lang="it-IT"/>
          </a:p>
          <a:p>
            <a:r>
              <a:rPr lang="it-IT" sz="1500" i="1">
                <a:latin typeface="Calibri" pitchFamily="34" charset="0"/>
              </a:rPr>
              <a:t>Nereo Zamaro</a:t>
            </a:r>
          </a:p>
          <a:p>
            <a:r>
              <a:rPr lang="it-IT" sz="1500">
                <a:latin typeface="Calibri" pitchFamily="34" charset="0"/>
              </a:rPr>
              <a:t>Direzione centrale per lo sviluppo e il coordinamento della rete territoriale e del Sistan</a:t>
            </a:r>
          </a:p>
          <a:p>
            <a:endParaRPr lang="it-IT" sz="1500">
              <a:latin typeface="Calibri" pitchFamily="34" charset="0"/>
            </a:endParaRPr>
          </a:p>
          <a:p>
            <a:endParaRPr lang="it-IT" sz="1500"/>
          </a:p>
          <a:p>
            <a:endParaRPr lang="it-IT" sz="1500"/>
          </a:p>
          <a:p>
            <a:endParaRPr lang="it-IT" sz="1500"/>
          </a:p>
          <a:p>
            <a:r>
              <a:rPr lang="it-IT" sz="1100"/>
              <a:t>9 ottobre 2013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87401" y="12701"/>
            <a:ext cx="7531100" cy="800100"/>
          </a:xfrm>
        </p:spPr>
        <p:txBody>
          <a:bodyPr/>
          <a:lstStyle/>
          <a:p>
            <a:pPr algn="ctr"/>
            <a:r>
              <a:rPr lang="it-IT" sz="1800" dirty="0" smtClean="0">
                <a:solidFill>
                  <a:schemeClr val="bg1"/>
                </a:solidFill>
              </a:rPr>
              <a:t>Contenuti  pubblicati  nel  periodo  sett-2012 sett-2013</a:t>
            </a:r>
            <a:endParaRPr lang="it-IT" sz="1800" dirty="0">
              <a:solidFill>
                <a:schemeClr val="bg1"/>
              </a:solidFill>
            </a:endParaRPr>
          </a:p>
        </p:txBody>
      </p:sp>
      <p:graphicFrame>
        <p:nvGraphicFramePr>
          <p:cNvPr id="5" name="Grafico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29498431"/>
              </p:ext>
            </p:extLst>
          </p:nvPr>
        </p:nvGraphicFramePr>
        <p:xfrm>
          <a:off x="88900" y="998537"/>
          <a:ext cx="8864600" cy="4830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7" name="Connettore 1 6"/>
          <p:cNvCxnSpPr/>
          <p:nvPr/>
        </p:nvCxnSpPr>
        <p:spPr>
          <a:xfrm flipV="1">
            <a:off x="1168400" y="2984500"/>
            <a:ext cx="3048000" cy="2349500"/>
          </a:xfrm>
          <a:prstGeom prst="line">
            <a:avLst/>
          </a:prstGeom>
          <a:ln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Connettore 2 8"/>
          <p:cNvCxnSpPr/>
          <p:nvPr/>
        </p:nvCxnSpPr>
        <p:spPr>
          <a:xfrm flipV="1">
            <a:off x="1168400" y="3949700"/>
            <a:ext cx="6591300" cy="1587500"/>
          </a:xfrm>
          <a:prstGeom prst="straightConnector1">
            <a:avLst/>
          </a:prstGeom>
          <a:ln>
            <a:prstDash val="sysDot"/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4" name="Connettore 1 13"/>
          <p:cNvCxnSpPr/>
          <p:nvPr/>
        </p:nvCxnSpPr>
        <p:spPr>
          <a:xfrm>
            <a:off x="4216400" y="1130300"/>
            <a:ext cx="0" cy="4508500"/>
          </a:xfrm>
          <a:prstGeom prst="line">
            <a:avLst/>
          </a:prstGeom>
          <a:ln>
            <a:prstDash val="sysDot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5" name="CasellaDiTesto 14"/>
          <p:cNvSpPr txBox="1"/>
          <p:nvPr/>
        </p:nvSpPr>
        <p:spPr>
          <a:xfrm>
            <a:off x="3238500" y="899467"/>
            <a:ext cx="1955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200" b="1" dirty="0" smtClean="0">
                <a:solidFill>
                  <a:srgbClr val="0066CC"/>
                </a:solidFill>
              </a:rPr>
              <a:t>FEBBRAIO/MARZO 2013</a:t>
            </a:r>
            <a:endParaRPr lang="it-IT" sz="1200" b="1" dirty="0">
              <a:solidFill>
                <a:srgbClr val="0066CC"/>
              </a:solidFill>
            </a:endParaRPr>
          </a:p>
        </p:txBody>
      </p:sp>
      <p:pic>
        <p:nvPicPr>
          <p:cNvPr id="20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8338" y="487690"/>
            <a:ext cx="7851775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Rectangle 7"/>
          <p:cNvSpPr>
            <a:spLocks noChangeArrowheads="1"/>
          </p:cNvSpPr>
          <p:nvPr/>
        </p:nvSpPr>
        <p:spPr bwMode="auto">
          <a:xfrm>
            <a:off x="1082675" y="5779294"/>
            <a:ext cx="6762750" cy="442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4400"/>
            <a:r>
              <a:rPr lang="it-IT" b="1" dirty="0">
                <a:solidFill>
                  <a:srgbClr val="505150"/>
                </a:solidFill>
              </a:rPr>
              <a:t>Da una media di </a:t>
            </a:r>
            <a:r>
              <a:rPr lang="it-IT" sz="2300" b="1" dirty="0">
                <a:solidFill>
                  <a:srgbClr val="FF0000"/>
                </a:solidFill>
              </a:rPr>
              <a:t>47</a:t>
            </a:r>
            <a:r>
              <a:rPr lang="it-IT" b="1" dirty="0">
                <a:solidFill>
                  <a:srgbClr val="505150"/>
                </a:solidFill>
              </a:rPr>
              <a:t> a  una media di </a:t>
            </a:r>
            <a:r>
              <a:rPr lang="it-IT" sz="2300" b="1" dirty="0" smtClean="0">
                <a:solidFill>
                  <a:srgbClr val="FF0000"/>
                </a:solidFill>
              </a:rPr>
              <a:t>80</a:t>
            </a:r>
            <a:r>
              <a:rPr lang="it-IT" b="1" dirty="0" smtClean="0">
                <a:solidFill>
                  <a:srgbClr val="505150"/>
                </a:solidFill>
              </a:rPr>
              <a:t> </a:t>
            </a:r>
            <a:r>
              <a:rPr lang="it-IT" b="1" dirty="0">
                <a:solidFill>
                  <a:srgbClr val="505150"/>
                </a:solidFill>
              </a:rPr>
              <a:t>segnalazioni al mese</a:t>
            </a:r>
          </a:p>
        </p:txBody>
      </p:sp>
    </p:spTree>
    <p:extLst>
      <p:ext uri="{BB962C8B-B14F-4D97-AF65-F5344CB8AC3E}">
        <p14:creationId xmlns:p14="http://schemas.microsoft.com/office/powerpoint/2010/main" val="78156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CasellaDiTesto 2"/>
          <p:cNvSpPr txBox="1">
            <a:spLocks noChangeArrowheads="1"/>
          </p:cNvSpPr>
          <p:nvPr/>
        </p:nvSpPr>
        <p:spPr bwMode="auto">
          <a:xfrm>
            <a:off x="1155700" y="0"/>
            <a:ext cx="6832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t-IT" b="1">
                <a:solidFill>
                  <a:schemeClr val="bg1"/>
                </a:solidFill>
              </a:rPr>
              <a:t>Contenuti pubblicati nell’ultimo anno per tipologia di ente</a:t>
            </a:r>
          </a:p>
        </p:txBody>
      </p:sp>
      <p:pic>
        <p:nvPicPr>
          <p:cNvPr id="3584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7525" y="1089025"/>
            <a:ext cx="8143875" cy="4983163"/>
          </a:xfrm>
          <a:prstGeom prst="rect">
            <a:avLst/>
          </a:prstGeom>
          <a:noFill/>
        </p:spPr>
      </p:pic>
      <p:sp>
        <p:nvSpPr>
          <p:cNvPr id="35845" name="Line 6"/>
          <p:cNvSpPr>
            <a:spLocks noChangeShapeType="1"/>
          </p:cNvSpPr>
          <p:nvPr/>
        </p:nvSpPr>
        <p:spPr bwMode="auto">
          <a:xfrm>
            <a:off x="4095750" y="1485900"/>
            <a:ext cx="0" cy="4013200"/>
          </a:xfrm>
          <a:prstGeom prst="line">
            <a:avLst/>
          </a:prstGeom>
          <a:noFill/>
          <a:ln w="508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5"/>
          <p:cNvSpPr>
            <a:spLocks noChangeArrowheads="1"/>
          </p:cNvSpPr>
          <p:nvPr/>
        </p:nvSpPr>
        <p:spPr bwMode="auto">
          <a:xfrm>
            <a:off x="0" y="0"/>
            <a:ext cx="9144000" cy="369888"/>
          </a:xfrm>
          <a:prstGeom prst="rect">
            <a:avLst/>
          </a:prstGeom>
          <a:solidFill>
            <a:srgbClr val="80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/>
            <a:r>
              <a:rPr lang="it-IT" b="1">
                <a:solidFill>
                  <a:schemeClr val="bg1"/>
                </a:solidFill>
              </a:rPr>
              <a:t>Conclusioni: intensificare la  collaborazione per rafforzare il Sistan</a:t>
            </a:r>
          </a:p>
        </p:txBody>
      </p:sp>
      <p:pic>
        <p:nvPicPr>
          <p:cNvPr id="36866" name="Picture 4" descr="partner-collaboratori-casa3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68300"/>
            <a:ext cx="9144000" cy="648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5"/>
          <p:cNvSpPr>
            <a:spLocks noChangeArrowheads="1"/>
          </p:cNvSpPr>
          <p:nvPr/>
        </p:nvSpPr>
        <p:spPr bwMode="auto">
          <a:xfrm>
            <a:off x="2465388" y="2300288"/>
            <a:ext cx="4565650" cy="208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4400">
              <a:defRPr/>
            </a:pPr>
            <a:r>
              <a:rPr lang="it-IT" sz="13100" b="1">
                <a:solidFill>
                  <a:srgbClr val="77777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Grazie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5"/>
          <p:cNvSpPr>
            <a:spLocks noChangeArrowheads="1"/>
          </p:cNvSpPr>
          <p:nvPr/>
        </p:nvSpPr>
        <p:spPr bwMode="auto">
          <a:xfrm>
            <a:off x="2413000" y="0"/>
            <a:ext cx="4508500" cy="366713"/>
          </a:xfrm>
          <a:prstGeom prst="rect">
            <a:avLst/>
          </a:prstGeom>
          <a:solidFill>
            <a:srgbClr val="80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/>
            <a:r>
              <a:rPr lang="it-IT" b="1">
                <a:solidFill>
                  <a:schemeClr val="bg1"/>
                </a:solidFill>
              </a:rPr>
              <a:t>Il Codice italiano delle statistiche </a:t>
            </a:r>
          </a:p>
        </p:txBody>
      </p:sp>
      <p:sp>
        <p:nvSpPr>
          <p:cNvPr id="13314" name="Rectangle 6"/>
          <p:cNvSpPr>
            <a:spLocks noChangeArrowheads="1"/>
          </p:cNvSpPr>
          <p:nvPr/>
        </p:nvSpPr>
        <p:spPr bwMode="auto">
          <a:xfrm>
            <a:off x="3616325" y="774700"/>
            <a:ext cx="4740275" cy="521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/>
            <a:r>
              <a:rPr lang="it-IT" sz="2100" b="1">
                <a:solidFill>
                  <a:srgbClr val="9E3A38"/>
                </a:solidFill>
              </a:rPr>
              <a:t>1.</a:t>
            </a:r>
            <a:r>
              <a:rPr lang="it-IT" sz="1600"/>
              <a:t> Accrescere la fiducia nell’indipendenza,</a:t>
            </a:r>
          </a:p>
          <a:p>
            <a:pPr defTabSz="914400"/>
            <a:r>
              <a:rPr lang="it-IT" sz="1600"/>
              <a:t>nell’integrità e nella responsabilità </a:t>
            </a:r>
          </a:p>
          <a:p>
            <a:pPr defTabSz="914400"/>
            <a:r>
              <a:rPr lang="it-IT" sz="1600"/>
              <a:t>dei produttori della statistica ufficiale, </a:t>
            </a:r>
          </a:p>
          <a:p>
            <a:pPr defTabSz="914400"/>
            <a:r>
              <a:rPr lang="it-IT" sz="1600"/>
              <a:t>nonché rafforzare la credibilità e migliorare </a:t>
            </a:r>
          </a:p>
          <a:p>
            <a:pPr defTabSz="914400"/>
            <a:r>
              <a:rPr lang="it-IT" sz="1600"/>
              <a:t>la qualità dei prodotti diffusi</a:t>
            </a:r>
          </a:p>
          <a:p>
            <a:pPr defTabSz="914400"/>
            <a:endParaRPr lang="it-IT" sz="1600"/>
          </a:p>
          <a:p>
            <a:pPr defTabSz="914400"/>
            <a:r>
              <a:rPr lang="it-IT" sz="2100" b="1">
                <a:solidFill>
                  <a:srgbClr val="9E3A38"/>
                </a:solidFill>
              </a:rPr>
              <a:t>2.</a:t>
            </a:r>
            <a:r>
              <a:rPr lang="it-IT" sz="1600"/>
              <a:t> Promuovere l’applicazione dei principi, </a:t>
            </a:r>
          </a:p>
          <a:p>
            <a:pPr defTabSz="914400"/>
            <a:r>
              <a:rPr lang="it-IT" sz="1600"/>
              <a:t>delle pratiche e dei metodi migliori </a:t>
            </a:r>
          </a:p>
          <a:p>
            <a:pPr defTabSz="914400"/>
            <a:r>
              <a:rPr lang="it-IT" sz="1600"/>
              <a:t>da parte di tutti i produttori di statistiche, </a:t>
            </a:r>
          </a:p>
          <a:p>
            <a:pPr defTabSz="914400"/>
            <a:r>
              <a:rPr lang="it-IT" sz="1600"/>
              <a:t>al fine di accrescere la qualità del dato </a:t>
            </a:r>
          </a:p>
          <a:p>
            <a:pPr defTabSz="914400"/>
            <a:r>
              <a:rPr lang="it-IT" sz="1600"/>
              <a:t>prodotto</a:t>
            </a:r>
          </a:p>
          <a:p>
            <a:pPr defTabSz="914400"/>
            <a:endParaRPr lang="it-IT" sz="1600"/>
          </a:p>
          <a:p>
            <a:pPr defTabSz="914400"/>
            <a:r>
              <a:rPr lang="it-IT" sz="2100" b="1">
                <a:solidFill>
                  <a:srgbClr val="9E3A38"/>
                </a:solidFill>
              </a:rPr>
              <a:t>3.</a:t>
            </a:r>
            <a:r>
              <a:rPr lang="it-IT" sz="1600"/>
              <a:t> Fornire un contributo significativo </a:t>
            </a:r>
          </a:p>
          <a:p>
            <a:pPr defTabSz="914400"/>
            <a:r>
              <a:rPr lang="it-IT" sz="1600"/>
              <a:t>per migliorare il funzionamento del Sistema</a:t>
            </a:r>
          </a:p>
          <a:p>
            <a:pPr defTabSz="914400"/>
            <a:r>
              <a:rPr lang="it-IT" sz="1600"/>
              <a:t>statistico nazionale, con particolare riguardo </a:t>
            </a:r>
          </a:p>
          <a:p>
            <a:pPr defTabSz="914400"/>
            <a:r>
              <a:rPr lang="it-IT" sz="1600"/>
              <a:t>al rafforzamento dell’indipendenza </a:t>
            </a:r>
          </a:p>
          <a:p>
            <a:pPr defTabSz="914400"/>
            <a:r>
              <a:rPr lang="it-IT" sz="1600"/>
              <a:t>scientifica degli Enti e degli Uffici </a:t>
            </a:r>
          </a:p>
          <a:p>
            <a:pPr defTabSz="914400"/>
            <a:r>
              <a:rPr lang="it-IT" sz="1600"/>
              <a:t>che lo compongono, nonché della qualità </a:t>
            </a:r>
          </a:p>
          <a:p>
            <a:pPr defTabSz="914400"/>
            <a:r>
              <a:rPr lang="it-IT" sz="1600"/>
              <a:t>dei processi e dei prodotti delle statistiche</a:t>
            </a:r>
          </a:p>
          <a:p>
            <a:pPr defTabSz="914400"/>
            <a:r>
              <a:rPr lang="it-IT" sz="1600"/>
              <a:t>ufficiali</a:t>
            </a:r>
          </a:p>
        </p:txBody>
      </p:sp>
      <p:pic>
        <p:nvPicPr>
          <p:cNvPr id="13315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7700" y="850900"/>
            <a:ext cx="2447925" cy="526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5"/>
          <p:cNvSpPr>
            <a:spLocks noChangeArrowheads="1"/>
          </p:cNvSpPr>
          <p:nvPr/>
        </p:nvSpPr>
        <p:spPr bwMode="auto">
          <a:xfrm>
            <a:off x="1092200" y="0"/>
            <a:ext cx="6972300" cy="366713"/>
          </a:xfrm>
          <a:prstGeom prst="rect">
            <a:avLst/>
          </a:prstGeom>
          <a:solidFill>
            <a:srgbClr val="80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/>
            <a:r>
              <a:rPr lang="it-IT" b="1">
                <a:solidFill>
                  <a:schemeClr val="bg1"/>
                </a:solidFill>
              </a:rPr>
              <a:t>Criticità nell’applicazione del Codice secondo l’indagine EUP</a:t>
            </a:r>
          </a:p>
        </p:txBody>
      </p:sp>
      <p:pic>
        <p:nvPicPr>
          <p:cNvPr id="14338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0388" y="3705225"/>
            <a:ext cx="8253412" cy="145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Rectangle 7"/>
          <p:cNvSpPr>
            <a:spLocks noChangeArrowheads="1"/>
          </p:cNvSpPr>
          <p:nvPr/>
        </p:nvSpPr>
        <p:spPr bwMode="auto">
          <a:xfrm>
            <a:off x="682625" y="847725"/>
            <a:ext cx="7762875" cy="227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/>
            <a:r>
              <a:rPr lang="it-IT" sz="7100" b="1">
                <a:solidFill>
                  <a:srgbClr val="9E3A38"/>
                </a:solidFill>
              </a:rPr>
              <a:t>1</a:t>
            </a:r>
          </a:p>
          <a:p>
            <a:pPr algn="ctr" defTabSz="914400"/>
            <a:r>
              <a:rPr lang="it-IT"/>
              <a:t>Un’attività non pienamente realizzata negli uffici di statistica è quella della relazione con gli utenti: le richieste di informazioni vengono registrate nel 23,2% dei casi, mentre solo il 6,5% rileva le esigenze informative. Rilevazioni sulla soddisfazione sono condotte nel 15% degli uffici.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3"/>
          <p:cNvSpPr>
            <a:spLocks noChangeArrowheads="1"/>
          </p:cNvSpPr>
          <p:nvPr/>
        </p:nvSpPr>
        <p:spPr bwMode="auto">
          <a:xfrm>
            <a:off x="342900" y="558800"/>
            <a:ext cx="8534400" cy="3097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/>
            <a:r>
              <a:rPr lang="it-IT" sz="7100" b="1">
                <a:solidFill>
                  <a:srgbClr val="9E3A38"/>
                </a:solidFill>
              </a:rPr>
              <a:t>2</a:t>
            </a:r>
          </a:p>
          <a:p>
            <a:pPr algn="ctr" defTabSz="914400"/>
            <a:r>
              <a:rPr lang="it-IT"/>
              <a:t>La diffusione dei dati rappresenta ancora un punto di debolezza per oltre la metà degli uffici di statistica: il 42,3% dei rispondenti dichiara che il momento della diffusione dei dati è deciso dall’ufficio in base alla contingenza, mentre un ulteriore 11,7% concorda il momento della diffusione con l’organo politico. Inoltre si riscontra che solo il 17,7% degli uffici ha adottato specifiche azioni per migliorare la tempestività dei dati prodotti, mentre il 20% si è impegnato per la puntualità nella diffusione delle statistiche. </a:t>
            </a:r>
          </a:p>
        </p:txBody>
      </p:sp>
      <p:pic>
        <p:nvPicPr>
          <p:cNvPr id="1536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82713" y="3932238"/>
            <a:ext cx="6380162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Rectangle 5"/>
          <p:cNvSpPr>
            <a:spLocks noChangeArrowheads="1"/>
          </p:cNvSpPr>
          <p:nvPr/>
        </p:nvSpPr>
        <p:spPr bwMode="auto">
          <a:xfrm>
            <a:off x="1079500" y="0"/>
            <a:ext cx="6972300" cy="366713"/>
          </a:xfrm>
          <a:prstGeom prst="rect">
            <a:avLst/>
          </a:prstGeom>
          <a:solidFill>
            <a:srgbClr val="80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/>
            <a:r>
              <a:rPr lang="it-IT" b="1">
                <a:solidFill>
                  <a:schemeClr val="bg1"/>
                </a:solidFill>
              </a:rPr>
              <a:t>Criticità nell’applicazione del Codice secondo l’indagine EUP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ChangeArrowheads="1"/>
          </p:cNvSpPr>
          <p:nvPr/>
        </p:nvSpPr>
        <p:spPr bwMode="auto">
          <a:xfrm>
            <a:off x="660400" y="787400"/>
            <a:ext cx="7747000" cy="1998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/>
            <a:r>
              <a:rPr lang="it-IT" sz="7100" b="1">
                <a:solidFill>
                  <a:srgbClr val="9E3A38"/>
                </a:solidFill>
              </a:rPr>
              <a:t>3</a:t>
            </a:r>
          </a:p>
          <a:p>
            <a:pPr algn="ctr" defTabSz="914400"/>
            <a:r>
              <a:rPr lang="it-IT"/>
              <a:t>La puntualità e la tempestività rappresentano fattori chiave per la credibilità della statistica, in quanto la trasparenza nella diffusione è fondamentale. </a:t>
            </a:r>
          </a:p>
        </p:txBody>
      </p:sp>
      <p:sp>
        <p:nvSpPr>
          <p:cNvPr id="16386" name="Rectangle 5"/>
          <p:cNvSpPr>
            <a:spLocks noChangeArrowheads="1"/>
          </p:cNvSpPr>
          <p:nvPr/>
        </p:nvSpPr>
        <p:spPr bwMode="auto">
          <a:xfrm>
            <a:off x="1079500" y="0"/>
            <a:ext cx="6972300" cy="366713"/>
          </a:xfrm>
          <a:prstGeom prst="rect">
            <a:avLst/>
          </a:prstGeom>
          <a:solidFill>
            <a:srgbClr val="80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/>
            <a:r>
              <a:rPr lang="it-IT" b="1">
                <a:solidFill>
                  <a:schemeClr val="bg1"/>
                </a:solidFill>
              </a:rPr>
              <a:t>Criticità nell’applicazione del Codice secondo l’indagine EUP</a:t>
            </a:r>
          </a:p>
        </p:txBody>
      </p:sp>
      <p:pic>
        <p:nvPicPr>
          <p:cNvPr id="16387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58863" y="3429000"/>
            <a:ext cx="6875462" cy="153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ChangeArrowheads="1"/>
          </p:cNvSpPr>
          <p:nvPr/>
        </p:nvSpPr>
        <p:spPr bwMode="auto">
          <a:xfrm>
            <a:off x="342900" y="457200"/>
            <a:ext cx="8534400" cy="1998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/>
            <a:r>
              <a:rPr lang="it-IT" sz="7100" b="1">
                <a:solidFill>
                  <a:srgbClr val="9E3A38"/>
                </a:solidFill>
              </a:rPr>
              <a:t>4</a:t>
            </a:r>
          </a:p>
          <a:p>
            <a:pPr algn="ctr" defTabSz="914400"/>
            <a:r>
              <a:rPr lang="it-IT"/>
              <a:t>Non si è ancora diffusa negli uffici la consuetudine di accompagnare gli utenti nella lettura dei dati, fornendo informazioni adeguate a una piena comprensione dei fenomeni. </a:t>
            </a:r>
          </a:p>
        </p:txBody>
      </p:sp>
      <p:sp>
        <p:nvSpPr>
          <p:cNvPr id="17410" name="Rectangle 5"/>
          <p:cNvSpPr>
            <a:spLocks noChangeArrowheads="1"/>
          </p:cNvSpPr>
          <p:nvPr/>
        </p:nvSpPr>
        <p:spPr bwMode="auto">
          <a:xfrm>
            <a:off x="1079500" y="0"/>
            <a:ext cx="6972300" cy="366713"/>
          </a:xfrm>
          <a:prstGeom prst="rect">
            <a:avLst/>
          </a:prstGeom>
          <a:solidFill>
            <a:srgbClr val="80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/>
            <a:r>
              <a:rPr lang="it-IT" b="1">
                <a:solidFill>
                  <a:schemeClr val="bg1"/>
                </a:solidFill>
              </a:rPr>
              <a:t>Criticità nell’applicazione del Codice secondo l’indagine EUP</a:t>
            </a:r>
          </a:p>
        </p:txBody>
      </p:sp>
      <p:pic>
        <p:nvPicPr>
          <p:cNvPr id="17411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65200" y="2557463"/>
            <a:ext cx="7086600" cy="353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5"/>
          <p:cNvSpPr>
            <a:spLocks noChangeArrowheads="1"/>
          </p:cNvSpPr>
          <p:nvPr/>
        </p:nvSpPr>
        <p:spPr bwMode="auto">
          <a:xfrm>
            <a:off x="1079500" y="0"/>
            <a:ext cx="6972300" cy="366713"/>
          </a:xfrm>
          <a:prstGeom prst="rect">
            <a:avLst/>
          </a:prstGeom>
          <a:solidFill>
            <a:srgbClr val="80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/>
            <a:r>
              <a:rPr lang="it-IT" b="1">
                <a:solidFill>
                  <a:schemeClr val="bg1"/>
                </a:solidFill>
              </a:rPr>
              <a:t>La risposta alle criticità: direttiva Comstat 16-12-2011 </a:t>
            </a:r>
          </a:p>
        </p:txBody>
      </p:sp>
      <p:sp>
        <p:nvSpPr>
          <p:cNvPr id="18434" name="Rectangle 7"/>
          <p:cNvSpPr>
            <a:spLocks noChangeArrowheads="1"/>
          </p:cNvSpPr>
          <p:nvPr/>
        </p:nvSpPr>
        <p:spPr bwMode="auto">
          <a:xfrm>
            <a:off x="3352800" y="596900"/>
            <a:ext cx="5499100" cy="533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/>
            <a:r>
              <a:rPr lang="it-IT" sz="5100" b="1">
                <a:solidFill>
                  <a:srgbClr val="3399FF"/>
                </a:solidFill>
              </a:rPr>
              <a:t>Linee guida</a:t>
            </a:r>
          </a:p>
          <a:p>
            <a:pPr defTabSz="914400"/>
            <a:r>
              <a:rPr lang="it-IT" sz="1500" b="1">
                <a:solidFill>
                  <a:srgbClr val="4D4D4D"/>
                </a:solidFill>
              </a:rPr>
              <a:t>per il miglioramento della qualità </a:t>
            </a:r>
          </a:p>
          <a:p>
            <a:pPr defTabSz="914400"/>
            <a:r>
              <a:rPr lang="it-IT" sz="1500" b="1">
                <a:solidFill>
                  <a:srgbClr val="4D4D4D"/>
                </a:solidFill>
              </a:rPr>
              <a:t>della diffusione delle statistiche ufficiali </a:t>
            </a:r>
          </a:p>
          <a:p>
            <a:pPr defTabSz="914400"/>
            <a:r>
              <a:rPr lang="it-IT" sz="1500" b="1">
                <a:solidFill>
                  <a:srgbClr val="4D4D4D"/>
                </a:solidFill>
              </a:rPr>
              <a:t>da parte dei soggetti del Sistema statistico nazionale.</a:t>
            </a:r>
          </a:p>
          <a:p>
            <a:pPr defTabSz="914400"/>
            <a:endParaRPr lang="it-IT" sz="1500" b="1">
              <a:solidFill>
                <a:srgbClr val="4D4D4D"/>
              </a:solidFill>
            </a:endParaRPr>
          </a:p>
          <a:p>
            <a:pPr defTabSz="914400"/>
            <a:endParaRPr lang="it-IT" sz="1500" b="1">
              <a:solidFill>
                <a:srgbClr val="4D4D4D"/>
              </a:solidFill>
            </a:endParaRPr>
          </a:p>
          <a:p>
            <a:pPr defTabSz="914400"/>
            <a:r>
              <a:rPr lang="it-IT" sz="3100" b="1">
                <a:solidFill>
                  <a:srgbClr val="3399FF"/>
                </a:solidFill>
              </a:rPr>
              <a:t>1.</a:t>
            </a:r>
            <a:r>
              <a:rPr lang="it-IT"/>
              <a:t> </a:t>
            </a:r>
            <a:r>
              <a:rPr lang="it-IT" sz="1500" b="1">
                <a:solidFill>
                  <a:srgbClr val="4D4D4D"/>
                </a:solidFill>
              </a:rPr>
              <a:t>Premessa </a:t>
            </a:r>
          </a:p>
          <a:p>
            <a:pPr defTabSz="914400"/>
            <a:r>
              <a:rPr lang="it-IT" sz="3100" b="1">
                <a:solidFill>
                  <a:srgbClr val="3399FF"/>
                </a:solidFill>
              </a:rPr>
              <a:t>2.</a:t>
            </a:r>
            <a:r>
              <a:rPr lang="it-IT"/>
              <a:t> </a:t>
            </a:r>
            <a:r>
              <a:rPr lang="it-IT" sz="1500" b="1">
                <a:solidFill>
                  <a:srgbClr val="4D4D4D"/>
                </a:solidFill>
              </a:rPr>
              <a:t>Principi generali in materia di diffusione delle statistiche ufficiali</a:t>
            </a:r>
            <a:r>
              <a:rPr lang="it-IT"/>
              <a:t> </a:t>
            </a:r>
          </a:p>
          <a:p>
            <a:pPr defTabSz="914400"/>
            <a:r>
              <a:rPr lang="it-IT" sz="3100" b="1">
                <a:solidFill>
                  <a:srgbClr val="3399FF"/>
                </a:solidFill>
              </a:rPr>
              <a:t>3.</a:t>
            </a:r>
            <a:r>
              <a:rPr lang="it-IT"/>
              <a:t> </a:t>
            </a:r>
            <a:r>
              <a:rPr lang="it-IT" sz="1500" b="1">
                <a:solidFill>
                  <a:srgbClr val="4D4D4D"/>
                </a:solidFill>
              </a:rPr>
              <a:t>Linee guida per la diffusione dell’informazione statistica aggregata </a:t>
            </a:r>
          </a:p>
          <a:p>
            <a:pPr defTabSz="914400"/>
            <a:r>
              <a:rPr lang="it-IT" sz="3100" b="1">
                <a:solidFill>
                  <a:srgbClr val="3399FF"/>
                </a:solidFill>
              </a:rPr>
              <a:t>4.</a:t>
            </a:r>
            <a:r>
              <a:rPr lang="it-IT"/>
              <a:t> </a:t>
            </a:r>
            <a:r>
              <a:rPr lang="it-IT" sz="1500" b="1">
                <a:solidFill>
                  <a:srgbClr val="4D4D4D"/>
                </a:solidFill>
              </a:rPr>
              <a:t>Interventi volti al miglioramento della qualità della diffusione dell’informazione statistica </a:t>
            </a:r>
          </a:p>
          <a:p>
            <a:pPr defTabSz="914400"/>
            <a:r>
              <a:rPr lang="it-IT" sz="3100" b="1">
                <a:solidFill>
                  <a:srgbClr val="3399FF"/>
                </a:solidFill>
              </a:rPr>
              <a:t>5.</a:t>
            </a:r>
            <a:r>
              <a:rPr lang="it-IT"/>
              <a:t> </a:t>
            </a:r>
            <a:r>
              <a:rPr lang="it-IT" sz="1500" b="1">
                <a:solidFill>
                  <a:srgbClr val="4D4D4D"/>
                </a:solidFill>
              </a:rPr>
              <a:t>Pubblicità delle politiche di diffusione adottate dagli uffici di statistica e dagli enti di informazione statistica</a:t>
            </a:r>
          </a:p>
        </p:txBody>
      </p:sp>
      <p:pic>
        <p:nvPicPr>
          <p:cNvPr id="18435" name="Picture 10" descr="imglineeguid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738" y="2165350"/>
            <a:ext cx="3294062" cy="259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CasellaDiTesto 2"/>
          <p:cNvSpPr txBox="1">
            <a:spLocks noChangeArrowheads="1"/>
          </p:cNvSpPr>
          <p:nvPr/>
        </p:nvSpPr>
        <p:spPr bwMode="auto">
          <a:xfrm>
            <a:off x="1219200" y="-12700"/>
            <a:ext cx="7112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t-IT" b="1">
                <a:solidFill>
                  <a:schemeClr val="bg1"/>
                </a:solidFill>
              </a:rPr>
              <a:t>Contributo degli enti Sistan al popolamento del portale</a:t>
            </a:r>
          </a:p>
        </p:txBody>
      </p:sp>
      <p:pic>
        <p:nvPicPr>
          <p:cNvPr id="19458" name="Picture 2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25" y="1182688"/>
            <a:ext cx="4568825" cy="3846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65213" y="5499100"/>
            <a:ext cx="6872287" cy="35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CasellaDiTesto 2"/>
          <p:cNvSpPr txBox="1">
            <a:spLocks noChangeArrowheads="1"/>
          </p:cNvSpPr>
          <p:nvPr/>
        </p:nvSpPr>
        <p:spPr bwMode="auto">
          <a:xfrm>
            <a:off x="885825" y="-12700"/>
            <a:ext cx="73056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t-IT" b="1">
                <a:solidFill>
                  <a:schemeClr val="bg1"/>
                </a:solidFill>
              </a:rPr>
              <a:t>Media mensile dei contenuti pubblicati per tipologia di ente</a:t>
            </a:r>
          </a:p>
        </p:txBody>
      </p:sp>
      <p:pic>
        <p:nvPicPr>
          <p:cNvPr id="20482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6300" y="1789113"/>
            <a:ext cx="7150100" cy="343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pertina">
  <a:themeElements>
    <a:clrScheme name="Impostazioni personalizzate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o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2280</TotalTime>
  <Words>519</Words>
  <Application>Microsoft Office PowerPoint</Application>
  <PresentationFormat>Presentazione su schermo (4:3)</PresentationFormat>
  <Paragraphs>81</Paragraphs>
  <Slides>13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13</vt:i4>
      </vt:variant>
    </vt:vector>
  </HeadingPairs>
  <TitlesOfParts>
    <vt:vector size="14" baseType="lpstr">
      <vt:lpstr>copertina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Contenuti  pubblicati  nel  periodo  sett-2012 sett-2013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di PowerPoint</dc:title>
  <dc:creator>Bruna Tabanella</dc:creator>
  <cp:lastModifiedBy>.</cp:lastModifiedBy>
  <cp:revision>120</cp:revision>
  <cp:lastPrinted>2013-10-07T12:30:55Z</cp:lastPrinted>
  <dcterms:created xsi:type="dcterms:W3CDTF">2012-12-11T11:00:35Z</dcterms:created>
  <dcterms:modified xsi:type="dcterms:W3CDTF">2013-10-07T15:50:22Z</dcterms:modified>
</cp:coreProperties>
</file>