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7" r:id="rId4"/>
    <p:sldId id="279" r:id="rId5"/>
    <p:sldId id="278" r:id="rId6"/>
    <p:sldId id="281" r:id="rId7"/>
    <p:sldId id="280" r:id="rId8"/>
    <p:sldId id="276" r:id="rId9"/>
    <p:sldId id="284" r:id="rId10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142A"/>
    <a:srgbClr val="FE3737"/>
    <a:srgbClr val="D94C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>
        <p:scale>
          <a:sx n="114" d="100"/>
          <a:sy n="114" d="100"/>
        </p:scale>
        <p:origin x="-834" y="-72"/>
      </p:cViewPr>
      <p:guideLst>
        <p:guide orient="horz"/>
        <p:guide pos="28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egnaposto 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mtClean="0"/>
            </a:lvl1pPr>
          </a:lstStyle>
          <a:p>
            <a:r>
              <a:rPr lang="it-IT" smtClean="0"/>
              <a:t>Fare clic per modificare lo stile del titolo</a:t>
            </a:r>
          </a:p>
        </p:txBody>
      </p:sp>
      <p:sp>
        <p:nvSpPr>
          <p:cNvPr id="20483" name="Segnaposto test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mtClean="0"/>
            </a:lvl1pPr>
          </a:lstStyle>
          <a:p>
            <a:r>
              <a:rPr lang="it-IT" smtClean="0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A61936-6D64-4D64-BD19-750051689FF1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071A36-4F68-44DA-A7F7-11E895D9598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C00AE-705D-416A-A6FF-6FD1D1266159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2C613-837B-4A42-9B9B-4229C953057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6B165-F268-4195-B084-15CCFF62BF80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7CD38-7B9C-4C61-B716-64729ED202F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83942-8188-4FEB-B855-63EC71E2C856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F85BF-E683-4B60-B0C9-9C4FB55BE41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F5691-D4E0-4F8D-A4C0-F440374A3911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D1A93-9215-4A42-BDCA-D782DB3EB19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CFA66-EA5F-4387-B0B5-C8E1C84F00E7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E326B-07C2-42B2-8B03-28F4F979CF2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A13B2-4E05-4563-87F5-34759E73E338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EA43C-98CF-4245-B02B-ECDD01D0078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12559-A375-4D63-9A7D-2E329868AC39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B496D-9357-431D-AC4B-9C344506B10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64A67-DDE2-4593-A49A-77073C2C0F5B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D6F6D-660C-42EB-8556-EF556184245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79A7D-7691-4AD5-81F0-06777D5BC168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9961A-2999-4BF4-95E8-C9B42675DF7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27436-54CA-45CA-8FC4-CD02F55B5811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487B4-E2DA-490E-B9F5-F3B360FAA59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54AFB-986E-43C7-B393-527A413A90D1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B7CF6-BE87-4F2F-ADE5-4D3A28EE24C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C95DF55-0518-4D92-B8AE-1BDAAF2B22F2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FA3965-CE1E-4EF1-B54A-310AF4B092C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5013176"/>
            <a:ext cx="5758408" cy="1059012"/>
          </a:xfrm>
        </p:spPr>
        <p:txBody>
          <a:bodyPr rtlCol="0">
            <a:normAutofit fontScale="90000"/>
          </a:bodyPr>
          <a:lstStyle/>
          <a:p>
            <a:pPr algn="l"/>
            <a:r>
              <a:rPr lang="it-IT" sz="1800" dirty="0" smtClean="0">
                <a:solidFill>
                  <a:srgbClr val="505150"/>
                </a:solidFill>
              </a:rPr>
              <a:t/>
            </a:r>
            <a:br>
              <a:rPr lang="it-IT" sz="1800" dirty="0" smtClean="0">
                <a:solidFill>
                  <a:srgbClr val="505150"/>
                </a:solidFill>
              </a:rPr>
            </a:br>
            <a:r>
              <a:rPr lang="it-IT" sz="1800" b="1" dirty="0">
                <a:latin typeface="Arial"/>
                <a:cs typeface="Arial"/>
              </a:rPr>
              <a:t>Patrizia </a:t>
            </a:r>
            <a:r>
              <a:rPr lang="it-IT" sz="1800" b="1" dirty="0" err="1">
                <a:latin typeface="Arial"/>
                <a:cs typeface="Arial"/>
              </a:rPr>
              <a:t>Cacioli</a:t>
            </a:r>
            <a:r>
              <a:rPr lang="it-IT" sz="1800" b="1" dirty="0">
                <a:latin typeface="Arial"/>
                <a:cs typeface="Arial"/>
              </a:rPr>
              <a:t/>
            </a:r>
            <a:br>
              <a:rPr lang="it-IT" sz="1800" b="1" dirty="0">
                <a:latin typeface="Arial"/>
                <a:cs typeface="Arial"/>
              </a:rPr>
            </a:br>
            <a:r>
              <a:rPr lang="it-IT" sz="1800" dirty="0">
                <a:latin typeface="Arial"/>
                <a:cs typeface="Arial"/>
              </a:rPr>
              <a:t>Direzione centrale per la diffusione e la comunicazione dell</a:t>
            </a:r>
            <a:r>
              <a:rPr lang="it-IT" altLang="it-IT" sz="1800" dirty="0">
                <a:latin typeface="Arial"/>
                <a:cs typeface="Arial"/>
              </a:rPr>
              <a:t>’</a:t>
            </a:r>
            <a:r>
              <a:rPr lang="it-IT" sz="1800" dirty="0">
                <a:latin typeface="Arial"/>
                <a:cs typeface="Arial"/>
              </a:rPr>
              <a:t>informazione statistica</a:t>
            </a:r>
            <a:br>
              <a:rPr lang="it-IT" sz="1800" dirty="0">
                <a:latin typeface="Arial"/>
                <a:cs typeface="Arial"/>
              </a:rPr>
            </a:br>
            <a:r>
              <a:rPr lang="it-IT" sz="1800" dirty="0" smtClean="0">
                <a:solidFill>
                  <a:srgbClr val="505150"/>
                </a:solidFill>
              </a:rPr>
              <a:t>Roma</a:t>
            </a:r>
            <a:r>
              <a:rPr lang="it-IT" sz="1800" dirty="0">
                <a:solidFill>
                  <a:srgbClr val="505150"/>
                </a:solidFill>
              </a:rPr>
              <a:t>, 9 ottobre 2013</a:t>
            </a:r>
            <a:br>
              <a:rPr lang="it-IT" sz="1800" dirty="0">
                <a:solidFill>
                  <a:srgbClr val="505150"/>
                </a:solidFill>
              </a:rPr>
            </a:br>
            <a:r>
              <a:rPr lang="it-IT" sz="1800" dirty="0"/>
              <a:t> </a:t>
            </a:r>
            <a:br>
              <a:rPr lang="it-IT" sz="1800" dirty="0"/>
            </a:br>
            <a:endParaRPr lang="it-IT" sz="18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15616" y="2132856"/>
            <a:ext cx="7100267" cy="1584176"/>
          </a:xfrm>
        </p:spPr>
        <p:txBody>
          <a:bodyPr rtlCol="0">
            <a:normAutofit/>
          </a:bodyPr>
          <a:lstStyle/>
          <a:p>
            <a:r>
              <a:rPr lang="it-IT" b="1" dirty="0">
                <a:solidFill>
                  <a:srgbClr val="7F142A"/>
                </a:solidFill>
                <a:latin typeface="Arial"/>
                <a:cs typeface="Arial"/>
              </a:rPr>
              <a:t>Le strategie </a:t>
            </a:r>
            <a:r>
              <a:rPr lang="it-IT" b="1" dirty="0" smtClean="0">
                <a:solidFill>
                  <a:srgbClr val="7F142A"/>
                </a:solidFill>
                <a:latin typeface="Arial"/>
                <a:cs typeface="Arial"/>
              </a:rPr>
              <a:t>di </a:t>
            </a:r>
            <a:r>
              <a:rPr lang="it-IT" b="1" dirty="0">
                <a:solidFill>
                  <a:srgbClr val="7F142A"/>
                </a:solidFill>
                <a:latin typeface="Arial"/>
                <a:cs typeface="Arial"/>
              </a:rPr>
              <a:t>comunicazione </a:t>
            </a:r>
            <a:endParaRPr lang="it-IT" b="1" dirty="0" smtClean="0">
              <a:solidFill>
                <a:srgbClr val="7F142A"/>
              </a:solidFill>
              <a:latin typeface="Arial"/>
              <a:cs typeface="Arial"/>
            </a:endParaRPr>
          </a:p>
          <a:p>
            <a:r>
              <a:rPr lang="it-IT" b="1" dirty="0" smtClean="0">
                <a:solidFill>
                  <a:srgbClr val="7F142A"/>
                </a:solidFill>
                <a:latin typeface="Arial"/>
                <a:cs typeface="Arial"/>
              </a:rPr>
              <a:t>dei </a:t>
            </a:r>
            <a:r>
              <a:rPr lang="it-IT" b="1" dirty="0">
                <a:solidFill>
                  <a:srgbClr val="7F142A"/>
                </a:solidFill>
                <a:latin typeface="Arial"/>
                <a:cs typeface="Arial"/>
              </a:rPr>
              <a:t>dati statistici</a:t>
            </a:r>
          </a:p>
          <a:p>
            <a:endParaRPr lang="it-IT" sz="2000" dirty="0">
              <a:solidFill>
                <a:srgbClr val="50515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115616" y="6411971"/>
            <a:ext cx="67687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Roma</a:t>
            </a:r>
            <a:r>
              <a:rPr lang="it-IT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9 </a:t>
            </a:r>
            <a:r>
              <a:rPr lang="it-IT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ottobre </a:t>
            </a:r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2013 -  Le strategie di comunicazione dei dati statistici, Patrizia </a:t>
            </a:r>
            <a:r>
              <a:rPr lang="it-IT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Cacioli</a:t>
            </a:r>
            <a:endParaRPr lang="it-IT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ctangle 3"/>
          <p:cNvSpPr txBox="1">
            <a:spLocks/>
          </p:cNvSpPr>
          <p:nvPr/>
        </p:nvSpPr>
        <p:spPr bwMode="auto">
          <a:xfrm>
            <a:off x="755650" y="1396777"/>
            <a:ext cx="374491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800000"/>
              </a:buClr>
              <a:buFont typeface="Wingdings" charset="2"/>
              <a:buChar char="ü"/>
            </a:pPr>
            <a:r>
              <a:rPr lang="it-IT" sz="1800" dirty="0" smtClean="0">
                <a:solidFill>
                  <a:srgbClr val="FF0000"/>
                </a:solidFill>
                <a:latin typeface="Arial"/>
                <a:cs typeface="Arial"/>
              </a:rPr>
              <a:t>Rafforzare</a:t>
            </a:r>
            <a:r>
              <a:rPr lang="it-IT" sz="1800" dirty="0" smtClean="0">
                <a:latin typeface="Arial"/>
                <a:cs typeface="Arial"/>
              </a:rPr>
              <a:t> </a:t>
            </a:r>
            <a:r>
              <a:rPr lang="it-IT" sz="1800" dirty="0">
                <a:latin typeface="Arial"/>
                <a:cs typeface="Arial"/>
              </a:rPr>
              <a:t>la </a:t>
            </a:r>
            <a:r>
              <a:rPr lang="it-IT" sz="1800" dirty="0" err="1" smtClean="0">
                <a:latin typeface="Arial"/>
                <a:cs typeface="Arial"/>
              </a:rPr>
              <a:t>conversion</a:t>
            </a:r>
            <a:r>
              <a:rPr lang="it-IT" sz="1800" dirty="0" smtClean="0">
                <a:latin typeface="Arial"/>
                <a:cs typeface="Arial"/>
              </a:rPr>
              <a:t> </a:t>
            </a:r>
            <a:r>
              <a:rPr lang="it-IT" sz="1800" dirty="0" err="1" smtClean="0">
                <a:latin typeface="Arial"/>
                <a:cs typeface="Arial"/>
              </a:rPr>
              <a:t>reputazionale</a:t>
            </a:r>
            <a:r>
              <a:rPr lang="it-IT" sz="1800" dirty="0" smtClean="0">
                <a:latin typeface="Arial"/>
                <a:cs typeface="Arial"/>
              </a:rPr>
              <a:t> dell’ente</a:t>
            </a:r>
            <a:endParaRPr lang="it-IT" sz="1800" dirty="0" smtClean="0">
              <a:latin typeface="Arial"/>
              <a:cs typeface="Arial"/>
            </a:endParaRPr>
          </a:p>
          <a:p>
            <a:pPr>
              <a:buClr>
                <a:srgbClr val="800000"/>
              </a:buClr>
              <a:buFont typeface="Wingdings" charset="2"/>
              <a:buChar char="ü"/>
            </a:pPr>
            <a:r>
              <a:rPr lang="it-IT" sz="1800" b="1" dirty="0" smtClean="0">
                <a:solidFill>
                  <a:srgbClr val="FF0000"/>
                </a:solidFill>
                <a:latin typeface="Arial"/>
                <a:cs typeface="Arial"/>
              </a:rPr>
              <a:t>Elaborare</a:t>
            </a:r>
            <a:r>
              <a:rPr lang="it-IT" sz="1800" dirty="0" smtClean="0">
                <a:latin typeface="Arial"/>
                <a:cs typeface="Arial"/>
              </a:rPr>
              <a:t> </a:t>
            </a:r>
            <a:r>
              <a:rPr lang="it-IT" sz="1800" dirty="0">
                <a:latin typeface="Arial"/>
                <a:cs typeface="Arial"/>
              </a:rPr>
              <a:t>nuovi registri comunicativi </a:t>
            </a:r>
            <a:r>
              <a:rPr lang="it-IT" sz="1800" dirty="0" smtClean="0">
                <a:latin typeface="Arial"/>
                <a:cs typeface="Arial"/>
              </a:rPr>
              <a:t>per </a:t>
            </a:r>
            <a:r>
              <a:rPr lang="it-IT" sz="1800" dirty="0">
                <a:latin typeface="Arial"/>
                <a:cs typeface="Arial"/>
              </a:rPr>
              <a:t>raggiungere un maggior numero di utenti. </a:t>
            </a:r>
          </a:p>
          <a:p>
            <a:pPr>
              <a:buClr>
                <a:srgbClr val="800000"/>
              </a:buClr>
              <a:buFont typeface="Wingdings" charset="2"/>
              <a:buChar char="ü"/>
            </a:pPr>
            <a:r>
              <a:rPr lang="it-IT" sz="1800" b="1" dirty="0" smtClean="0">
                <a:solidFill>
                  <a:srgbClr val="FF0000"/>
                </a:solidFill>
                <a:latin typeface="Arial"/>
                <a:cs typeface="Arial"/>
              </a:rPr>
              <a:t>Promuovere</a:t>
            </a:r>
            <a:r>
              <a:rPr lang="it-IT" sz="1800" dirty="0" smtClean="0">
                <a:latin typeface="Arial"/>
                <a:cs typeface="Arial"/>
              </a:rPr>
              <a:t> </a:t>
            </a:r>
            <a:r>
              <a:rPr lang="it-IT" sz="1800" dirty="0">
                <a:latin typeface="Arial"/>
                <a:cs typeface="Arial"/>
              </a:rPr>
              <a:t>politiche di comunicazione e diffusione </a:t>
            </a:r>
            <a:r>
              <a:rPr lang="it-IT" sz="1800" dirty="0" smtClean="0">
                <a:latin typeface="Arial"/>
                <a:cs typeface="Arial"/>
              </a:rPr>
              <a:t/>
            </a:r>
            <a:br>
              <a:rPr lang="it-IT" sz="1800" dirty="0" smtClean="0">
                <a:latin typeface="Arial"/>
                <a:cs typeface="Arial"/>
              </a:rPr>
            </a:br>
            <a:r>
              <a:rPr lang="it-IT" sz="1800" dirty="0" smtClean="0">
                <a:latin typeface="Arial"/>
                <a:cs typeface="Arial"/>
              </a:rPr>
              <a:t>del </a:t>
            </a:r>
            <a:r>
              <a:rPr lang="it-IT" sz="1800" dirty="0">
                <a:latin typeface="Arial"/>
                <a:cs typeface="Arial"/>
              </a:rPr>
              <a:t>dato statistico </a:t>
            </a:r>
            <a:r>
              <a:rPr lang="it-IT" sz="1800" dirty="0" smtClean="0">
                <a:latin typeface="Arial"/>
                <a:cs typeface="Arial"/>
              </a:rPr>
              <a:t>in modo integrato e sinergico</a:t>
            </a:r>
          </a:p>
          <a:p>
            <a:pPr>
              <a:buClr>
                <a:srgbClr val="800000"/>
              </a:buClr>
              <a:buFont typeface="Wingdings" charset="2"/>
              <a:buChar char="ü"/>
            </a:pPr>
            <a:r>
              <a:rPr lang="it-IT" sz="1800" b="1" dirty="0" smtClean="0">
                <a:solidFill>
                  <a:srgbClr val="FF0000"/>
                </a:solidFill>
                <a:latin typeface="Arial"/>
                <a:cs typeface="Arial"/>
              </a:rPr>
              <a:t>Consolidare</a:t>
            </a:r>
            <a:r>
              <a:rPr lang="it-IT" sz="1800" dirty="0" smtClean="0">
                <a:latin typeface="Arial"/>
                <a:cs typeface="Arial"/>
              </a:rPr>
              <a:t> </a:t>
            </a:r>
            <a:r>
              <a:rPr lang="it-IT" sz="1800" dirty="0">
                <a:latin typeface="Arial"/>
                <a:cs typeface="Arial"/>
              </a:rPr>
              <a:t>un dialogo stabile, attivo, collaborativo </a:t>
            </a:r>
            <a:r>
              <a:rPr lang="it-IT" sz="1800" dirty="0" smtClean="0">
                <a:latin typeface="Arial"/>
                <a:cs typeface="Arial"/>
              </a:rPr>
              <a:t/>
            </a:r>
            <a:br>
              <a:rPr lang="it-IT" sz="1800" dirty="0" smtClean="0">
                <a:latin typeface="Arial"/>
                <a:cs typeface="Arial"/>
              </a:rPr>
            </a:br>
            <a:r>
              <a:rPr lang="it-IT" sz="1800" dirty="0" smtClean="0">
                <a:latin typeface="Arial"/>
                <a:cs typeface="Arial"/>
              </a:rPr>
              <a:t>con </a:t>
            </a:r>
            <a:r>
              <a:rPr lang="it-IT" sz="1800" dirty="0">
                <a:latin typeface="Arial"/>
                <a:cs typeface="Arial"/>
              </a:rPr>
              <a:t>gli </a:t>
            </a:r>
            <a:r>
              <a:rPr lang="it-IT" sz="1800" dirty="0" smtClean="0">
                <a:latin typeface="Arial"/>
                <a:cs typeface="Arial"/>
              </a:rPr>
              <a:t>utenti </a:t>
            </a:r>
          </a:p>
          <a:p>
            <a:pPr defTabSz="901700">
              <a:buClr>
                <a:schemeClr val="accent1"/>
              </a:buClr>
            </a:pPr>
            <a:endParaRPr lang="it-IT" sz="2000" b="1" dirty="0">
              <a:solidFill>
                <a:srgbClr val="FF0000"/>
              </a:solidFill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755650" y="404664"/>
            <a:ext cx="75612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266700" indent="-266700" algn="ctr" defTabSz="9144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r>
              <a:rPr lang="it-IT" sz="2400" b="1" dirty="0" smtClean="0">
                <a:solidFill>
                  <a:srgbClr val="C00000"/>
                </a:solidFill>
                <a:latin typeface="Arial" pitchFamily="34" charset="0"/>
              </a:rPr>
              <a:t>La strategia di fondo </a:t>
            </a:r>
            <a:endParaRPr lang="it-IT" sz="2400" b="1" dirty="0">
              <a:solidFill>
                <a:srgbClr val="C00000"/>
              </a:solidFill>
              <a:latin typeface="Arial" pitchFamily="34" charset="0"/>
            </a:endParaRPr>
          </a:p>
        </p:txBody>
      </p:sp>
      <p:pic>
        <p:nvPicPr>
          <p:cNvPr id="9" name="Immagine 3" descr="shutterstock_12714848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548680"/>
            <a:ext cx="2036192" cy="2036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913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8112"/>
          </a:xfrm>
        </p:spPr>
        <p:txBody>
          <a:bodyPr/>
          <a:lstStyle/>
          <a:p>
            <a:pPr eaLnBrk="1" hangingPunct="1"/>
            <a:r>
              <a:rPr lang="it-IT" sz="3200" dirty="0" smtClean="0">
                <a:solidFill>
                  <a:srgbClr val="C00000"/>
                </a:solidFill>
              </a:rPr>
              <a:t>La nostra “collocazione”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115616" y="6411971"/>
            <a:ext cx="67687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Roma</a:t>
            </a:r>
            <a:r>
              <a:rPr lang="it-IT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9 </a:t>
            </a:r>
            <a:r>
              <a:rPr lang="it-IT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ottobre </a:t>
            </a:r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2013 -  Le strategie di comunicazione dei dati statistici, Patrizia </a:t>
            </a:r>
            <a:r>
              <a:rPr lang="it-IT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Cacioli</a:t>
            </a:r>
            <a:endParaRPr lang="it-IT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Immagine 2" descr="TempioColorat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124744"/>
            <a:ext cx="5497347" cy="5223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/>
          </p:cNvSpPr>
          <p:nvPr/>
        </p:nvSpPr>
        <p:spPr bwMode="auto">
          <a:xfrm>
            <a:off x="1126521" y="1988840"/>
            <a:ext cx="754380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r>
              <a:rPr lang="it-IT" sz="1600" b="1" dirty="0" smtClean="0">
                <a:solidFill>
                  <a:srgbClr val="FF0000"/>
                </a:solidFill>
                <a:latin typeface="Arial" pitchFamily="34" charset="0"/>
              </a:rPr>
              <a:t>CORPORATE</a:t>
            </a:r>
          </a:p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  <a:t>Comunicare l’identità dell’Istituto, rispetto alla </a:t>
            </a:r>
            <a:r>
              <a:rPr lang="it-IT" sz="1600" dirty="0" err="1" smtClean="0">
                <a:solidFill>
                  <a:srgbClr val="404040"/>
                </a:solidFill>
                <a:latin typeface="Arial" pitchFamily="34" charset="0"/>
              </a:rPr>
              <a:t>mission</a:t>
            </a:r>
            <a: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  <a:t> ovvero alla sua funzione di garante della qualità dell’informazione statistica, e alla </a:t>
            </a:r>
            <a:r>
              <a:rPr lang="it-IT" sz="1600" dirty="0" err="1" smtClean="0">
                <a:solidFill>
                  <a:srgbClr val="404040"/>
                </a:solidFill>
                <a:latin typeface="Arial" pitchFamily="34" charset="0"/>
              </a:rPr>
              <a:t>vision</a:t>
            </a:r>
            <a: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  <a:t> ovvero al suo obiettivo di svolgere un ruolo di protagonista nel processo </a:t>
            </a:r>
            <a:r>
              <a:rPr lang="it-IT" sz="1600" dirty="0">
                <a:solidFill>
                  <a:srgbClr val="404040"/>
                </a:solidFill>
                <a:latin typeface="Arial" pitchFamily="34" charset="0"/>
              </a:rPr>
              <a:t>di innovazione del Sistema </a:t>
            </a:r>
            <a: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  <a:t>Paese  </a:t>
            </a:r>
          </a:p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endParaRPr lang="it-IT" sz="1600" dirty="0" smtClean="0">
              <a:solidFill>
                <a:schemeClr val="tx2"/>
              </a:solidFill>
              <a:latin typeface="Arial" pitchFamily="34" charset="0"/>
            </a:endParaRPr>
          </a:p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endParaRPr lang="it-IT" sz="1600" dirty="0" smtClean="0">
              <a:solidFill>
                <a:schemeClr val="tx2"/>
              </a:solidFill>
              <a:latin typeface="Arial" pitchFamily="34" charset="0"/>
            </a:endParaRPr>
          </a:p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endParaRPr lang="it-IT" sz="1600" dirty="0">
              <a:solidFill>
                <a:schemeClr val="tx2"/>
              </a:solidFill>
              <a:latin typeface="Arial" pitchFamily="34" charset="0"/>
            </a:endParaRPr>
          </a:p>
          <a:p>
            <a:pPr lvl="0" defTabSz="266700" eaLnBrk="0">
              <a:lnSpc>
                <a:spcPct val="100000"/>
              </a:lnSpc>
              <a:spcBef>
                <a:spcPct val="20000"/>
              </a:spcBef>
              <a:buClr>
                <a:srgbClr val="AD0101"/>
              </a:buClr>
              <a:buSzTx/>
              <a:defRPr/>
            </a:pPr>
            <a:endParaRPr lang="it-IT" sz="1600" b="1" dirty="0">
              <a:solidFill>
                <a:srgbClr val="FF0000"/>
              </a:solidFill>
              <a:latin typeface="Arial" pitchFamily="34" charset="0"/>
            </a:endParaRPr>
          </a:p>
          <a:p>
            <a:pPr lvl="0" defTabSz="266700" eaLnBrk="0">
              <a:lnSpc>
                <a:spcPct val="100000"/>
              </a:lnSpc>
              <a:spcBef>
                <a:spcPct val="20000"/>
              </a:spcBef>
              <a:buClr>
                <a:srgbClr val="AD0101"/>
              </a:buClr>
              <a:buSzTx/>
              <a:defRPr/>
            </a:pPr>
            <a:r>
              <a:rPr lang="it-IT" sz="1600" b="1" dirty="0" smtClean="0">
                <a:solidFill>
                  <a:srgbClr val="FF0000"/>
                </a:solidFill>
                <a:latin typeface="Arial" pitchFamily="34" charset="0"/>
              </a:rPr>
              <a:t>INTERATTIVITÀ </a:t>
            </a:r>
            <a:r>
              <a:rPr lang="it-IT" sz="1600" b="1" dirty="0">
                <a:solidFill>
                  <a:srgbClr val="FF0000"/>
                </a:solidFill>
                <a:latin typeface="Arial" pitchFamily="34" charset="0"/>
              </a:rPr>
              <a:t>- ASCOLTO</a:t>
            </a:r>
            <a:r>
              <a:rPr lang="it-IT" sz="1600" dirty="0">
                <a:solidFill>
                  <a:srgbClr val="FF0000"/>
                </a:solidFill>
                <a:latin typeface="Arial" pitchFamily="34" charset="0"/>
              </a:rPr>
              <a:t> </a:t>
            </a:r>
          </a:p>
          <a:p>
            <a:pPr lvl="0" defTabSz="266700" eaLnBrk="0">
              <a:lnSpc>
                <a:spcPct val="100000"/>
              </a:lnSpc>
              <a:spcBef>
                <a:spcPct val="20000"/>
              </a:spcBef>
              <a:buClr>
                <a:srgbClr val="AD0101"/>
              </a:buClr>
              <a:buSzTx/>
              <a:defRPr/>
            </a:pPr>
            <a:r>
              <a:rPr lang="it-IT" sz="1600" dirty="0">
                <a:solidFill>
                  <a:srgbClr val="404040"/>
                </a:solidFill>
                <a:latin typeface="Arial" pitchFamily="34" charset="0"/>
              </a:rPr>
              <a:t>Sviluppare e ampliare i canali di ascolto e dialogo con i diversi utenti, contribuendo a rendere l’informazione statistica un </a:t>
            </a:r>
            <a: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  <a:t>infrastruttura </a:t>
            </a:r>
            <a:r>
              <a:rPr lang="it-IT" sz="1600" dirty="0">
                <a:solidFill>
                  <a:srgbClr val="404040"/>
                </a:solidFill>
                <a:latin typeface="Arial" pitchFamily="34" charset="0"/>
              </a:rPr>
              <a:t>fondamentale per la conoscenza </a:t>
            </a:r>
            <a: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  <a:t>   </a:t>
            </a:r>
            <a:endParaRPr lang="it-IT" dirty="0">
              <a:solidFill>
                <a:srgbClr val="404040"/>
              </a:solidFill>
            </a:endParaRPr>
          </a:p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endParaRPr lang="it-IT" sz="1600" b="1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3" name="Rectangle 3"/>
          <p:cNvSpPr>
            <a:spLocks/>
          </p:cNvSpPr>
          <p:nvPr/>
        </p:nvSpPr>
        <p:spPr bwMode="auto">
          <a:xfrm>
            <a:off x="827584" y="404664"/>
            <a:ext cx="7490916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01700" eaLnBrk="0">
              <a:lnSpc>
                <a:spcPct val="50000"/>
              </a:lnSpc>
              <a:spcBef>
                <a:spcPct val="5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endParaRPr lang="it-IT" sz="24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ctr" defTabSz="901700">
              <a:buSzTx/>
              <a:defRPr/>
            </a:pPr>
            <a:r>
              <a:rPr lang="it-IT" sz="2400" b="1" dirty="0">
                <a:solidFill>
                  <a:srgbClr val="C00000"/>
                </a:solidFill>
                <a:latin typeface="Arial" pitchFamily="34" charset="0"/>
              </a:rPr>
              <a:t>Obiettivi </a:t>
            </a:r>
            <a:r>
              <a:rPr lang="it-IT" sz="2400" b="1" dirty="0" smtClean="0">
                <a:solidFill>
                  <a:srgbClr val="C00000"/>
                </a:solidFill>
                <a:latin typeface="Arial" pitchFamily="34" charset="0"/>
              </a:rPr>
              <a:t>e </a:t>
            </a:r>
            <a:r>
              <a:rPr lang="it-IT" sz="2400" b="1" dirty="0">
                <a:solidFill>
                  <a:srgbClr val="C00000"/>
                </a:solidFill>
                <a:latin typeface="Arial" pitchFamily="34" charset="0"/>
              </a:rPr>
              <a:t>principali </a:t>
            </a:r>
            <a:r>
              <a:rPr lang="it-IT" sz="2400" b="1" dirty="0" smtClean="0">
                <a:solidFill>
                  <a:srgbClr val="C00000"/>
                </a:solidFill>
                <a:latin typeface="Arial" pitchFamily="34" charset="0"/>
              </a:rPr>
              <a:t>azioni strategiche  </a:t>
            </a:r>
            <a:endParaRPr lang="it-IT" sz="24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2" name="Rettangolo arrotondato 1"/>
          <p:cNvSpPr/>
          <p:nvPr/>
        </p:nvSpPr>
        <p:spPr>
          <a:xfrm>
            <a:off x="1187624" y="3068960"/>
            <a:ext cx="7488832" cy="980728"/>
          </a:xfrm>
          <a:prstGeom prst="roundRect">
            <a:avLst/>
          </a:prstGeom>
          <a:solidFill>
            <a:srgbClr val="7F14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Nuovi registri comunicativi </a:t>
            </a:r>
            <a:r>
              <a:rPr lang="it-IT" sz="1400" b="1" dirty="0">
                <a:solidFill>
                  <a:schemeClr val="bg2">
                    <a:lumMod val="90000"/>
                  </a:schemeClr>
                </a:solidFill>
                <a:latin typeface="Arial"/>
                <a:cs typeface="Arial"/>
              </a:rPr>
              <a:t>/</a:t>
            </a:r>
            <a:r>
              <a:rPr lang="it-IT" sz="1400" b="1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Standardizzazione web design per siti tematici, banche dati </a:t>
            </a:r>
            <a:r>
              <a:rPr lang="it-IT" sz="1400" dirty="0" smtClean="0">
                <a:solidFill>
                  <a:srgbClr val="FFFFFF"/>
                </a:solidFill>
                <a:latin typeface="Arial"/>
                <a:cs typeface="Arial"/>
              </a:rPr>
              <a:t/>
            </a:r>
            <a:br>
              <a:rPr lang="it-IT" sz="1400" dirty="0" smtClean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it-IT" sz="1400" dirty="0" smtClean="0">
                <a:solidFill>
                  <a:srgbClr val="FFFFFF"/>
                </a:solidFill>
                <a:latin typeface="Arial"/>
                <a:cs typeface="Arial"/>
              </a:rPr>
              <a:t>e 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sistemi informativi complessi  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/Immagini coordinate per eventi </a:t>
            </a:r>
            <a: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  <a:t>istituzionali / Indagini </a:t>
            </a:r>
            <a:b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  <a:t>su </a:t>
            </a:r>
            <a:r>
              <a:rPr lang="it-IT" sz="1400" dirty="0" err="1">
                <a:solidFill>
                  <a:schemeClr val="bg1"/>
                </a:solidFill>
                <a:latin typeface="Arial"/>
                <a:cs typeface="Arial"/>
              </a:rPr>
              <a:t>reputation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  <a:t>e 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web-</a:t>
            </a:r>
            <a:r>
              <a:rPr lang="it-IT" sz="1400" dirty="0" err="1">
                <a:solidFill>
                  <a:schemeClr val="bg1"/>
                </a:solidFill>
                <a:latin typeface="Arial"/>
                <a:cs typeface="Arial"/>
              </a:rPr>
              <a:t>reputation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1400" b="1" dirty="0">
                <a:solidFill>
                  <a:schemeClr val="bg2">
                    <a:lumMod val="90000"/>
                  </a:schemeClr>
                </a:solidFill>
                <a:latin typeface="Arial"/>
                <a:cs typeface="Arial"/>
              </a:rPr>
              <a:t>/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 Sviluppo </a:t>
            </a:r>
            <a:r>
              <a:rPr lang="it-IT" sz="1400" dirty="0" err="1">
                <a:solidFill>
                  <a:schemeClr val="bg1"/>
                </a:solidFill>
                <a:latin typeface="Arial"/>
                <a:cs typeface="Arial"/>
              </a:rPr>
              <a:t>pr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1400" b="1" dirty="0">
                <a:solidFill>
                  <a:schemeClr val="bg2">
                    <a:lumMod val="90000"/>
                  </a:schemeClr>
                </a:solidFill>
                <a:latin typeface="Arial"/>
                <a:cs typeface="Arial"/>
              </a:rPr>
              <a:t>/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 Social media policy </a:t>
            </a:r>
            <a:r>
              <a:rPr lang="it-IT" sz="1400" b="1" dirty="0">
                <a:solidFill>
                  <a:schemeClr val="bg2">
                    <a:lumMod val="90000"/>
                  </a:schemeClr>
                </a:solidFill>
                <a:latin typeface="Arial"/>
                <a:cs typeface="Arial"/>
              </a:rPr>
              <a:t>/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 Giornata nazionale </a:t>
            </a:r>
            <a: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  <a:t>della 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statistica    </a:t>
            </a:r>
          </a:p>
        </p:txBody>
      </p:sp>
      <p:sp>
        <p:nvSpPr>
          <p:cNvPr id="8" name="Rettangolo arrotondato 7"/>
          <p:cNvSpPr/>
          <p:nvPr/>
        </p:nvSpPr>
        <p:spPr>
          <a:xfrm>
            <a:off x="1187624" y="5301208"/>
            <a:ext cx="7488832" cy="792088"/>
          </a:xfrm>
          <a:prstGeom prst="roundRect">
            <a:avLst/>
          </a:prstGeom>
          <a:solidFill>
            <a:srgbClr val="7F14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400" dirty="0" err="1">
                <a:solidFill>
                  <a:srgbClr val="FFFFFF"/>
                </a:solidFill>
                <a:latin typeface="Arial"/>
                <a:cs typeface="Arial"/>
              </a:rPr>
              <a:t>Customer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1400" dirty="0" err="1">
                <a:solidFill>
                  <a:srgbClr val="FFFFFF"/>
                </a:solidFill>
                <a:latin typeface="Arial"/>
                <a:cs typeface="Arial"/>
              </a:rPr>
              <a:t>satisfaction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1400" dirty="0" err="1" smtClean="0">
                <a:solidFill>
                  <a:srgbClr val="FFFFFF"/>
                </a:solidFill>
                <a:latin typeface="Arial"/>
                <a:cs typeface="Arial"/>
              </a:rPr>
              <a:t>survey</a:t>
            </a:r>
            <a:r>
              <a:rPr lang="it-IT" sz="1400" dirty="0" smtClean="0">
                <a:solidFill>
                  <a:srgbClr val="FFFFFF"/>
                </a:solidFill>
                <a:latin typeface="Arial"/>
                <a:cs typeface="Arial"/>
              </a:rPr>
              <a:t> / Web </a:t>
            </a:r>
            <a:r>
              <a:rPr lang="it-IT" sz="1400" dirty="0" err="1" smtClean="0">
                <a:solidFill>
                  <a:srgbClr val="FFFFFF"/>
                </a:solidFill>
                <a:latin typeface="Arial"/>
                <a:cs typeface="Arial"/>
              </a:rPr>
              <a:t>analitics</a:t>
            </a:r>
            <a:r>
              <a:rPr lang="it-IT" sz="1400" dirty="0" smtClean="0">
                <a:solidFill>
                  <a:srgbClr val="FFFFFF"/>
                </a:solidFill>
                <a:latin typeface="Arial"/>
                <a:cs typeface="Arial"/>
              </a:rPr>
              <a:t> / </a:t>
            </a:r>
            <a:r>
              <a:rPr lang="it-IT" sz="1400" dirty="0" err="1" smtClean="0">
                <a:solidFill>
                  <a:srgbClr val="FFFFFF"/>
                </a:solidFill>
                <a:latin typeface="Arial"/>
                <a:cs typeface="Arial"/>
              </a:rPr>
              <a:t>Customer</a:t>
            </a:r>
            <a:r>
              <a:rPr lang="it-IT" sz="1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1400" dirty="0" err="1">
                <a:solidFill>
                  <a:srgbClr val="FFFFFF"/>
                </a:solidFill>
                <a:latin typeface="Arial"/>
                <a:cs typeface="Arial"/>
              </a:rPr>
              <a:t>Profiling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/Interazione </a:t>
            </a:r>
            <a:r>
              <a:rPr lang="it-IT" sz="1400" dirty="0" smtClean="0">
                <a:solidFill>
                  <a:srgbClr val="FFFFFF"/>
                </a:solidFill>
                <a:latin typeface="Arial"/>
                <a:cs typeface="Arial"/>
              </a:rPr>
              <a:t>CUIS /</a:t>
            </a:r>
            <a: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Eventi </a:t>
            </a:r>
            <a: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  <a:t>2.0 / I</a:t>
            </a:r>
            <a:r>
              <a:rPr lang="it-IT" sz="1400" dirty="0" smtClean="0">
                <a:solidFill>
                  <a:srgbClr val="FFFFFF"/>
                </a:solidFill>
                <a:latin typeface="Arial"/>
                <a:cs typeface="Arial"/>
              </a:rPr>
              <a:t>nterattività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/Ascolto rete e monitoraggio canali social </a:t>
            </a:r>
            <a:r>
              <a:rPr lang="it-IT" sz="1400" dirty="0" smtClean="0">
                <a:solidFill>
                  <a:srgbClr val="FFFFFF"/>
                </a:solidFill>
                <a:latin typeface="Arial"/>
                <a:cs typeface="Arial"/>
              </a:rPr>
              <a:t>/ Ufficio 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stampa 2.0 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115616" y="6411971"/>
            <a:ext cx="67687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Roma, 9 </a:t>
            </a:r>
            <a:r>
              <a:rPr lang="it-IT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ottobre </a:t>
            </a:r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2013 -  Le strategie di comunicazione dei dati statistici, Patrizia </a:t>
            </a:r>
            <a:r>
              <a:rPr lang="it-IT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Cacioli</a:t>
            </a:r>
            <a:endParaRPr lang="it-IT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04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1187624" y="2780928"/>
            <a:ext cx="3312368" cy="2808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9" name="Rectangle 3"/>
          <p:cNvSpPr>
            <a:spLocks/>
          </p:cNvSpPr>
          <p:nvPr/>
        </p:nvSpPr>
        <p:spPr bwMode="auto">
          <a:xfrm>
            <a:off x="1132656" y="1556792"/>
            <a:ext cx="754380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r>
              <a:rPr lang="it-IT" sz="1600" b="1" dirty="0" smtClean="0">
                <a:solidFill>
                  <a:srgbClr val="FF0000"/>
                </a:solidFill>
                <a:latin typeface="Arial" pitchFamily="34" charset="0"/>
              </a:rPr>
              <a:t>PRODUZIONE </a:t>
            </a:r>
            <a:r>
              <a:rPr lang="it-IT" sz="1600" b="1" dirty="0">
                <a:solidFill>
                  <a:srgbClr val="FF0000"/>
                </a:solidFill>
                <a:latin typeface="Arial" pitchFamily="34" charset="0"/>
              </a:rPr>
              <a:t>- CONOSCENZA </a:t>
            </a:r>
            <a:r>
              <a:rPr lang="it-IT" sz="1600" b="1" dirty="0" smtClean="0">
                <a:solidFill>
                  <a:srgbClr val="FF0000"/>
                </a:solidFill>
                <a:latin typeface="Arial" pitchFamily="34" charset="0"/>
              </a:rPr>
              <a:t>- ACCESSIBILITÀ</a:t>
            </a: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r>
              <a:rPr lang="it-IT" sz="1600" dirty="0">
                <a:solidFill>
                  <a:srgbClr val="404040"/>
                </a:solidFill>
                <a:latin typeface="Arial" pitchFamily="34" charset="0"/>
              </a:rPr>
              <a:t>Diffondere e comunicare l'informazione </a:t>
            </a:r>
            <a: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  <a:t>statistica le </a:t>
            </a:r>
            <a:r>
              <a:rPr lang="it-IT" sz="1600" dirty="0">
                <a:solidFill>
                  <a:srgbClr val="404040"/>
                </a:solidFill>
                <a:latin typeface="Arial" pitchFamily="34" charset="0"/>
              </a:rPr>
              <a:t>analisi realizzate attraverso una strategia open di diffusione e </a:t>
            </a:r>
            <a: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  <a:t>condivisione </a:t>
            </a:r>
            <a:r>
              <a:rPr lang="it-IT" sz="1600" dirty="0">
                <a:solidFill>
                  <a:srgbClr val="404040"/>
                </a:solidFill>
                <a:latin typeface="Arial" pitchFamily="34" charset="0"/>
              </a:rPr>
              <a:t>dei dati </a:t>
            </a:r>
            <a: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  <a:t/>
            </a:r>
            <a:b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</a:br>
            <a: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  <a:t>per </a:t>
            </a:r>
            <a:r>
              <a:rPr lang="it-IT" sz="1600" dirty="0">
                <a:solidFill>
                  <a:srgbClr val="404040"/>
                </a:solidFill>
                <a:latin typeface="Arial" pitchFamily="34" charset="0"/>
              </a:rPr>
              <a:t>favorire la conoscenza della </a:t>
            </a:r>
            <a: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  <a:t>realtà economica, sociale e ambientale </a:t>
            </a:r>
            <a:b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</a:br>
            <a: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  <a:t>e migliorare il processi decisionali di imprese, istituzioni, mondo  </a:t>
            </a:r>
            <a:b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</a:br>
            <a: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  <a:t>della ricerca cittadini   </a:t>
            </a:r>
            <a:endParaRPr lang="it-IT" dirty="0">
              <a:solidFill>
                <a:schemeClr val="tx2"/>
              </a:solidFill>
              <a:latin typeface="Arial" pitchFamily="34" charset="0"/>
            </a:endParaRPr>
          </a:p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r>
              <a:rPr lang="it-IT" b="1" dirty="0">
                <a:solidFill>
                  <a:schemeClr val="tx2"/>
                </a:solidFill>
                <a:latin typeface="Arial" pitchFamily="34" charset="0"/>
              </a:rPr>
              <a:t>						</a:t>
            </a:r>
            <a:endParaRPr lang="it-IT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3" name="Rectangle 3"/>
          <p:cNvSpPr>
            <a:spLocks/>
          </p:cNvSpPr>
          <p:nvPr/>
        </p:nvSpPr>
        <p:spPr bwMode="auto">
          <a:xfrm>
            <a:off x="827584" y="404664"/>
            <a:ext cx="7490916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01700">
              <a:buSzTx/>
              <a:buFont typeface="Times New Roman" charset="0"/>
              <a:buNone/>
              <a:defRPr/>
            </a:pPr>
            <a:r>
              <a:rPr lang="it-IT" sz="2400" b="1" dirty="0">
                <a:solidFill>
                  <a:srgbClr val="C00000"/>
                </a:solidFill>
                <a:ea typeface="ＭＳ Ｐゴシック" charset="0"/>
              </a:rPr>
              <a:t>Obiettivi </a:t>
            </a:r>
            <a:r>
              <a:rPr lang="it-IT" sz="2400" b="1" dirty="0" smtClean="0">
                <a:solidFill>
                  <a:srgbClr val="C00000"/>
                </a:solidFill>
                <a:ea typeface="ＭＳ Ｐゴシック" charset="0"/>
              </a:rPr>
              <a:t>e </a:t>
            </a:r>
            <a:r>
              <a:rPr lang="it-IT" sz="2400" b="1" dirty="0">
                <a:solidFill>
                  <a:srgbClr val="C00000"/>
                </a:solidFill>
                <a:ea typeface="ＭＳ Ｐゴシック" charset="0"/>
              </a:rPr>
              <a:t>principali azioni </a:t>
            </a:r>
            <a:r>
              <a:rPr lang="it-IT" sz="2400" b="1" dirty="0" smtClean="0">
                <a:solidFill>
                  <a:srgbClr val="C00000"/>
                </a:solidFill>
                <a:ea typeface="ＭＳ Ｐゴシック" charset="0"/>
              </a:rPr>
              <a:t>strategiche </a:t>
            </a:r>
            <a:endParaRPr lang="it-IT" sz="2400" b="1" dirty="0">
              <a:solidFill>
                <a:srgbClr val="C00000"/>
              </a:solidFill>
              <a:ea typeface="ＭＳ Ｐゴシック" charset="0"/>
            </a:endParaRPr>
          </a:p>
        </p:txBody>
      </p:sp>
      <p:sp>
        <p:nvSpPr>
          <p:cNvPr id="8" name="Rettangolo arrotondato 7"/>
          <p:cNvSpPr/>
          <p:nvPr/>
        </p:nvSpPr>
        <p:spPr>
          <a:xfrm>
            <a:off x="1088132" y="3573016"/>
            <a:ext cx="7488832" cy="1368152"/>
          </a:xfrm>
          <a:prstGeom prst="roundRect">
            <a:avLst/>
          </a:prstGeom>
          <a:solidFill>
            <a:srgbClr val="7F14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Valorizzazione degli strumenti di diffusione e delle nuove strategie adottate </a:t>
            </a:r>
            <a:r>
              <a:rPr lang="it-IT" sz="1400" dirty="0" smtClean="0">
                <a:solidFill>
                  <a:srgbClr val="FFFFFF"/>
                </a:solidFill>
                <a:latin typeface="Arial"/>
                <a:cs typeface="Arial"/>
              </a:rPr>
              <a:t>dall’ente / 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promozione dei sistemi informativi trasversali </a:t>
            </a:r>
            <a:r>
              <a:rPr lang="it-IT" sz="1400" dirty="0" err="1">
                <a:solidFill>
                  <a:srgbClr val="FFFFFF"/>
                </a:solidFill>
                <a:latin typeface="Arial"/>
                <a:cs typeface="Arial"/>
              </a:rPr>
              <a:t>al’interno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 di </a:t>
            </a:r>
            <a:r>
              <a:rPr lang="it-IT" sz="1400" dirty="0" err="1" smtClean="0">
                <a:solidFill>
                  <a:srgbClr val="FFFFFF"/>
                </a:solidFill>
                <a:latin typeface="Arial"/>
                <a:cs typeface="Arial"/>
              </a:rPr>
              <a:t>I.Stat</a:t>
            </a:r>
            <a:r>
              <a:rPr lang="it-IT" sz="1400" dirty="0" smtClean="0">
                <a:solidFill>
                  <a:srgbClr val="FFFFFF"/>
                </a:solidFill>
                <a:latin typeface="Arial"/>
                <a:cs typeface="Arial"/>
              </a:rPr>
              <a:t> / 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Miglioramento accesso micro e </a:t>
            </a:r>
            <a:r>
              <a:rPr lang="it-IT" sz="1400" dirty="0" err="1" smtClean="0">
                <a:solidFill>
                  <a:srgbClr val="FFFFFF"/>
                </a:solidFill>
                <a:latin typeface="Arial"/>
                <a:cs typeface="Arial"/>
              </a:rPr>
              <a:t>macrodati</a:t>
            </a:r>
            <a:r>
              <a:rPr lang="it-IT" sz="1400" dirty="0" smtClean="0">
                <a:solidFill>
                  <a:srgbClr val="FFFFFF"/>
                </a:solidFill>
                <a:latin typeface="Arial"/>
                <a:cs typeface="Arial"/>
              </a:rPr>
              <a:t> / 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Diffusione via </a:t>
            </a:r>
            <a:r>
              <a:rPr lang="it-IT" sz="1400" dirty="0" smtClean="0">
                <a:solidFill>
                  <a:srgbClr val="FFFFFF"/>
                </a:solidFill>
                <a:latin typeface="Arial"/>
                <a:cs typeface="Arial"/>
              </a:rPr>
              <a:t>mobile / Promozione 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offerta digitale dell’Istituto </a:t>
            </a:r>
            <a:r>
              <a:rPr lang="it-IT" sz="1400" b="1" dirty="0">
                <a:solidFill>
                  <a:schemeClr val="bg2">
                    <a:lumMod val="90000"/>
                  </a:schemeClr>
                </a:solidFill>
                <a:latin typeface="Arial"/>
                <a:cs typeface="Arial"/>
              </a:rPr>
              <a:t>/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 Rafforzamento presenza sui social network </a:t>
            </a:r>
            <a:r>
              <a:rPr lang="it-IT" sz="1400" b="1" dirty="0">
                <a:solidFill>
                  <a:schemeClr val="bg2">
                    <a:lumMod val="90000"/>
                  </a:schemeClr>
                </a:solidFill>
                <a:latin typeface="Arial"/>
                <a:cs typeface="Arial"/>
              </a:rPr>
              <a:t>/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1400" dirty="0" err="1">
                <a:solidFill>
                  <a:srgbClr val="FFFFFF"/>
                </a:solidFill>
                <a:latin typeface="Arial"/>
                <a:cs typeface="Arial"/>
              </a:rPr>
              <a:t>Infografica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1400" b="1" dirty="0">
                <a:solidFill>
                  <a:schemeClr val="bg2">
                    <a:lumMod val="90000"/>
                  </a:schemeClr>
                </a:solidFill>
                <a:latin typeface="Arial"/>
                <a:cs typeface="Arial"/>
              </a:rPr>
              <a:t>/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 Sviluppo in un’ottica multimedia/Ampliamento offerta servizi </a:t>
            </a:r>
            <a:r>
              <a:rPr lang="it-IT" sz="1400" dirty="0" err="1">
                <a:solidFill>
                  <a:srgbClr val="FFFFFF"/>
                </a:solidFill>
                <a:latin typeface="Arial"/>
                <a:cs typeface="Arial"/>
              </a:rPr>
              <a:t>customatizzati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   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1115616" y="6411971"/>
            <a:ext cx="67687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Roma</a:t>
            </a:r>
            <a:r>
              <a:rPr lang="it-IT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9 </a:t>
            </a:r>
            <a:r>
              <a:rPr lang="it-IT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ottobre </a:t>
            </a:r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2013 -  Le strategie di comunicazione dei dati statistici, Patrizia </a:t>
            </a:r>
            <a:r>
              <a:rPr lang="it-IT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Cacioli</a:t>
            </a:r>
            <a:endParaRPr lang="it-IT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46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/>
          </p:cNvSpPr>
          <p:nvPr/>
        </p:nvSpPr>
        <p:spPr bwMode="auto">
          <a:xfrm>
            <a:off x="1125178" y="1484784"/>
            <a:ext cx="7543800" cy="374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Char char="•"/>
              <a:defRPr/>
            </a:pPr>
            <a:endParaRPr lang="it-IT" dirty="0">
              <a:solidFill>
                <a:schemeClr val="tx2"/>
              </a:solidFill>
              <a:latin typeface="Arial" pitchFamily="34" charset="0"/>
            </a:endParaRPr>
          </a:p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r>
              <a:rPr lang="it-IT" b="1" dirty="0" smtClean="0">
                <a:solidFill>
                  <a:srgbClr val="FF0000"/>
                </a:solidFill>
                <a:latin typeface="Arial" pitchFamily="34" charset="0"/>
              </a:rPr>
              <a:t>CENSIMENTI GENERALI 2010-2011 E </a:t>
            </a:r>
            <a:r>
              <a:rPr lang="it-IT" b="1" dirty="0">
                <a:solidFill>
                  <a:srgbClr val="FF0000"/>
                </a:solidFill>
                <a:latin typeface="Arial" pitchFamily="34" charset="0"/>
              </a:rPr>
              <a:t>CENSIMENTO PERMANENTE</a:t>
            </a:r>
            <a:r>
              <a:rPr lang="it-IT" dirty="0">
                <a:solidFill>
                  <a:srgbClr val="FF0000"/>
                </a:solidFill>
                <a:latin typeface="Arial" pitchFamily="34" charset="0"/>
              </a:rPr>
              <a:t> </a:t>
            </a:r>
          </a:p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  <a:t>Valorizzare </a:t>
            </a:r>
            <a:r>
              <a:rPr lang="it-IT" sz="1600" dirty="0">
                <a:solidFill>
                  <a:srgbClr val="404040"/>
                </a:solidFill>
                <a:latin typeface="Arial" pitchFamily="34" charset="0"/>
              </a:rPr>
              <a:t>e diffondere il patrimonio informativo dei censimenti generali 2010-2011 e promuovere il </a:t>
            </a:r>
            <a:r>
              <a:rPr lang="it-IT" altLang="it-IT" sz="1600" dirty="0">
                <a:solidFill>
                  <a:srgbClr val="404040"/>
                </a:solidFill>
                <a:latin typeface="Arial" pitchFamily="34" charset="0"/>
              </a:rPr>
              <a:t>“</a:t>
            </a:r>
            <a:r>
              <a:rPr lang="it-IT" sz="1600" dirty="0">
                <a:solidFill>
                  <a:srgbClr val="404040"/>
                </a:solidFill>
                <a:latin typeface="Arial" pitchFamily="34" charset="0"/>
              </a:rPr>
              <a:t>censimento permanente</a:t>
            </a:r>
          </a:p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endParaRPr lang="it-IT" sz="1600" dirty="0" smtClean="0">
              <a:solidFill>
                <a:schemeClr val="tx2"/>
              </a:solidFill>
              <a:latin typeface="Arial" pitchFamily="34" charset="0"/>
            </a:endParaRPr>
          </a:p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endParaRPr lang="it-IT" dirty="0" smtClean="0">
              <a:solidFill>
                <a:schemeClr val="tx2"/>
              </a:solidFill>
              <a:latin typeface="Arial" pitchFamily="34" charset="0"/>
            </a:endParaRPr>
          </a:p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endParaRPr lang="it-IT" dirty="0">
              <a:solidFill>
                <a:schemeClr val="tx2"/>
              </a:solidFill>
              <a:latin typeface="Arial" pitchFamily="34" charset="0"/>
            </a:endParaRPr>
          </a:p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endParaRPr lang="it-IT" b="1" dirty="0" smtClean="0">
              <a:solidFill>
                <a:srgbClr val="FF0000"/>
              </a:solidFill>
              <a:latin typeface="Arial" pitchFamily="34" charset="0"/>
            </a:endParaRPr>
          </a:p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endParaRPr lang="it-IT" b="1" dirty="0">
              <a:solidFill>
                <a:srgbClr val="FF0000"/>
              </a:solidFill>
              <a:latin typeface="Arial" pitchFamily="34" charset="0"/>
            </a:endParaRPr>
          </a:p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r>
              <a:rPr lang="it-IT" b="1" dirty="0" smtClean="0">
                <a:solidFill>
                  <a:srgbClr val="FF0000"/>
                </a:solidFill>
                <a:latin typeface="Arial" pitchFamily="34" charset="0"/>
              </a:rPr>
              <a:t>PROGETTO BES per la misura del benessere equo e sostenibile </a:t>
            </a:r>
            <a:br>
              <a:rPr lang="it-IT" b="1" dirty="0" smtClean="0">
                <a:solidFill>
                  <a:srgbClr val="FF0000"/>
                </a:solidFill>
                <a:latin typeface="Arial" pitchFamily="34" charset="0"/>
              </a:rPr>
            </a:br>
            <a:endParaRPr lang="it-IT" b="1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1" name="Rectangle 3"/>
          <p:cNvSpPr>
            <a:spLocks/>
          </p:cNvSpPr>
          <p:nvPr/>
        </p:nvSpPr>
        <p:spPr bwMode="auto">
          <a:xfrm>
            <a:off x="755576" y="404664"/>
            <a:ext cx="7562924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01700">
              <a:buSzTx/>
              <a:defRPr/>
            </a:pPr>
            <a:r>
              <a:rPr lang="it-IT" sz="2400" b="1" dirty="0" smtClean="0">
                <a:solidFill>
                  <a:srgbClr val="C00000"/>
                </a:solidFill>
                <a:latin typeface="Arial" pitchFamily="34" charset="0"/>
              </a:rPr>
              <a:t>Obiettivi e </a:t>
            </a:r>
            <a:r>
              <a:rPr lang="it-IT" sz="2400" b="1" dirty="0">
                <a:solidFill>
                  <a:srgbClr val="C00000"/>
                </a:solidFill>
                <a:latin typeface="Arial" pitchFamily="34" charset="0"/>
              </a:rPr>
              <a:t>principali azioni </a:t>
            </a:r>
            <a:r>
              <a:rPr lang="it-IT" sz="2400" b="1" dirty="0" smtClean="0">
                <a:solidFill>
                  <a:srgbClr val="C00000"/>
                </a:solidFill>
                <a:latin typeface="Arial" pitchFamily="34" charset="0"/>
              </a:rPr>
              <a:t>strategiche</a:t>
            </a:r>
          </a:p>
          <a:p>
            <a:pPr algn="ctr" defTabSz="901700">
              <a:buSzTx/>
              <a:defRPr/>
            </a:pPr>
            <a:r>
              <a:rPr lang="it-IT" sz="2400" b="1" dirty="0" smtClean="0">
                <a:solidFill>
                  <a:srgbClr val="C00000"/>
                </a:solidFill>
                <a:latin typeface="Arial" pitchFamily="34" charset="0"/>
              </a:rPr>
              <a:t>I </a:t>
            </a:r>
            <a:r>
              <a:rPr lang="it-IT" sz="2400" b="1" dirty="0">
                <a:solidFill>
                  <a:srgbClr val="C00000"/>
                </a:solidFill>
                <a:latin typeface="Arial" pitchFamily="34" charset="0"/>
              </a:rPr>
              <a:t>progetti complessi</a:t>
            </a:r>
          </a:p>
        </p:txBody>
      </p:sp>
      <p:sp>
        <p:nvSpPr>
          <p:cNvPr id="8" name="Rettangolo arrotondato 7"/>
          <p:cNvSpPr/>
          <p:nvPr/>
        </p:nvSpPr>
        <p:spPr>
          <a:xfrm>
            <a:off x="1187624" y="2996952"/>
            <a:ext cx="7488832" cy="980728"/>
          </a:xfrm>
          <a:prstGeom prst="roundRect">
            <a:avLst/>
          </a:prstGeom>
          <a:solidFill>
            <a:srgbClr val="7F14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r>
              <a:rPr lang="it-IT" sz="1400" dirty="0">
                <a:solidFill>
                  <a:srgbClr val="FFFFFF"/>
                </a:solidFill>
                <a:latin typeface="Arial" pitchFamily="34" charset="0"/>
              </a:rPr>
              <a:t>Strategie differenziate nelle campagne di comunicazione integrata </a:t>
            </a:r>
            <a:r>
              <a:rPr lang="it-IT" sz="1400" b="1" dirty="0">
                <a:solidFill>
                  <a:schemeClr val="bg2">
                    <a:lumMod val="90000"/>
                  </a:schemeClr>
                </a:solidFill>
                <a:latin typeface="Arial" pitchFamily="34" charset="0"/>
              </a:rPr>
              <a:t>/ </a:t>
            </a:r>
            <a:r>
              <a:rPr lang="it-IT" sz="1400" dirty="0">
                <a:solidFill>
                  <a:srgbClr val="FFFFFF"/>
                </a:solidFill>
                <a:latin typeface="Arial" pitchFamily="34" charset="0"/>
              </a:rPr>
              <a:t>Piano di lancio nuovo progetto censimento permanente </a:t>
            </a:r>
          </a:p>
        </p:txBody>
      </p:sp>
      <p:sp>
        <p:nvSpPr>
          <p:cNvPr id="9" name="Rettangolo arrotondato 8"/>
          <p:cNvSpPr/>
          <p:nvPr/>
        </p:nvSpPr>
        <p:spPr>
          <a:xfrm>
            <a:off x="1187624" y="5013176"/>
            <a:ext cx="7488832" cy="980728"/>
          </a:xfrm>
          <a:prstGeom prst="roundRect">
            <a:avLst/>
          </a:prstGeom>
          <a:solidFill>
            <a:srgbClr val="7F14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r>
              <a:rPr lang="it-IT" sz="1400" dirty="0">
                <a:solidFill>
                  <a:srgbClr val="FFFFFF"/>
                </a:solidFill>
                <a:latin typeface="Arial" pitchFamily="34" charset="0"/>
              </a:rPr>
              <a:t>Campagna di comunicazione </a:t>
            </a:r>
            <a:r>
              <a:rPr lang="it-IT" sz="1400" dirty="0" smtClean="0">
                <a:solidFill>
                  <a:srgbClr val="FFFFFF"/>
                </a:solidFill>
                <a:latin typeface="Arial" pitchFamily="34" charset="0"/>
              </a:rPr>
              <a:t>integrata / promozione </a:t>
            </a:r>
            <a:r>
              <a:rPr lang="it-IT" sz="1400" dirty="0">
                <a:solidFill>
                  <a:srgbClr val="FFFFFF"/>
                </a:solidFill>
                <a:latin typeface="Arial" pitchFamily="34" charset="0"/>
              </a:rPr>
              <a:t>URBES 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1115616" y="6411971"/>
            <a:ext cx="67687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Roma</a:t>
            </a:r>
            <a:r>
              <a:rPr lang="it-IT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9 </a:t>
            </a:r>
            <a:r>
              <a:rPr lang="it-IT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ottobre </a:t>
            </a:r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2013 -  Le strategie di comunicazione dei dati statistici, Patrizia </a:t>
            </a:r>
            <a:r>
              <a:rPr lang="it-IT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Cacioli</a:t>
            </a:r>
            <a:endParaRPr lang="it-IT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21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827202" y="404664"/>
            <a:ext cx="7491298" cy="867370"/>
          </a:xfrm>
        </p:spPr>
        <p:txBody>
          <a:bodyPr/>
          <a:lstStyle/>
          <a:p>
            <a:pPr algn="ctr"/>
            <a:r>
              <a:rPr lang="it-IT" sz="2400" b="1" dirty="0">
                <a:solidFill>
                  <a:srgbClr val="C00000"/>
                </a:solidFill>
                <a:latin typeface="Arial"/>
                <a:cs typeface="Arial"/>
              </a:rPr>
              <a:t>Obiettivi </a:t>
            </a:r>
            <a:r>
              <a:rPr lang="it-IT" sz="2400" b="1" dirty="0" smtClean="0">
                <a:solidFill>
                  <a:srgbClr val="C00000"/>
                </a:solidFill>
                <a:latin typeface="Arial"/>
                <a:cs typeface="Arial"/>
              </a:rPr>
              <a:t>e </a:t>
            </a:r>
            <a:r>
              <a:rPr lang="it-IT" sz="2400" b="1" dirty="0">
                <a:solidFill>
                  <a:srgbClr val="C00000"/>
                </a:solidFill>
                <a:latin typeface="Arial"/>
                <a:cs typeface="Arial"/>
              </a:rPr>
              <a:t>principali </a:t>
            </a:r>
            <a:r>
              <a:rPr lang="it-IT" sz="2400" b="1" dirty="0" smtClean="0">
                <a:solidFill>
                  <a:srgbClr val="C00000"/>
                </a:solidFill>
                <a:latin typeface="Arial"/>
                <a:cs typeface="Arial"/>
              </a:rPr>
              <a:t>azioni strategiche </a:t>
            </a:r>
            <a:br>
              <a:rPr lang="it-IT" sz="2400" b="1" dirty="0" smtClean="0">
                <a:solidFill>
                  <a:srgbClr val="C00000"/>
                </a:solidFill>
                <a:latin typeface="Arial"/>
                <a:cs typeface="Arial"/>
              </a:rPr>
            </a:br>
            <a:r>
              <a:rPr lang="it-IT" sz="2400" b="1" dirty="0" smtClean="0">
                <a:solidFill>
                  <a:srgbClr val="C00000"/>
                </a:solidFill>
                <a:latin typeface="Arial"/>
                <a:cs typeface="Arial"/>
              </a:rPr>
              <a:t>Il territorio </a:t>
            </a:r>
            <a:endParaRPr lang="it-IT" sz="2400" b="1" dirty="0"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1187624" y="1773238"/>
            <a:ext cx="7560840" cy="911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b="1" dirty="0">
                <a:solidFill>
                  <a:srgbClr val="FF0000"/>
                </a:solidFill>
                <a:latin typeface="Arial" pitchFamily="34" charset="0"/>
              </a:rPr>
              <a:t>RETI TERRITORIALI</a:t>
            </a:r>
            <a:r>
              <a:rPr lang="it-IT" dirty="0">
                <a:solidFill>
                  <a:srgbClr val="FF0000"/>
                </a:solidFill>
                <a:latin typeface="Arial" pitchFamily="34" charset="0"/>
              </a:rPr>
              <a:t> </a:t>
            </a:r>
          </a:p>
          <a:p>
            <a:pPr defTabSz="2667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  <a:t>Rafforzare </a:t>
            </a:r>
            <a:r>
              <a:rPr lang="it-IT" sz="1600" dirty="0">
                <a:solidFill>
                  <a:srgbClr val="404040"/>
                </a:solidFill>
                <a:latin typeface="Arial" pitchFamily="34" charset="0"/>
              </a:rPr>
              <a:t>la presenza sul territorio dell</a:t>
            </a:r>
            <a:r>
              <a:rPr lang="it-IT" altLang="it-IT" sz="1600" dirty="0">
                <a:solidFill>
                  <a:srgbClr val="404040"/>
                </a:solidFill>
                <a:latin typeface="Arial" pitchFamily="34" charset="0"/>
              </a:rPr>
              <a:t>’</a:t>
            </a:r>
            <a:r>
              <a:rPr lang="it-IT" sz="1600" dirty="0">
                <a:solidFill>
                  <a:srgbClr val="404040"/>
                </a:solidFill>
                <a:latin typeface="Arial" pitchFamily="34" charset="0"/>
              </a:rPr>
              <a:t>Istituto, anche grazie al rilancio delle attività di coordinamento del Sistema statistico </a:t>
            </a:r>
            <a:r>
              <a:rPr lang="it-IT" sz="1600" dirty="0" smtClean="0">
                <a:solidFill>
                  <a:srgbClr val="404040"/>
                </a:solidFill>
                <a:latin typeface="Arial" pitchFamily="34" charset="0"/>
              </a:rPr>
              <a:t>nazionale</a:t>
            </a:r>
            <a:endParaRPr lang="it-IT" sz="160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1043608" y="4005064"/>
            <a:ext cx="727489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r>
              <a:rPr lang="it-IT" b="1" dirty="0" smtClean="0">
                <a:solidFill>
                  <a:srgbClr val="FF0000"/>
                </a:solidFill>
              </a:rPr>
              <a:t>CONTESTO </a:t>
            </a:r>
            <a:r>
              <a:rPr lang="it-IT" b="1" dirty="0">
                <a:solidFill>
                  <a:srgbClr val="FF0000"/>
                </a:solidFill>
              </a:rPr>
              <a:t>INTERNAZIONALE</a:t>
            </a: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r>
              <a:rPr lang="it-IT" sz="1600" dirty="0">
                <a:solidFill>
                  <a:srgbClr val="404040"/>
                </a:solidFill>
              </a:rPr>
              <a:t>Rafforzare il posizionamento dell</a:t>
            </a:r>
            <a:r>
              <a:rPr lang="it-IT" altLang="it-IT" sz="1600" dirty="0">
                <a:solidFill>
                  <a:srgbClr val="404040"/>
                </a:solidFill>
              </a:rPr>
              <a:t>’</a:t>
            </a:r>
            <a:r>
              <a:rPr lang="it-IT" sz="1600" dirty="0">
                <a:solidFill>
                  <a:srgbClr val="404040"/>
                </a:solidFill>
              </a:rPr>
              <a:t>Istat a livello internazionale </a:t>
            </a:r>
            <a:endParaRPr lang="it-IT" sz="1600" dirty="0" smtClean="0">
              <a:solidFill>
                <a:srgbClr val="404040"/>
              </a:solidFill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endParaRPr lang="it-IT" b="1" dirty="0"/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endParaRPr lang="it-IT" b="1" dirty="0">
              <a:solidFill>
                <a:schemeClr val="tx2"/>
              </a:solidFill>
            </a:endParaRPr>
          </a:p>
        </p:txBody>
      </p:sp>
      <p:sp>
        <p:nvSpPr>
          <p:cNvPr id="13" name="Rettangolo arrotondato 12"/>
          <p:cNvSpPr/>
          <p:nvPr/>
        </p:nvSpPr>
        <p:spPr>
          <a:xfrm>
            <a:off x="1043608" y="2780928"/>
            <a:ext cx="7488832" cy="1368152"/>
          </a:xfrm>
          <a:prstGeom prst="roundRect">
            <a:avLst/>
          </a:prstGeom>
          <a:solidFill>
            <a:srgbClr val="7F14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Promozione e collaborazione a Portale </a:t>
            </a:r>
            <a:r>
              <a:rPr lang="it-IT" sz="1400" dirty="0" err="1">
                <a:solidFill>
                  <a:srgbClr val="FFFFFF"/>
                </a:solidFill>
                <a:latin typeface="Arial"/>
                <a:cs typeface="Arial"/>
              </a:rPr>
              <a:t>Sistan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 e </a:t>
            </a:r>
            <a:r>
              <a:rPr lang="it-IT" sz="1400" dirty="0" err="1">
                <a:solidFill>
                  <a:srgbClr val="FFFFFF"/>
                </a:solidFill>
                <a:latin typeface="Arial"/>
                <a:cs typeface="Arial"/>
              </a:rPr>
              <a:t>Sistan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1400" dirty="0" err="1">
                <a:solidFill>
                  <a:srgbClr val="FFFFFF"/>
                </a:solidFill>
                <a:latin typeface="Arial"/>
                <a:cs typeface="Arial"/>
              </a:rPr>
              <a:t>hub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1400" b="1" dirty="0">
                <a:solidFill>
                  <a:schemeClr val="bg2">
                    <a:lumMod val="90000"/>
                  </a:schemeClr>
                </a:solidFill>
                <a:latin typeface="Arial"/>
                <a:cs typeface="Arial"/>
              </a:rPr>
              <a:t>/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  Standardizzazione </a:t>
            </a:r>
            <a:b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delle attività e degli strumenti di comunicazione degli uffici regionali / 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Promuovere </a:t>
            </a:r>
            <a: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  <a:t>la 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collaborazione e l’integrazione tra </a:t>
            </a:r>
            <a:r>
              <a:rPr lang="it-IT" sz="1400" dirty="0" err="1">
                <a:solidFill>
                  <a:schemeClr val="bg1"/>
                </a:solidFill>
                <a:latin typeface="Arial"/>
                <a:cs typeface="Arial"/>
              </a:rPr>
              <a:t>Sistan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, P.A., mondo della ricerca, soggetti privati </a:t>
            </a:r>
            <a: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  <a:t>e 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società </a:t>
            </a:r>
            <a: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  <a:t>civile / 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Promuovere il Sistema Statistico Nazionale come network “virtuoso” </a:t>
            </a:r>
            <a: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it-IT" sz="1400" dirty="0" smtClean="0">
                <a:solidFill>
                  <a:schemeClr val="bg1"/>
                </a:solidFill>
                <a:latin typeface="Arial"/>
                <a:cs typeface="Arial"/>
              </a:rPr>
              <a:t>al 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servizio della collettività/Favorire la diffusione dei dati alle comunità locali</a:t>
            </a:r>
          </a:p>
        </p:txBody>
      </p:sp>
      <p:sp>
        <p:nvSpPr>
          <p:cNvPr id="14" name="Rettangolo arrotondato 13"/>
          <p:cNvSpPr/>
          <p:nvPr/>
        </p:nvSpPr>
        <p:spPr>
          <a:xfrm>
            <a:off x="1043608" y="5013176"/>
            <a:ext cx="7488832" cy="936104"/>
          </a:xfrm>
          <a:prstGeom prst="roundRect">
            <a:avLst/>
          </a:prstGeom>
          <a:solidFill>
            <a:srgbClr val="7F14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Sito istituzionale in inglese </a:t>
            </a:r>
            <a:r>
              <a:rPr lang="it-IT" sz="1400" b="1" dirty="0">
                <a:solidFill>
                  <a:schemeClr val="bg2">
                    <a:lumMod val="90000"/>
                  </a:schemeClr>
                </a:solidFill>
                <a:latin typeface="Arial"/>
                <a:cs typeface="Arial"/>
              </a:rPr>
              <a:t>/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Prodotti tradizionali e multimedia ad hoc </a:t>
            </a:r>
            <a:r>
              <a:rPr lang="it-IT" sz="1400" b="1" dirty="0">
                <a:solidFill>
                  <a:schemeClr val="bg2">
                    <a:lumMod val="90000"/>
                  </a:schemeClr>
                </a:solidFill>
                <a:latin typeface="Arial"/>
                <a:cs typeface="Arial"/>
              </a:rPr>
              <a:t>/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Editoria </a:t>
            </a:r>
            <a:r>
              <a:rPr lang="it-IT" sz="1400" b="1" dirty="0">
                <a:solidFill>
                  <a:schemeClr val="bg2">
                    <a:lumMod val="90000"/>
                  </a:schemeClr>
                </a:solidFill>
                <a:latin typeface="Arial"/>
                <a:cs typeface="Arial"/>
              </a:rPr>
              <a:t>/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Eventi </a:t>
            </a:r>
            <a:r>
              <a:rPr lang="it-IT" sz="1400" b="1" dirty="0">
                <a:solidFill>
                  <a:schemeClr val="bg2">
                    <a:lumMod val="90000"/>
                  </a:schemeClr>
                </a:solidFill>
                <a:latin typeface="Arial"/>
                <a:cs typeface="Arial"/>
              </a:rPr>
              <a:t>/</a:t>
            </a:r>
            <a:r>
              <a:rPr lang="it-IT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1400" dirty="0">
                <a:solidFill>
                  <a:schemeClr val="bg1"/>
                </a:solidFill>
                <a:latin typeface="Arial"/>
                <a:cs typeface="Arial"/>
              </a:rPr>
              <a:t>Promozione Sta2015 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115616" y="6411971"/>
            <a:ext cx="67687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Roma</a:t>
            </a:r>
            <a:r>
              <a:rPr lang="it-IT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9 </a:t>
            </a:r>
            <a:r>
              <a:rPr lang="it-IT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ottobre </a:t>
            </a:r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2013 -  Le strategie di comunicazione dei dati statistici, Patrizia </a:t>
            </a:r>
            <a:r>
              <a:rPr lang="it-IT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Cacioli</a:t>
            </a:r>
            <a:endParaRPr lang="it-IT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80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/>
          </p:cNvSpPr>
          <p:nvPr/>
        </p:nvSpPr>
        <p:spPr bwMode="auto">
          <a:xfrm>
            <a:off x="467544" y="1196752"/>
            <a:ext cx="5402262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266700" indent="-266700" defTabSz="9144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r>
              <a:rPr lang="it-IT" sz="4000" b="1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</a:rPr>
              <a:t>Accessibilità</a:t>
            </a:r>
            <a:endParaRPr lang="it-IT" sz="4000" dirty="0">
              <a:solidFill>
                <a:schemeClr val="bg1">
                  <a:lumMod val="50000"/>
                </a:schemeClr>
              </a:solidFill>
              <a:ea typeface="ＭＳ Ｐゴシック" charset="0"/>
            </a:endParaRPr>
          </a:p>
        </p:txBody>
      </p:sp>
      <p:sp>
        <p:nvSpPr>
          <p:cNvPr id="13" name="Rectangle 3"/>
          <p:cNvSpPr>
            <a:spLocks/>
          </p:cNvSpPr>
          <p:nvPr/>
        </p:nvSpPr>
        <p:spPr bwMode="auto">
          <a:xfrm>
            <a:off x="3419872" y="2852936"/>
            <a:ext cx="3096344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266700" indent="-266700" defTabSz="9144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r>
              <a:rPr lang="it-IT" sz="3200" b="1" dirty="0" smtClean="0">
                <a:solidFill>
                  <a:schemeClr val="bg1">
                    <a:lumMod val="65000"/>
                  </a:schemeClr>
                </a:solidFill>
                <a:ea typeface="ＭＳ Ｐゴシック" charset="0"/>
              </a:rPr>
              <a:t>Monitoraggio</a:t>
            </a:r>
            <a:endParaRPr lang="it-IT" sz="3200" dirty="0">
              <a:solidFill>
                <a:schemeClr val="bg1">
                  <a:lumMod val="65000"/>
                </a:schemeClr>
              </a:solidFill>
              <a:ea typeface="ＭＳ Ｐゴシック" charset="0"/>
            </a:endParaRPr>
          </a:p>
        </p:txBody>
      </p:sp>
      <p:sp>
        <p:nvSpPr>
          <p:cNvPr id="14" name="Rectangle 3"/>
          <p:cNvSpPr>
            <a:spLocks/>
          </p:cNvSpPr>
          <p:nvPr/>
        </p:nvSpPr>
        <p:spPr bwMode="auto">
          <a:xfrm rot="10800000" flipV="1">
            <a:off x="4499992" y="1196752"/>
            <a:ext cx="4896543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266700" indent="-266700" defTabSz="9144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r>
              <a:rPr lang="it-IT" sz="32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ea typeface="ＭＳ Ｐゴシック" charset="0"/>
              </a:rPr>
              <a:t>Customer</a:t>
            </a:r>
            <a:r>
              <a:rPr lang="it-IT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ＭＳ Ｐゴシック" charset="0"/>
              </a:rPr>
              <a:t> </a:t>
            </a:r>
            <a:r>
              <a:rPr lang="it-IT" sz="32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ea typeface="ＭＳ Ｐゴシック" charset="0"/>
              </a:rPr>
              <a:t>satisfaction</a:t>
            </a:r>
            <a:endParaRPr lang="it-IT" sz="3200" b="1" dirty="0">
              <a:solidFill>
                <a:schemeClr val="tx1">
                  <a:lumMod val="85000"/>
                  <a:lumOff val="15000"/>
                </a:schemeClr>
              </a:solidFill>
              <a:ea typeface="ＭＳ Ｐゴシック" charset="0"/>
            </a:endParaRPr>
          </a:p>
        </p:txBody>
      </p:sp>
      <p:sp>
        <p:nvSpPr>
          <p:cNvPr id="15" name="Rectangle 3"/>
          <p:cNvSpPr>
            <a:spLocks/>
          </p:cNvSpPr>
          <p:nvPr/>
        </p:nvSpPr>
        <p:spPr bwMode="auto">
          <a:xfrm>
            <a:off x="971600" y="1916832"/>
            <a:ext cx="2016125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266700" indent="-266700" defTabSz="9144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r>
              <a:rPr lang="it-IT" sz="4000" b="1" dirty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Riuso</a:t>
            </a:r>
            <a:endParaRPr lang="it-IT" sz="4000" dirty="0">
              <a:solidFill>
                <a:schemeClr val="tx1">
                  <a:lumMod val="75000"/>
                  <a:lumOff val="25000"/>
                </a:schemeClr>
              </a:solidFill>
              <a:ea typeface="ＭＳ Ｐゴシック" charset="0"/>
            </a:endParaRPr>
          </a:p>
        </p:txBody>
      </p:sp>
      <p:sp>
        <p:nvSpPr>
          <p:cNvPr id="16" name="Rectangle 3"/>
          <p:cNvSpPr>
            <a:spLocks/>
          </p:cNvSpPr>
          <p:nvPr/>
        </p:nvSpPr>
        <p:spPr bwMode="auto">
          <a:xfrm>
            <a:off x="467544" y="2708920"/>
            <a:ext cx="2916238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266700" indent="-266700" defTabSz="9144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r>
              <a:rPr lang="it-IT" sz="3200" b="1" dirty="0">
                <a:solidFill>
                  <a:schemeClr val="bg1">
                    <a:lumMod val="65000"/>
                  </a:schemeClr>
                </a:solidFill>
                <a:ea typeface="ＭＳ Ｐゴシック" charset="0"/>
              </a:rPr>
              <a:t>Innovazione</a:t>
            </a:r>
            <a:endParaRPr lang="it-IT" sz="3200" dirty="0">
              <a:solidFill>
                <a:schemeClr val="bg1">
                  <a:lumMod val="65000"/>
                </a:schemeClr>
              </a:solidFill>
              <a:ea typeface="ＭＳ Ｐゴシック" charset="0"/>
            </a:endParaRPr>
          </a:p>
        </p:txBody>
      </p:sp>
      <p:sp>
        <p:nvSpPr>
          <p:cNvPr id="17" name="Rectangle 3"/>
          <p:cNvSpPr>
            <a:spLocks/>
          </p:cNvSpPr>
          <p:nvPr/>
        </p:nvSpPr>
        <p:spPr bwMode="auto">
          <a:xfrm>
            <a:off x="395536" y="4725144"/>
            <a:ext cx="2378075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266700" indent="-266700" defTabSz="9144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r>
              <a:rPr lang="it-IT" sz="4000" b="1" dirty="0">
                <a:solidFill>
                  <a:schemeClr val="bg1">
                    <a:lumMod val="65000"/>
                  </a:schemeClr>
                </a:solidFill>
                <a:ea typeface="ＭＳ Ｐゴシック" charset="0"/>
              </a:rPr>
              <a:t>Ascolto</a:t>
            </a:r>
            <a:endParaRPr lang="it-IT" sz="4000" dirty="0">
              <a:solidFill>
                <a:schemeClr val="bg1">
                  <a:lumMod val="65000"/>
                </a:schemeClr>
              </a:solidFill>
              <a:ea typeface="ＭＳ Ｐゴシック" charset="0"/>
            </a:endParaRPr>
          </a:p>
        </p:txBody>
      </p:sp>
      <p:sp>
        <p:nvSpPr>
          <p:cNvPr id="18" name="Rectangle 3"/>
          <p:cNvSpPr>
            <a:spLocks/>
          </p:cNvSpPr>
          <p:nvPr/>
        </p:nvSpPr>
        <p:spPr bwMode="auto">
          <a:xfrm>
            <a:off x="4427984" y="4437112"/>
            <a:ext cx="345598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266700" indent="-266700" defTabSz="9144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r>
              <a:rPr lang="it-IT" sz="30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0"/>
              </a:rPr>
              <a:t>Profilazione</a:t>
            </a:r>
            <a:endParaRPr lang="it-IT" sz="3000" dirty="0">
              <a:solidFill>
                <a:schemeClr val="tx1">
                  <a:lumMod val="65000"/>
                  <a:lumOff val="35000"/>
                </a:schemeClr>
              </a:solidFill>
              <a:ea typeface="ＭＳ Ｐゴシック" charset="0"/>
            </a:endParaRPr>
          </a:p>
        </p:txBody>
      </p:sp>
      <p:sp>
        <p:nvSpPr>
          <p:cNvPr id="19" name="Rectangle 3"/>
          <p:cNvSpPr>
            <a:spLocks/>
          </p:cNvSpPr>
          <p:nvPr/>
        </p:nvSpPr>
        <p:spPr bwMode="auto">
          <a:xfrm>
            <a:off x="2555776" y="5013176"/>
            <a:ext cx="4981575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266700" indent="-266700" defTabSz="9144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r>
              <a:rPr lang="it-IT" sz="4000" b="1" dirty="0">
                <a:solidFill>
                  <a:schemeClr val="bg1">
                    <a:lumMod val="50000"/>
                  </a:schemeClr>
                </a:solidFill>
                <a:ea typeface="ＭＳ Ｐゴシック" charset="0"/>
              </a:rPr>
              <a:t>Presenza sui social</a:t>
            </a:r>
            <a:endParaRPr lang="it-IT" sz="4000" dirty="0">
              <a:solidFill>
                <a:schemeClr val="bg1">
                  <a:lumMod val="50000"/>
                </a:schemeClr>
              </a:solidFill>
              <a:ea typeface="ＭＳ Ｐゴシック" charset="0"/>
            </a:endParaRPr>
          </a:p>
        </p:txBody>
      </p:sp>
      <p:sp>
        <p:nvSpPr>
          <p:cNvPr id="20" name="Rectangle 3"/>
          <p:cNvSpPr>
            <a:spLocks/>
          </p:cNvSpPr>
          <p:nvPr/>
        </p:nvSpPr>
        <p:spPr bwMode="auto">
          <a:xfrm>
            <a:off x="5724648" y="3284984"/>
            <a:ext cx="3671888" cy="719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266700" indent="-266700" defTabSz="9144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r>
              <a:rPr lang="it-IT" sz="3200" b="1" dirty="0" err="1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</a:rPr>
              <a:t>Multicanalità</a:t>
            </a:r>
            <a:endParaRPr lang="it-IT" sz="3200" b="1" dirty="0" smtClean="0">
              <a:solidFill>
                <a:schemeClr val="bg1">
                  <a:lumMod val="50000"/>
                </a:schemeClr>
              </a:solidFill>
              <a:ea typeface="ＭＳ Ｐゴシック" charset="0"/>
            </a:endParaRPr>
          </a:p>
        </p:txBody>
      </p:sp>
      <p:sp>
        <p:nvSpPr>
          <p:cNvPr id="21" name="Rectangle 3"/>
          <p:cNvSpPr>
            <a:spLocks/>
          </p:cNvSpPr>
          <p:nvPr/>
        </p:nvSpPr>
        <p:spPr bwMode="auto">
          <a:xfrm>
            <a:off x="477491" y="3573016"/>
            <a:ext cx="4249092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266700" indent="-266700" defTabSz="9144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endParaRPr lang="it-IT" sz="2800" b="1" dirty="0" smtClean="0">
              <a:solidFill>
                <a:schemeClr val="tx1">
                  <a:lumMod val="65000"/>
                  <a:lumOff val="35000"/>
                </a:schemeClr>
              </a:solidFill>
              <a:ea typeface="ＭＳ Ｐゴシック" charset="0"/>
            </a:endParaRPr>
          </a:p>
          <a:p>
            <a:pPr marL="266700" indent="-266700" defTabSz="9144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r>
              <a:rPr lang="it-IT" sz="2800" b="1" dirty="0" err="1" smtClean="0">
                <a:solidFill>
                  <a:srgbClr val="7F7F7F"/>
                </a:solidFill>
                <a:ea typeface="ＭＳ Ｐゴシック" charset="0"/>
              </a:rPr>
              <a:t>Sostenibilita</a:t>
            </a:r>
            <a:r>
              <a:rPr lang="it-IT" sz="2800" b="1" dirty="0" smtClean="0">
                <a:solidFill>
                  <a:srgbClr val="7F7F7F"/>
                </a:solidFill>
                <a:ea typeface="ＭＳ Ｐゴシック" charset="0"/>
              </a:rPr>
              <a:t> ambientale</a:t>
            </a:r>
          </a:p>
          <a:p>
            <a:pPr marL="266700" indent="-266700" defTabSz="9144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charset="0"/>
              <a:buNone/>
              <a:defRPr/>
            </a:pPr>
            <a:endParaRPr lang="it-IT" sz="2800" dirty="0">
              <a:solidFill>
                <a:schemeClr val="tx1">
                  <a:lumMod val="65000"/>
                  <a:lumOff val="35000"/>
                </a:schemeClr>
              </a:solidFill>
              <a:ea typeface="ＭＳ Ｐゴシック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755576" y="5589240"/>
            <a:ext cx="3240286" cy="44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ＭＳ Ｐゴシック" charset="0"/>
              </a:rPr>
              <a:t>Digitalizzazione</a:t>
            </a:r>
            <a:endParaRPr lang="it-IT" sz="2400" dirty="0"/>
          </a:p>
        </p:txBody>
      </p:sp>
      <p:sp>
        <p:nvSpPr>
          <p:cNvPr id="23" name="CasellaDiTesto 22"/>
          <p:cNvSpPr txBox="1"/>
          <p:nvPr/>
        </p:nvSpPr>
        <p:spPr>
          <a:xfrm>
            <a:off x="6299695" y="5733256"/>
            <a:ext cx="3384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Interattività </a:t>
            </a:r>
            <a:endParaRPr lang="it-IT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5724128" y="4005064"/>
            <a:ext cx="2952328" cy="44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</a:rPr>
              <a:t>Interconnessione</a:t>
            </a:r>
            <a:endParaRPr lang="it-IT" sz="2400" dirty="0">
              <a:solidFill>
                <a:schemeClr val="bg1">
                  <a:lumMod val="50000"/>
                </a:schemeClr>
              </a:solidFill>
              <a:ea typeface="ＭＳ Ｐゴシック" charset="0"/>
            </a:endParaRPr>
          </a:p>
        </p:txBody>
      </p:sp>
      <p:sp>
        <p:nvSpPr>
          <p:cNvPr id="25" name="Rectangle 3"/>
          <p:cNvSpPr>
            <a:spLocks/>
          </p:cNvSpPr>
          <p:nvPr/>
        </p:nvSpPr>
        <p:spPr bwMode="auto">
          <a:xfrm>
            <a:off x="827585" y="404019"/>
            <a:ext cx="7490916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266700" indent="-266700" algn="ctr" defTabSz="914400" eaLnBrk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Tx/>
              <a:buFont typeface="Arial" pitchFamily="34" charset="0"/>
              <a:buNone/>
              <a:defRPr/>
            </a:pPr>
            <a:r>
              <a:rPr lang="it-IT" sz="2400" b="1" dirty="0">
                <a:solidFill>
                  <a:srgbClr val="C00000"/>
                </a:solidFill>
                <a:latin typeface="Arial" pitchFamily="34" charset="0"/>
              </a:rPr>
              <a:t>Le </a:t>
            </a:r>
            <a:r>
              <a:rPr lang="it-IT" sz="2400" b="1" dirty="0" smtClean="0">
                <a:solidFill>
                  <a:srgbClr val="C00000"/>
                </a:solidFill>
                <a:latin typeface="Arial" pitchFamily="34" charset="0"/>
              </a:rPr>
              <a:t>parole chiave</a:t>
            </a:r>
            <a:endParaRPr lang="it-IT" sz="24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3635896" y="1916832"/>
            <a:ext cx="19809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chemeClr val="bg1">
                    <a:lumMod val="50000"/>
                  </a:schemeClr>
                </a:solidFill>
                <a:ea typeface="ＭＳ Ｐゴシック" charset="0"/>
              </a:rPr>
              <a:t>Trasparenza</a:t>
            </a:r>
            <a:endParaRPr lang="it-IT" sz="2400" dirty="0"/>
          </a:p>
        </p:txBody>
      </p:sp>
      <p:sp>
        <p:nvSpPr>
          <p:cNvPr id="3" name="Rettangolo 2"/>
          <p:cNvSpPr/>
          <p:nvPr/>
        </p:nvSpPr>
        <p:spPr>
          <a:xfrm>
            <a:off x="5868144" y="2276872"/>
            <a:ext cx="28121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tx1">
                    <a:lumMod val="50000"/>
                    <a:lumOff val="50000"/>
                  </a:schemeClr>
                </a:solidFill>
                <a:ea typeface="ＭＳ Ｐゴシック" charset="0"/>
              </a:rPr>
              <a:t>Visualizzazione </a:t>
            </a:r>
            <a:endParaRPr lang="it-IT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611560" y="4293096"/>
            <a:ext cx="3317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0"/>
              </a:rPr>
              <a:t>Standardizzazione</a:t>
            </a:r>
            <a:endParaRPr lang="it-IT" sz="2800" dirty="0"/>
          </a:p>
        </p:txBody>
      </p:sp>
      <p:sp>
        <p:nvSpPr>
          <p:cNvPr id="27" name="CasellaDiTesto 26"/>
          <p:cNvSpPr txBox="1"/>
          <p:nvPr/>
        </p:nvSpPr>
        <p:spPr>
          <a:xfrm>
            <a:off x="1115616" y="6411971"/>
            <a:ext cx="67687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Roma, </a:t>
            </a:r>
            <a:r>
              <a:rPr lang="it-IT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 ottobre </a:t>
            </a:r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2013 -  Le strategie di comunicazione dei dati statistici, Patrizia </a:t>
            </a:r>
            <a:r>
              <a:rPr lang="it-IT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Cacioli</a:t>
            </a:r>
            <a:endParaRPr lang="it-IT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16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8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1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1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4573240" y="4365104"/>
            <a:ext cx="3240359" cy="961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6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grazie</a:t>
            </a:r>
            <a:endParaRPr lang="it-IT" sz="6000" b="1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115616" y="6411971"/>
            <a:ext cx="67687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Roma</a:t>
            </a:r>
            <a:r>
              <a:rPr lang="it-IT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9 </a:t>
            </a:r>
            <a:r>
              <a:rPr lang="it-IT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ottobre </a:t>
            </a:r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2013 -  Le strategie di comunicazione dei dati statistici, Patrizia </a:t>
            </a:r>
            <a:r>
              <a:rPr lang="it-IT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Cacioli</a:t>
            </a:r>
            <a:endParaRPr lang="it-IT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85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Galassia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</TotalTime>
  <Words>505</Words>
  <Application>Microsoft Office PowerPoint</Application>
  <PresentationFormat>Presentazione su schermo (4:3)</PresentationFormat>
  <Paragraphs>74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0" baseType="lpstr">
      <vt:lpstr>Tema di Office</vt:lpstr>
      <vt:lpstr> Patrizia Cacioli Direzione centrale per la diffusione e la comunicazione dell’informazione statistica Roma, 9 ottobre 2013   </vt:lpstr>
      <vt:lpstr>Presentazione standard di PowerPoint</vt:lpstr>
      <vt:lpstr>La nostra “collocazione”</vt:lpstr>
      <vt:lpstr>Presentazione standard di PowerPoint</vt:lpstr>
      <vt:lpstr>Presentazione standard di PowerPoint</vt:lpstr>
      <vt:lpstr>Presentazione standard di PowerPoint</vt:lpstr>
      <vt:lpstr>Obiettivi e principali azioni strategiche  Il territorio 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E’ nata la Scuola superiore di statistica e di analisi sociali ed economiche</dc:title>
  <dc:creator>ISTAT</dc:creator>
  <cp:lastModifiedBy>Patrizia Cacioli</cp:lastModifiedBy>
  <cp:revision>132</cp:revision>
  <dcterms:created xsi:type="dcterms:W3CDTF">2012-05-08T14:41:19Z</dcterms:created>
  <dcterms:modified xsi:type="dcterms:W3CDTF">2013-10-09T11:52:54Z</dcterms:modified>
</cp:coreProperties>
</file>