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75" r:id="rId3"/>
    <p:sldId id="265" r:id="rId4"/>
    <p:sldId id="267" r:id="rId5"/>
    <p:sldId id="276" r:id="rId6"/>
    <p:sldId id="268" r:id="rId7"/>
    <p:sldId id="257" r:id="rId8"/>
    <p:sldId id="272" r:id="rId9"/>
    <p:sldId id="269" r:id="rId10"/>
    <p:sldId id="270" r:id="rId11"/>
    <p:sldId id="271" r:id="rId12"/>
    <p:sldId id="273" r:id="rId13"/>
    <p:sldId id="274" r:id="rId14"/>
  </p:sldIdLst>
  <p:sldSz cx="9144000" cy="6858000" type="screen4x3"/>
  <p:notesSz cx="6669088" cy="98679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4" autoAdjust="0"/>
    <p:restoredTop sz="94676" autoAdjust="0"/>
  </p:normalViewPr>
  <p:slideViewPr>
    <p:cSldViewPr>
      <p:cViewPr>
        <p:scale>
          <a:sx n="107" d="100"/>
          <a:sy n="107" d="100"/>
        </p:scale>
        <p:origin x="-19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A8119-2C2F-4AD3-B83A-68DA2021CE39}" type="datetimeFigureOut">
              <a:rPr lang="it-IT" smtClean="0"/>
              <a:t>07/10/2013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372792"/>
            <a:ext cx="2889938" cy="493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777607" y="9372792"/>
            <a:ext cx="2889938" cy="493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31C90-C00F-41A4-A627-7CFA1FC7BA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6163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378CD-51D9-4D9B-A4CD-3EF22DF08104}" type="datetimeFigureOut">
              <a:rPr lang="it-IT" smtClean="0"/>
              <a:t>07/10/2013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8363" y="739775"/>
            <a:ext cx="4932362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66750" y="4687888"/>
            <a:ext cx="5335588" cy="44402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372600"/>
            <a:ext cx="288925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778250" y="9372600"/>
            <a:ext cx="288925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8AEDA-4B53-4C10-BD54-F68BB7AA5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697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8AEDA-4B53-4C10-BD54-F68BB7AA57C4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8700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8AEDA-4B53-4C10-BD54-F68BB7AA57C4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1850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egnaposto 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r>
              <a:rPr lang="it-IT" smtClean="0"/>
              <a:t>Fare clic per modificare lo stile del titolo</a:t>
            </a:r>
          </a:p>
        </p:txBody>
      </p:sp>
      <p:sp>
        <p:nvSpPr>
          <p:cNvPr id="20483" name="Segnaposto test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mtClean="0"/>
            </a:lvl1pPr>
          </a:lstStyle>
          <a:p>
            <a:r>
              <a:rPr lang="it-IT" smtClean="0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A61936-6D64-4D64-BD19-750051689FF1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071A36-4F68-44DA-A7F7-11E895D9598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C00AE-705D-416A-A6FF-6FD1D1266159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2C613-837B-4A42-9B9B-4229C953057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6B165-F268-4195-B084-15CCFF62BF80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7CD38-7B9C-4C61-B716-64729ED202F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83942-8188-4FEB-B855-63EC71E2C856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F85BF-E683-4B60-B0C9-9C4FB55BE41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F5691-D4E0-4F8D-A4C0-F440374A3911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D1A93-9215-4A42-BDCA-D782DB3EB1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CFA66-EA5F-4387-B0B5-C8E1C84F00E7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E326B-07C2-42B2-8B03-28F4F979CF2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A13B2-4E05-4563-87F5-34759E73E338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EA43C-98CF-4245-B02B-ECDD01D0078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12559-A375-4D63-9A7D-2E329868AC39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B496D-9357-431D-AC4B-9C344506B10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64A67-DDE2-4593-A49A-77073C2C0F5B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D6F6D-660C-42EB-8556-EF556184245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79A7D-7691-4AD5-81F0-06777D5BC168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9961A-2999-4BF4-95E8-C9B42675DF7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27436-54CA-45CA-8FC4-CD02F55B5811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487B4-E2DA-490E-B9F5-F3B360FAA59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54AFB-986E-43C7-B393-527A413A90D1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B7CF6-BE87-4F2F-ADE5-4D3A28EE24C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95DF55-0518-4D92-B8AE-1BDAAF2B22F2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FA3965-CE1E-4EF1-B54A-310AF4B092C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3714750"/>
            <a:ext cx="7772400" cy="2357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4800" b="1" dirty="0" smtClean="0"/>
              <a:t>La mappa dei servizi all’utenza</a:t>
            </a:r>
            <a:r>
              <a:rPr lang="it-IT" sz="4800" dirty="0" smtClean="0"/>
              <a:t> </a:t>
            </a:r>
            <a:r>
              <a:rPr lang="it-IT" sz="3600" dirty="0" smtClean="0"/>
              <a:t>Giulia Mottura </a:t>
            </a:r>
            <a:br>
              <a:rPr lang="it-IT" sz="3600" dirty="0" smtClean="0"/>
            </a:br>
            <a:r>
              <a:rPr lang="it-IT" sz="3100" dirty="0" smtClean="0"/>
              <a:t>DCDC - Istat</a:t>
            </a:r>
            <a:br>
              <a:rPr lang="it-IT" sz="3100" dirty="0" smtClean="0"/>
            </a:br>
            <a:endParaRPr lang="it-IT" sz="31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71563" y="2143125"/>
            <a:ext cx="7072312" cy="1285875"/>
          </a:xfrm>
        </p:spPr>
        <p:txBody>
          <a:bodyPr rtlCol="0">
            <a:normAutofit fontScale="55000" lnSpcReduction="20000"/>
          </a:bodyPr>
          <a:lstStyle/>
          <a:p>
            <a:r>
              <a:rPr lang="it-IT" b="1" dirty="0"/>
              <a:t> Diffusione dei dati statistici e gestione dei rapporti con cittadini e media </a:t>
            </a:r>
            <a:endParaRPr lang="it-IT" dirty="0"/>
          </a:p>
          <a:p>
            <a:r>
              <a:rPr lang="it-IT" i="1" dirty="0"/>
              <a:t>Incontro di </a:t>
            </a:r>
            <a:r>
              <a:rPr lang="it-IT" i="1" dirty="0" err="1"/>
              <a:t>knowledge</a:t>
            </a:r>
            <a:r>
              <a:rPr lang="it-IT" i="1" dirty="0"/>
              <a:t> </a:t>
            </a:r>
            <a:r>
              <a:rPr lang="it-IT" i="1" dirty="0" err="1"/>
              <a:t>sharing</a:t>
            </a:r>
            <a:r>
              <a:rPr lang="it-IT" i="1" dirty="0"/>
              <a:t> fra l’Istat e le autorità statistiche nazionali</a:t>
            </a:r>
            <a:endParaRPr lang="it-IT" dirty="0"/>
          </a:p>
          <a:p>
            <a:r>
              <a:rPr lang="it-IT" b="1" dirty="0"/>
              <a:t> </a:t>
            </a:r>
            <a:endParaRPr lang="it-IT" dirty="0"/>
          </a:p>
          <a:p>
            <a:r>
              <a:rPr lang="it-IT" b="1" dirty="0" smtClean="0"/>
              <a:t>Aula Magna Istat - 9 ottobre 2013</a:t>
            </a:r>
            <a:endParaRPr lang="it-IT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643192" cy="1357312"/>
          </a:xfrm>
        </p:spPr>
        <p:txBody>
          <a:bodyPr/>
          <a:lstStyle/>
          <a:p>
            <a:pPr algn="l" eaLnBrk="1" hangingPunct="1"/>
            <a:r>
              <a:rPr lang="it-IT" b="1" dirty="0" smtClean="0">
                <a:solidFill>
                  <a:srgbClr val="C00000"/>
                </a:solidFill>
              </a:rPr>
              <a:t>Web User </a:t>
            </a:r>
            <a:r>
              <a:rPr lang="it-IT" b="1" dirty="0" err="1" smtClean="0">
                <a:solidFill>
                  <a:srgbClr val="C00000"/>
                </a:solidFill>
              </a:rPr>
              <a:t>Support</a:t>
            </a:r>
            <a:endParaRPr lang="it-IT" dirty="0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71600" y="1772816"/>
            <a:ext cx="3600400" cy="3096344"/>
          </a:xfrm>
        </p:spPr>
        <p:txBody>
          <a:bodyPr rtlCol="0">
            <a:noAutofit/>
          </a:bodyPr>
          <a:lstStyle/>
          <a:p>
            <a:pPr marL="0" lvl="0" indent="0" eaLnBrk="1" hangingPunct="1">
              <a:spcBef>
                <a:spcPct val="0"/>
              </a:spcBef>
              <a:spcAft>
                <a:spcPts val="700"/>
              </a:spcAft>
              <a:buNone/>
              <a:defRPr/>
            </a:pP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Lo 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sportello </a:t>
            </a: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web di 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risposta alle richieste di dati informazioni statistiche offre:</a:t>
            </a:r>
          </a:p>
          <a:p>
            <a:pPr marL="273050" lvl="0" indent="-273050" eaLnBrk="1" hangingPunct="1">
              <a:spcBef>
                <a:spcPct val="0"/>
              </a:spcBef>
              <a:spcAft>
                <a:spcPts val="700"/>
              </a:spcAft>
              <a:buClr>
                <a:srgbClr val="AD0101">
                  <a:lumMod val="75000"/>
                </a:srgbClr>
              </a:buClr>
              <a:buFont typeface="Wingdings" pitchFamily="2" charset="2"/>
              <a:buChar char="§"/>
              <a:tabLst>
                <a:tab pos="273050" algn="l"/>
              </a:tabLst>
              <a:defRPr/>
            </a:pPr>
            <a:r>
              <a:rPr lang="it-IT" sz="1200" dirty="0" smtClean="0">
                <a:solidFill>
                  <a:prstClr val="black"/>
                </a:solidFill>
              </a:rPr>
              <a:t>assistenza </a:t>
            </a:r>
            <a:r>
              <a:rPr lang="it-IT" sz="1200" dirty="0">
                <a:solidFill>
                  <a:prstClr val="black"/>
                </a:solidFill>
              </a:rPr>
              <a:t>nella ricerca delle statistiche </a:t>
            </a:r>
            <a:r>
              <a:rPr lang="it-IT" sz="1200" dirty="0" smtClean="0">
                <a:solidFill>
                  <a:prstClr val="black"/>
                </a:solidFill>
              </a:rPr>
              <a:t>ufficiali</a:t>
            </a:r>
          </a:p>
          <a:p>
            <a:pPr marL="273050" lvl="0" indent="-273050" eaLnBrk="1" hangingPunct="1">
              <a:spcBef>
                <a:spcPct val="0"/>
              </a:spcBef>
              <a:spcAft>
                <a:spcPts val="700"/>
              </a:spcAft>
              <a:buClr>
                <a:srgbClr val="AD0101">
                  <a:lumMod val="75000"/>
                </a:srgbClr>
              </a:buClr>
              <a:buFont typeface="Wingdings" pitchFamily="2" charset="2"/>
              <a:buChar char="§"/>
              <a:tabLst>
                <a:tab pos="273050" algn="l"/>
              </a:tabLst>
              <a:defRPr/>
            </a:pP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dati 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elementari per uffici </a:t>
            </a:r>
            <a:r>
              <a:rPr lang="it-IT" sz="1200" dirty="0" err="1">
                <a:solidFill>
                  <a:prstClr val="black"/>
                </a:solidFill>
                <a:latin typeface="+mj-lt"/>
              </a:rPr>
              <a:t>Sistan</a:t>
            </a:r>
            <a:endParaRPr lang="it-IT" sz="1200" dirty="0">
              <a:solidFill>
                <a:prstClr val="black"/>
              </a:solidFill>
              <a:latin typeface="+mj-lt"/>
            </a:endParaRPr>
          </a:p>
          <a:p>
            <a:pPr marL="273050" lvl="0" indent="-273050" eaLnBrk="1" hangingPunct="1">
              <a:spcBef>
                <a:spcPct val="0"/>
              </a:spcBef>
              <a:spcAft>
                <a:spcPts val="700"/>
              </a:spcAft>
              <a:buClr>
                <a:srgbClr val="AD0101">
                  <a:lumMod val="75000"/>
                </a:srgbClr>
              </a:buClr>
              <a:buFont typeface="Wingdings" pitchFamily="2" charset="2"/>
              <a:buChar char="§"/>
              <a:tabLst>
                <a:tab pos="273050" algn="l"/>
              </a:tabLst>
              <a:defRPr/>
            </a:pP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collezioni 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campionarie di dati </a:t>
            </a: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elementari</a:t>
            </a:r>
            <a:endParaRPr lang="it-IT" sz="1200" dirty="0">
              <a:solidFill>
                <a:prstClr val="black"/>
              </a:solidFill>
              <a:latin typeface="+mj-lt"/>
            </a:endParaRPr>
          </a:p>
          <a:p>
            <a:pPr marL="273050" lvl="0" indent="-273050" eaLnBrk="1" hangingPunct="1">
              <a:spcBef>
                <a:spcPct val="0"/>
              </a:spcBef>
              <a:spcAft>
                <a:spcPts val="700"/>
              </a:spcAft>
              <a:buClr>
                <a:srgbClr val="AD0101">
                  <a:lumMod val="75000"/>
                </a:srgbClr>
              </a:buClr>
              <a:buFont typeface="Wingdings" pitchFamily="2" charset="2"/>
              <a:buChar char="§"/>
              <a:tabLst>
                <a:tab pos="273050" algn="l"/>
              </a:tabLst>
              <a:defRPr/>
            </a:pP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file 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di </a:t>
            </a:r>
            <a:r>
              <a:rPr lang="it-IT" sz="1200" dirty="0" err="1">
                <a:solidFill>
                  <a:prstClr val="black"/>
                </a:solidFill>
                <a:latin typeface="+mj-lt"/>
              </a:rPr>
              <a:t>microdati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 per la ricerca </a:t>
            </a:r>
            <a:endParaRPr lang="it-IT" sz="1200" dirty="0" smtClean="0">
              <a:solidFill>
                <a:prstClr val="black"/>
              </a:solidFill>
              <a:latin typeface="+mj-lt"/>
            </a:endParaRPr>
          </a:p>
          <a:p>
            <a:pPr marL="273050" lvl="0" indent="-273050" eaLnBrk="1" hangingPunct="1">
              <a:spcBef>
                <a:spcPct val="0"/>
              </a:spcBef>
              <a:spcAft>
                <a:spcPts val="700"/>
              </a:spcAft>
              <a:buClr>
                <a:srgbClr val="AD0101">
                  <a:lumMod val="75000"/>
                </a:srgbClr>
              </a:buClr>
              <a:buFont typeface="Wingdings" pitchFamily="2" charset="2"/>
              <a:buChar char="§"/>
              <a:tabLst>
                <a:tab pos="273050" algn="l"/>
              </a:tabLst>
              <a:defRPr/>
            </a:pP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dati 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censuari e cartografici</a:t>
            </a:r>
          </a:p>
          <a:p>
            <a:pPr marL="273050" lvl="0" indent="-273050" eaLnBrk="1" hangingPunct="1">
              <a:spcBef>
                <a:spcPct val="0"/>
              </a:spcBef>
              <a:spcAft>
                <a:spcPts val="700"/>
              </a:spcAft>
              <a:buClr>
                <a:srgbClr val="AD0101">
                  <a:lumMod val="75000"/>
                </a:srgbClr>
              </a:buClr>
              <a:buFont typeface="Wingdings" pitchFamily="2" charset="2"/>
              <a:buChar char="§"/>
              <a:tabLst>
                <a:tab pos="273050" algn="l"/>
              </a:tabLst>
              <a:defRPr/>
            </a:pP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accesso riservato </a:t>
            </a: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a 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dati del commercio </a:t>
            </a: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estero</a:t>
            </a:r>
          </a:p>
          <a:p>
            <a:pPr marL="273050" lvl="0" indent="-273050" eaLnBrk="1" hangingPunct="1">
              <a:spcBef>
                <a:spcPct val="0"/>
              </a:spcBef>
              <a:spcAft>
                <a:spcPts val="700"/>
              </a:spcAft>
              <a:buClr>
                <a:srgbClr val="AD0101">
                  <a:lumMod val="75000"/>
                </a:srgbClr>
              </a:buClr>
              <a:buFont typeface="Wingdings" pitchFamily="2" charset="2"/>
              <a:buChar char="§"/>
              <a:tabLst>
                <a:tab pos="273050" algn="l"/>
              </a:tabLst>
              <a:defRPr/>
            </a:pP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ricerche 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storiche e bibliografiche</a:t>
            </a:r>
          </a:p>
          <a:p>
            <a:pPr marL="273050" lvl="0" indent="-273050" eaLnBrk="1" hangingPunct="1">
              <a:spcBef>
                <a:spcPct val="0"/>
              </a:spcBef>
              <a:spcAft>
                <a:spcPts val="700"/>
              </a:spcAft>
              <a:buClr>
                <a:srgbClr val="AD0101">
                  <a:lumMod val="75000"/>
                </a:srgbClr>
              </a:buClr>
              <a:buFont typeface="Wingdings" pitchFamily="2" charset="2"/>
              <a:buChar char="§"/>
              <a:tabLst>
                <a:tab pos="273050" algn="l"/>
              </a:tabLst>
              <a:defRPr/>
            </a:pPr>
            <a:r>
              <a:rPr lang="it-IT" sz="1200" dirty="0" smtClean="0">
                <a:solidFill>
                  <a:prstClr val="black"/>
                </a:solidFill>
                <a:latin typeface="+mj-lt"/>
              </a:rPr>
              <a:t>elaborazioni 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personalizzate</a:t>
            </a:r>
          </a:p>
          <a:p>
            <a:pPr marL="0" lvl="0" indent="0" eaLnBrk="1" hangingPunct="1">
              <a:spcBef>
                <a:spcPct val="0"/>
              </a:spcBef>
              <a:spcAft>
                <a:spcPts val="700"/>
              </a:spcAft>
              <a:buClr>
                <a:srgbClr val="AD0101">
                  <a:lumMod val="75000"/>
                </a:srgbClr>
              </a:buClr>
              <a:buNone/>
              <a:tabLst>
                <a:tab pos="273050" algn="l"/>
              </a:tabLst>
              <a:defRPr/>
            </a:pPr>
            <a:endParaRPr lang="it-IT" sz="1200" dirty="0" smtClean="0">
              <a:solidFill>
                <a:prstClr val="black"/>
              </a:solidFill>
              <a:latin typeface="+mj-lt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1400" dirty="0">
              <a:latin typeface="+mj-lt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4714041" y="1799332"/>
            <a:ext cx="3026311" cy="2205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700"/>
              </a:spcAft>
              <a:buClr>
                <a:srgbClr val="AD0101">
                  <a:lumMod val="75000"/>
                </a:srgbClr>
              </a:buClr>
              <a:tabLst>
                <a:tab pos="273050" algn="l"/>
              </a:tabLst>
              <a:defRPr/>
            </a:pPr>
            <a:r>
              <a:rPr lang="it-IT" sz="1200" dirty="0">
                <a:solidFill>
                  <a:prstClr val="black"/>
                </a:solidFill>
                <a:latin typeface="+mj-lt"/>
              </a:rPr>
              <a:t>Il sistema garantisce inoltre: </a:t>
            </a:r>
          </a:p>
          <a:p>
            <a:pPr marL="285750" lvl="0" indent="-285750">
              <a:spcAft>
                <a:spcPts val="700"/>
              </a:spcAft>
              <a:buClr>
                <a:srgbClr val="AD0101">
                  <a:lumMod val="75000"/>
                </a:srgbClr>
              </a:buClr>
              <a:buFont typeface="Arial" pitchFamily="34" charset="0"/>
              <a:buChar char="•"/>
              <a:tabLst>
                <a:tab pos="273050" algn="l"/>
              </a:tabLst>
              <a:defRPr/>
            </a:pPr>
            <a:r>
              <a:rPr lang="it-IT" sz="1200" dirty="0">
                <a:solidFill>
                  <a:prstClr val="black"/>
                </a:solidFill>
                <a:latin typeface="+mj-lt"/>
              </a:rPr>
              <a:t>assistenza nella ricerca delle statistiche ufficiali europee, </a:t>
            </a:r>
          </a:p>
          <a:p>
            <a:pPr marL="285750" lvl="0" indent="-285750">
              <a:spcAft>
                <a:spcPts val="700"/>
              </a:spcAft>
              <a:buClr>
                <a:srgbClr val="AD0101">
                  <a:lumMod val="75000"/>
                </a:srgbClr>
              </a:buClr>
              <a:buFont typeface="Arial" pitchFamily="34" charset="0"/>
              <a:buChar char="•"/>
              <a:tabLst>
                <a:tab pos="273050" algn="l"/>
              </a:tabLst>
              <a:defRPr/>
            </a:pPr>
            <a:r>
              <a:rPr lang="it-IT" sz="1200" dirty="0">
                <a:solidFill>
                  <a:prstClr val="black"/>
                </a:solidFill>
                <a:latin typeface="+mj-lt"/>
              </a:rPr>
              <a:t>guida all'utilizzo delle banche dati </a:t>
            </a:r>
            <a:r>
              <a:rPr lang="it-IT" sz="1200" dirty="0" err="1">
                <a:solidFill>
                  <a:prstClr val="black"/>
                </a:solidFill>
                <a:latin typeface="+mj-lt"/>
              </a:rPr>
              <a:t>Eurostat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,</a:t>
            </a:r>
          </a:p>
          <a:p>
            <a:pPr marL="285750" lvl="0" indent="-285750">
              <a:spcAft>
                <a:spcPts val="700"/>
              </a:spcAft>
              <a:buClr>
                <a:srgbClr val="AD0101">
                  <a:lumMod val="75000"/>
                </a:srgbClr>
              </a:buClr>
              <a:buFont typeface="Arial" pitchFamily="34" charset="0"/>
              <a:buChar char="•"/>
              <a:tabLst>
                <a:tab pos="273050" algn="l"/>
              </a:tabLst>
              <a:defRPr/>
            </a:pPr>
            <a:r>
              <a:rPr lang="it-IT" sz="1200" dirty="0">
                <a:solidFill>
                  <a:prstClr val="black"/>
                </a:solidFill>
                <a:latin typeface="+mj-lt"/>
              </a:rPr>
              <a:t>supporto nella individuazione delle metodologie e classificazioni ufficiali 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comunitarie</a:t>
            </a:r>
            <a:r>
              <a:rPr lang="it-IT" sz="1200" dirty="0">
                <a:solidFill>
                  <a:prstClr val="black"/>
                </a:solidFill>
                <a:latin typeface="+mj-lt"/>
              </a:rPr>
              <a:t>. </a:t>
            </a:r>
          </a:p>
          <a:p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971599" y="4653136"/>
            <a:ext cx="669871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it-IT" sz="3200" b="1" dirty="0" err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Spazio.Istat</a:t>
            </a:r>
            <a:r>
              <a:rPr lang="it-IT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90000"/>
              </a:lnSpc>
            </a:pPr>
            <a:endParaRPr lang="it-IT" sz="1200" i="1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it-IT" sz="1200" i="1" dirty="0" smtClean="0">
                <a:latin typeface="Arial" pitchFamily="34" charset="0"/>
                <a:cs typeface="Arial" pitchFamily="34" charset="0"/>
              </a:rPr>
              <a:t>Riconversione del Centro Diffusione in un </a:t>
            </a:r>
            <a:r>
              <a:rPr lang="it-IT" sz="1200" i="1" dirty="0">
                <a:latin typeface="Arial" pitchFamily="34" charset="0"/>
                <a:cs typeface="Arial" pitchFamily="34" charset="0"/>
              </a:rPr>
              <a:t>nuovo </a:t>
            </a:r>
            <a:r>
              <a:rPr lang="it-IT" sz="1200" i="1" dirty="0" smtClean="0">
                <a:latin typeface="Arial" pitchFamily="34" charset="0"/>
                <a:cs typeface="Arial" pitchFamily="34" charset="0"/>
              </a:rPr>
              <a:t>spazio polivalente</a:t>
            </a:r>
            <a:r>
              <a:rPr lang="it-IT" sz="1200" i="1" dirty="0">
                <a:latin typeface="Arial" pitchFamily="34" charset="0"/>
                <a:cs typeface="Arial" pitchFamily="34" charset="0"/>
              </a:rPr>
              <a:t>, una struttura per condividere virtualmente e in modo diretto conoscenze ed esperienze, un </a:t>
            </a:r>
            <a:r>
              <a:rPr lang="it-IT" sz="1200" i="1" dirty="0" smtClean="0">
                <a:latin typeface="Arial" pitchFamily="34" charset="0"/>
                <a:cs typeface="Arial" pitchFamily="34" charset="0"/>
              </a:rPr>
              <a:t>luogo </a:t>
            </a:r>
            <a:r>
              <a:rPr lang="it-IT" sz="1200" i="1" dirty="0">
                <a:latin typeface="Arial" pitchFamily="34" charset="0"/>
                <a:cs typeface="Arial" pitchFamily="34" charset="0"/>
              </a:rPr>
              <a:t>aperto a tutti, che garantisce un primo accesso alla statistica e alle risorse informative dell’Istat. Utenti, studenti e cittadini interessati, sono accompagnati da un servizio di </a:t>
            </a:r>
            <a:r>
              <a:rPr lang="it-IT" sz="1200" i="1" dirty="0" err="1">
                <a:latin typeface="Arial" pitchFamily="34" charset="0"/>
                <a:cs typeface="Arial" pitchFamily="34" charset="0"/>
              </a:rPr>
              <a:t>reference</a:t>
            </a:r>
            <a:r>
              <a:rPr lang="it-IT" sz="1200" i="1" dirty="0">
                <a:latin typeface="Arial" pitchFamily="34" charset="0"/>
                <a:cs typeface="Arial" pitchFamily="34" charset="0"/>
              </a:rPr>
              <a:t> di primo livello nella navigazione nel patrimonio informativo digitale dell’Istat o di </a:t>
            </a:r>
            <a:r>
              <a:rPr lang="it-IT" sz="1200" i="1" dirty="0" err="1">
                <a:latin typeface="Arial" pitchFamily="34" charset="0"/>
                <a:cs typeface="Arial" pitchFamily="34" charset="0"/>
              </a:rPr>
              <a:t>Eurostat</a:t>
            </a:r>
            <a:r>
              <a:rPr lang="it-IT" sz="1200" i="1" dirty="0" smtClean="0">
                <a:latin typeface="Arial" pitchFamily="34" charset="0"/>
                <a:cs typeface="Arial" pitchFamily="34" charset="0"/>
              </a:rPr>
              <a:t>.</a:t>
            </a:r>
            <a:endParaRPr lang="it-IT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664" y="3645024"/>
            <a:ext cx="1959624" cy="1589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82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683568" y="44624"/>
            <a:ext cx="8003232" cy="1357312"/>
          </a:xfrm>
        </p:spPr>
        <p:txBody>
          <a:bodyPr/>
          <a:lstStyle/>
          <a:p>
            <a:pPr algn="l" eaLnBrk="1" hangingPunct="1"/>
            <a:r>
              <a:rPr lang="it-IT" b="1" dirty="0" smtClean="0">
                <a:solidFill>
                  <a:srgbClr val="C00000"/>
                </a:solidFill>
              </a:rPr>
              <a:t>Knowledge </a:t>
            </a:r>
            <a:r>
              <a:rPr lang="it-IT" b="1" dirty="0" smtClean="0">
                <a:solidFill>
                  <a:srgbClr val="C00000"/>
                </a:solidFill>
              </a:rPr>
              <a:t>Centre</a:t>
            </a:r>
            <a:endParaRPr lang="it-IT" dirty="0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643188"/>
          </a:xfrm>
        </p:spPr>
        <p:txBody>
          <a:bodyPr rtlCol="0">
            <a:normAutofit/>
          </a:bodyPr>
          <a:lstStyle/>
          <a:p>
            <a:pPr marL="0" indent="0" algn="just" eaLnBrk="1" hangingPunct="1">
              <a:spcBef>
                <a:spcPct val="0"/>
              </a:spcBef>
              <a:buFont typeface="Arial" pitchFamily="34" charset="0"/>
              <a:buNone/>
            </a:pPr>
            <a:endParaRPr lang="it-IT" sz="2400" b="1" dirty="0" smtClean="0">
              <a:latin typeface="Arial" pitchFamily="34" charset="0"/>
              <a:cs typeface="Arial" pitchFamily="34" charset="0"/>
            </a:endParaRPr>
          </a:p>
          <a:p>
            <a:pPr marL="0" indent="0" algn="just" eaLnBrk="1" hangingPunct="1">
              <a:spcBef>
                <a:spcPct val="0"/>
              </a:spcBef>
              <a:buFont typeface="Arial" pitchFamily="34" charset="0"/>
              <a:buNone/>
            </a:pPr>
            <a:endParaRPr lang="it-IT" sz="2400" b="1" dirty="0">
              <a:latin typeface="Arial" pitchFamily="34" charset="0"/>
              <a:cs typeface="Arial" pitchFamily="34" charset="0"/>
            </a:endParaRPr>
          </a:p>
          <a:p>
            <a:pPr marL="0" indent="0" algn="just" eaLnBrk="1" hangingPunct="1">
              <a:spcBef>
                <a:spcPct val="0"/>
              </a:spcBef>
              <a:buFont typeface="Arial" pitchFamily="34" charset="0"/>
              <a:buNone/>
            </a:pPr>
            <a:endParaRPr lang="it-IT" sz="2400" b="1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683568" y="1282690"/>
            <a:ext cx="72008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b="1" dirty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  <a:t>Biblioteca e Archivio </a:t>
            </a:r>
            <a:r>
              <a:rPr lang="it-IT" sz="16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  <a:t>storico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valorizzazione </a:t>
            </a: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del patrimonio storico informativo e documentale 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dell’Istituto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r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iorganizzazione dell’accesso </a:t>
            </a: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ai fondi documentali e biblioteconomici conservati, inventariati e catalogati con strumenti e tecnologie che ne permettano una fruizione 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digitale (</a:t>
            </a:r>
            <a:r>
              <a:rPr lang="it-IT" sz="1600" b="1" dirty="0" smtClean="0">
                <a:latin typeface="Calibri" panose="020F0502020204030204" pitchFamily="34" charset="0"/>
                <a:cs typeface="Arial" pitchFamily="34" charset="0"/>
              </a:rPr>
              <a:t>ebiblio.istat.it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)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a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ttivazione di un servizio di </a:t>
            </a:r>
            <a:r>
              <a:rPr lang="it-IT" sz="1600" i="1" dirty="0" err="1">
                <a:latin typeface="Calibri" panose="020F0502020204030204" pitchFamily="34" charset="0"/>
                <a:cs typeface="Arial" pitchFamily="34" charset="0"/>
              </a:rPr>
              <a:t>reference</a:t>
            </a: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 specializzato 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a supporto del lavoro </a:t>
            </a: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di ricerca 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per studiosi e ricercatori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it-IT" sz="1600" dirty="0" smtClean="0">
              <a:latin typeface="Calibri" panose="020F0502020204030204" pitchFamily="34" charset="0"/>
              <a:cs typeface="Arial" pitchFamily="34" charset="0"/>
            </a:endParaRPr>
          </a:p>
          <a:p>
            <a:pPr algn="just"/>
            <a:r>
              <a:rPr lang="it-IT" sz="1400" i="1" dirty="0" smtClean="0">
                <a:latin typeface="Calibri" panose="020F0502020204030204" pitchFamily="34" charset="0"/>
                <a:cs typeface="Arial" pitchFamily="34" charset="0"/>
              </a:rPr>
              <a:t>La </a:t>
            </a:r>
            <a:r>
              <a:rPr lang="it-IT" sz="1400" i="1" dirty="0" smtClean="0">
                <a:latin typeface="Calibri" panose="020F0502020204030204" pitchFamily="34" charset="0"/>
                <a:cs typeface="Arial" pitchFamily="34" charset="0"/>
              </a:rPr>
              <a:t>Biblioteca dell’Istat come </a:t>
            </a:r>
            <a:r>
              <a:rPr lang="it-IT" sz="1400" i="1" dirty="0">
                <a:latin typeface="Calibri" panose="020F0502020204030204" pitchFamily="34" charset="0"/>
                <a:cs typeface="Arial" pitchFamily="34" charset="0"/>
              </a:rPr>
              <a:t>centro propulsivo per la ricerca statistica a livello storico, promuovendo e supportando progetti in collaborazione con altri enti affini, con il mondo </a:t>
            </a:r>
            <a:r>
              <a:rPr lang="it-IT" sz="1400" i="1" dirty="0" smtClean="0">
                <a:latin typeface="Calibri" panose="020F0502020204030204" pitchFamily="34" charset="0"/>
                <a:cs typeface="Arial" pitchFamily="34" charset="0"/>
              </a:rPr>
              <a:t>universitario</a:t>
            </a:r>
            <a:r>
              <a:rPr lang="it-IT" sz="1400" i="1" dirty="0" smtClean="0">
                <a:latin typeface="Calibri" panose="020F0502020204030204" pitchFamily="34" charset="0"/>
                <a:cs typeface="Arial" pitchFamily="34" charset="0"/>
              </a:rPr>
              <a:t>, ecc...</a:t>
            </a:r>
            <a:endParaRPr lang="it-IT" sz="1400" i="1" dirty="0" smtClean="0">
              <a:latin typeface="Calibri" panose="020F0502020204030204" pitchFamily="34" charset="0"/>
              <a:cs typeface="Arial" pitchFamily="34" charset="0"/>
            </a:endParaRPr>
          </a:p>
          <a:p>
            <a:pPr algn="just"/>
            <a:endParaRPr lang="it-IT" sz="1600" i="1" dirty="0" smtClean="0">
              <a:latin typeface="Calibri" panose="020F0502020204030204" pitchFamily="34" charset="0"/>
              <a:cs typeface="Arial" pitchFamily="34" charset="0"/>
            </a:endParaRPr>
          </a:p>
          <a:p>
            <a:pPr algn="just"/>
            <a:r>
              <a:rPr lang="it-IT" sz="16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  <a:t>Knowledge Centre</a:t>
            </a:r>
            <a:endParaRPr lang="it-IT" sz="1600" dirty="0">
              <a:latin typeface="Calibri" panose="020F0502020204030204" pitchFamily="34" charset="0"/>
              <a:cs typeface="Arial" pitchFamily="34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p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unto d’acceso al patrimonio informativo della Biblioteca, dedicato </a:t>
            </a: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ai ricercatori, a supporto della produzione scientifica 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e all’attività </a:t>
            </a: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dell’Istituto, articolato in uno spazio fisico e un corrispondente spazio virtuale 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(via Intranet per i ricercatori interni)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n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el </a:t>
            </a: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Knowledge Centre trovano posto risorse informative 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di fonte esterna, </a:t>
            </a: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opportunamente selezionate, e risorse interne sviluppate dai ricercatori e pubblicate 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dall’Istat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g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li </a:t>
            </a:r>
            <a:r>
              <a:rPr lang="it-IT" sz="1600" dirty="0">
                <a:latin typeface="Calibri" panose="020F0502020204030204" pitchFamily="34" charset="0"/>
                <a:cs typeface="Arial" pitchFamily="34" charset="0"/>
              </a:rPr>
              <a:t>utenti dispongono di uno spazio per condividere e scambiare </a:t>
            </a:r>
            <a:r>
              <a:rPr lang="it-IT" sz="1600" dirty="0" smtClean="0">
                <a:latin typeface="Calibri" panose="020F0502020204030204" pitchFamily="34" charset="0"/>
                <a:cs typeface="Arial" pitchFamily="34" charset="0"/>
              </a:rPr>
              <a:t>informazioni</a:t>
            </a:r>
            <a:endParaRPr lang="it-IT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6672"/>
            <a:ext cx="2293268" cy="68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82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00622"/>
              </p:ext>
            </p:extLst>
          </p:nvPr>
        </p:nvGraphicFramePr>
        <p:xfrm>
          <a:off x="1115615" y="1450105"/>
          <a:ext cx="6696745" cy="4053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92332"/>
                <a:gridCol w="1196289"/>
                <a:gridCol w="1196289"/>
                <a:gridCol w="1411835"/>
              </a:tblGrid>
              <a:tr h="267630">
                <a:tc>
                  <a:txBody>
                    <a:bodyPr/>
                    <a:lstStyle/>
                    <a:p>
                      <a:pPr algn="ctr"/>
                      <a:endParaRPr lang="it-IT" sz="1400" b="1" i="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i="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2011</a:t>
                      </a:r>
                      <a:endParaRPr lang="it-IT" sz="14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i="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2012</a:t>
                      </a:r>
                      <a:endParaRPr lang="it-IT" sz="14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2013</a:t>
                      </a:r>
                      <a:r>
                        <a:rPr lang="it-IT" sz="14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it-IT" sz="10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(al</a:t>
                      </a:r>
                      <a:r>
                        <a:rPr lang="it-IT" sz="1000" baseline="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08/2013)</a:t>
                      </a:r>
                      <a:endParaRPr lang="it-IT" sz="10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53526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Sito web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visitatori (milioni)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pagine visitate (milioni</a:t>
                      </a:r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)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4,3</a:t>
                      </a:r>
                    </a:p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53</a:t>
                      </a:r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3,7</a:t>
                      </a:r>
                    </a:p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63</a:t>
                      </a:r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3,8</a:t>
                      </a:r>
                    </a:p>
                    <a:p>
                      <a:pPr algn="ctr"/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79</a:t>
                      </a: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4977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File di </a:t>
                      </a:r>
                      <a:r>
                        <a:rPr lang="it-IT" sz="1400" b="1" dirty="0" err="1" smtClean="0">
                          <a:latin typeface="Arial"/>
                          <a:cs typeface="Arial"/>
                        </a:rPr>
                        <a:t>microdati</a:t>
                      </a:r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diffusi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1.400</a:t>
                      </a:r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3.500</a:t>
                      </a:r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3.800</a:t>
                      </a: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4497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Tx/>
                        <a:buNone/>
                      </a:pPr>
                      <a:r>
                        <a:rPr lang="it-IT" sz="1400" b="1" kern="1200" dirty="0" err="1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Contact</a:t>
                      </a:r>
                      <a:r>
                        <a:rPr lang="it-IT" sz="1400" b="1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 centre (contatti</a:t>
                      </a:r>
                      <a:r>
                        <a:rPr lang="it-IT" sz="1400" b="1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)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12.000</a:t>
                      </a:r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12.000</a:t>
                      </a:r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12.500</a:t>
                      </a: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9594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it-IT" sz="1400" b="1" dirty="0" err="1" smtClean="0">
                          <a:latin typeface="Arial"/>
                          <a:cs typeface="Arial"/>
                        </a:rPr>
                        <a:t>Rivaluta.it</a:t>
                      </a:r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 (visitatori)</a:t>
                      </a: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60.000</a:t>
                      </a:r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dirty="0" smtClean="0">
                        <a:latin typeface="Arial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latin typeface="Arial"/>
                          <a:cs typeface="Arial"/>
                        </a:rPr>
                        <a:t>800.000</a:t>
                      </a:r>
                      <a:endParaRPr lang="it-IT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900.000</a:t>
                      </a: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4977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it-IT" sz="1400" b="1" dirty="0" err="1" smtClean="0">
                          <a:latin typeface="Arial"/>
                          <a:cs typeface="Arial"/>
                        </a:rPr>
                        <a:t>eBiblio</a:t>
                      </a:r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 (visitatori)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4.600</a:t>
                      </a:r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14.500</a:t>
                      </a:r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16.000</a:t>
                      </a: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4977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it-IT" sz="1400" b="1" dirty="0" err="1" smtClean="0">
                          <a:latin typeface="Arial"/>
                          <a:cs typeface="Arial"/>
                        </a:rPr>
                        <a:t>Twitter</a:t>
                      </a:r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 (</a:t>
                      </a:r>
                      <a:r>
                        <a:rPr lang="it-IT" sz="1400" b="1" dirty="0" err="1" smtClean="0">
                          <a:latin typeface="Arial"/>
                          <a:cs typeface="Arial"/>
                        </a:rPr>
                        <a:t>followers</a:t>
                      </a:r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)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1.240</a:t>
                      </a:r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latin typeface="Arial"/>
                          <a:cs typeface="Arial"/>
                        </a:rPr>
                        <a:t>11.154</a:t>
                      </a:r>
                      <a:endParaRPr lang="it-IT" sz="1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latin typeface="Arial"/>
                          <a:cs typeface="Arial"/>
                        </a:rPr>
                        <a:t>21.038</a:t>
                      </a:r>
                      <a:endParaRPr lang="it-IT" sz="1400" b="1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780075" y="313492"/>
            <a:ext cx="7538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None/>
              <a:defRPr/>
            </a:pPr>
            <a:r>
              <a:rPr lang="en-GB" sz="2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I </a:t>
            </a:r>
            <a:r>
              <a:rPr lang="en-GB" sz="2800" b="1" dirty="0" err="1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numeri</a:t>
            </a:r>
            <a:r>
              <a:rPr lang="en-GB" sz="2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GB" sz="2800" b="1" dirty="0" err="1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dei</a:t>
            </a:r>
            <a:r>
              <a:rPr lang="en-GB" sz="2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GB" sz="2800" b="1" dirty="0" err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servizi</a:t>
            </a:r>
            <a:r>
              <a:rPr lang="en-GB" sz="28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al </a:t>
            </a:r>
            <a:r>
              <a:rPr lang="en-GB" sz="2800" b="1" dirty="0" err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pubblico</a:t>
            </a:r>
            <a:endParaRPr lang="en-GB" sz="28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2196" y="6435705"/>
            <a:ext cx="46933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al servizio della società,</a:t>
            </a:r>
            <a:r>
              <a:rPr lang="it-IT" sz="1000" baseline="0" dirty="0" smtClean="0">
                <a:solidFill>
                  <a:srgbClr val="7F7F7F"/>
                </a:solidFill>
              </a:rPr>
              <a:t> Enrico Giovannini - Roma, 22 gennaio 2013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80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algn="l" eaLnBrk="1" hangingPunct="1"/>
            <a:r>
              <a:rPr lang="it-IT" sz="4000" b="1" dirty="0" smtClean="0">
                <a:solidFill>
                  <a:srgbClr val="C00000"/>
                </a:solidFill>
              </a:rPr>
              <a:t>Monitoraggio</a:t>
            </a:r>
            <a:br>
              <a:rPr lang="it-IT" sz="4000" b="1" dirty="0" smtClean="0">
                <a:solidFill>
                  <a:srgbClr val="C00000"/>
                </a:solidFill>
              </a:rPr>
            </a:br>
            <a:r>
              <a:rPr lang="it-IT" sz="4000" b="1" dirty="0" smtClean="0">
                <a:solidFill>
                  <a:srgbClr val="C00000"/>
                </a:solidFill>
              </a:rPr>
              <a:t>della soddisfazione degli utenti</a:t>
            </a:r>
            <a:endParaRPr lang="it-IT" sz="4000" dirty="0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348880"/>
            <a:ext cx="7500937" cy="3594695"/>
          </a:xfrm>
        </p:spPr>
        <p:txBody>
          <a:bodyPr rtlCol="0">
            <a:normAutofit fontScale="85000" lnSpcReduction="20000"/>
          </a:bodyPr>
          <a:lstStyle/>
          <a:p>
            <a:pPr marL="0" indent="0">
              <a:lnSpc>
                <a:spcPct val="115000"/>
              </a:lnSpc>
              <a:buFont typeface="Arial" pitchFamily="34" charset="0"/>
              <a:buNone/>
              <a:tabLst>
                <a:tab pos="449263" algn="l"/>
              </a:tabLst>
            </a:pPr>
            <a:r>
              <a:rPr lang="it-IT" sz="2400" dirty="0" smtClean="0"/>
              <a:t>Per conoscere i nostri utenti, monitorarne il grado di soddisfazione e ottenere informazioni per migliorare i servizi offerti, </a:t>
            </a:r>
            <a:r>
              <a:rPr lang="it-IT" sz="2400" dirty="0" smtClean="0"/>
              <a:t> abbiamo attivato le seguenti attività di interazione:</a:t>
            </a:r>
          </a:p>
          <a:p>
            <a:pPr marL="0" indent="0">
              <a:lnSpc>
                <a:spcPct val="115000"/>
              </a:lnSpc>
              <a:buFont typeface="Arial" pitchFamily="34" charset="0"/>
              <a:buNone/>
              <a:tabLst>
                <a:tab pos="449263" algn="l"/>
              </a:tabLst>
            </a:pPr>
            <a:endParaRPr lang="it-IT" sz="2100" dirty="0" smtClean="0"/>
          </a:p>
          <a:p>
            <a:pPr>
              <a:lnSpc>
                <a:spcPct val="115000"/>
              </a:lnSpc>
              <a:tabLst>
                <a:tab pos="449263" algn="l"/>
              </a:tabLst>
            </a:pPr>
            <a:r>
              <a:rPr lang="it-IT" sz="2400" b="1" dirty="0" smtClean="0"/>
              <a:t>Questionario</a:t>
            </a:r>
            <a:r>
              <a:rPr lang="it-IT" sz="2400" dirty="0" smtClean="0"/>
              <a:t> </a:t>
            </a:r>
            <a:r>
              <a:rPr lang="it-IT" sz="2400" dirty="0" smtClean="0"/>
              <a:t>on </a:t>
            </a:r>
            <a:r>
              <a:rPr lang="it-IT" sz="2400" dirty="0" smtClean="0"/>
              <a:t>line periodico</a:t>
            </a:r>
            <a:endParaRPr lang="it-IT" sz="2400" dirty="0" smtClean="0"/>
          </a:p>
          <a:p>
            <a:pPr>
              <a:lnSpc>
                <a:spcPct val="115000"/>
              </a:lnSpc>
              <a:tabLst>
                <a:tab pos="449263" algn="l"/>
              </a:tabLst>
            </a:pPr>
            <a:r>
              <a:rPr lang="it-IT" sz="2400" dirty="0" smtClean="0">
                <a:cs typeface="Arial" pitchFamily="34" charset="0"/>
              </a:rPr>
              <a:t>Area </a:t>
            </a:r>
            <a:r>
              <a:rPr lang="it-IT" sz="2400" b="1" dirty="0" smtClean="0">
                <a:cs typeface="Arial" pitchFamily="34" charset="0"/>
              </a:rPr>
              <a:t>Feedback</a:t>
            </a:r>
            <a:r>
              <a:rPr lang="it-IT" sz="2400" dirty="0" smtClean="0">
                <a:cs typeface="Arial" pitchFamily="34" charset="0"/>
              </a:rPr>
              <a:t> sul sito</a:t>
            </a:r>
          </a:p>
          <a:p>
            <a:pPr>
              <a:lnSpc>
                <a:spcPct val="115000"/>
              </a:lnSpc>
              <a:tabLst>
                <a:tab pos="449263" algn="l"/>
              </a:tabLst>
            </a:pPr>
            <a:r>
              <a:rPr lang="it-IT" sz="2400" b="1" dirty="0" smtClean="0">
                <a:cs typeface="Arial" pitchFamily="34" charset="0"/>
              </a:rPr>
              <a:t>Web </a:t>
            </a:r>
            <a:r>
              <a:rPr lang="it-IT" sz="2400" b="1" dirty="0" err="1" smtClean="0">
                <a:cs typeface="Arial" pitchFamily="34" charset="0"/>
              </a:rPr>
              <a:t>analythics</a:t>
            </a:r>
            <a:endParaRPr lang="it-IT" sz="2400" b="1" dirty="0" smtClean="0">
              <a:cs typeface="Arial" pitchFamily="34" charset="0"/>
            </a:endParaRPr>
          </a:p>
          <a:p>
            <a:pPr>
              <a:lnSpc>
                <a:spcPct val="115000"/>
              </a:lnSpc>
              <a:tabLst>
                <a:tab pos="449263" algn="l"/>
              </a:tabLst>
            </a:pPr>
            <a:r>
              <a:rPr lang="it-IT" sz="2400" b="1" dirty="0" smtClean="0">
                <a:cs typeface="Arial" pitchFamily="34" charset="0"/>
              </a:rPr>
              <a:t>Reportistica</a:t>
            </a:r>
            <a:r>
              <a:rPr lang="it-IT" sz="2400" dirty="0" smtClean="0">
                <a:cs typeface="Arial" pitchFamily="34" charset="0"/>
              </a:rPr>
              <a:t> </a:t>
            </a:r>
            <a:r>
              <a:rPr lang="it-IT" sz="2400" dirty="0" err="1" smtClean="0">
                <a:cs typeface="Arial" pitchFamily="34" charset="0"/>
              </a:rPr>
              <a:t>Contact</a:t>
            </a:r>
            <a:r>
              <a:rPr lang="it-IT" sz="2400" dirty="0" smtClean="0">
                <a:cs typeface="Arial" pitchFamily="34" charset="0"/>
              </a:rPr>
              <a:t> Centre e Sportello </a:t>
            </a:r>
            <a:r>
              <a:rPr lang="it-IT" sz="2400" dirty="0" smtClean="0">
                <a:cs typeface="Arial" pitchFamily="34" charset="0"/>
              </a:rPr>
              <a:t>Comunica (URP)</a:t>
            </a:r>
            <a:endParaRPr lang="it-IT" sz="2400" dirty="0" smtClean="0">
              <a:cs typeface="Arial" pitchFamily="34" charset="0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endParaRPr lang="it-IT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endParaRPr lang="it-IT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endParaRPr lang="it-IT" sz="17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it-IT" sz="17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Altri canali di contatto con gli utenti: Sportello </a:t>
            </a:r>
            <a:r>
              <a:rPr lang="it-IT" sz="17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giornalisti</a:t>
            </a:r>
            <a:r>
              <a:rPr lang="it-IT" sz="17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it-IT" sz="17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CUIS, circoli di qualità, centri di informazione statistica, </a:t>
            </a:r>
            <a:r>
              <a:rPr lang="it-IT" sz="17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eventi</a:t>
            </a:r>
            <a:r>
              <a:rPr lang="it-IT" sz="17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  <a:endParaRPr lang="it-IT" sz="1700" i="1" dirty="0"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281536"/>
            <a:ext cx="132397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965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1393304" y="703536"/>
            <a:ext cx="7139136" cy="1357312"/>
          </a:xfrm>
        </p:spPr>
        <p:txBody>
          <a:bodyPr/>
          <a:lstStyle/>
          <a:p>
            <a:pPr algn="l" eaLnBrk="1" hangingPunct="1"/>
            <a:r>
              <a:rPr lang="it-IT" b="1" dirty="0" smtClean="0">
                <a:solidFill>
                  <a:srgbClr val="C00000"/>
                </a:solidFill>
              </a:rPr>
              <a:t>Il </a:t>
            </a:r>
            <a:r>
              <a:rPr lang="it-IT" b="1" dirty="0" smtClean="0">
                <a:solidFill>
                  <a:srgbClr val="C00000"/>
                </a:solidFill>
              </a:rPr>
              <a:t>rapporto</a:t>
            </a:r>
            <a:br>
              <a:rPr lang="it-IT" b="1" dirty="0" smtClean="0">
                <a:solidFill>
                  <a:srgbClr val="C00000"/>
                </a:solidFill>
              </a:rPr>
            </a:br>
            <a:r>
              <a:rPr lang="it-IT" b="1" dirty="0" smtClean="0">
                <a:solidFill>
                  <a:srgbClr val="C00000"/>
                </a:solidFill>
              </a:rPr>
              <a:t>con </a:t>
            </a:r>
            <a:r>
              <a:rPr lang="it-IT" b="1" dirty="0">
                <a:solidFill>
                  <a:srgbClr val="C00000"/>
                </a:solidFill>
              </a:rPr>
              <a:t>gli </a:t>
            </a:r>
            <a:r>
              <a:rPr lang="it-IT" b="1" dirty="0" smtClean="0">
                <a:solidFill>
                  <a:srgbClr val="C00000"/>
                </a:solidFill>
              </a:rPr>
              <a:t>utenti</a:t>
            </a:r>
            <a:endParaRPr lang="it-IT" dirty="0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187624" y="2636912"/>
            <a:ext cx="6768752" cy="3816424"/>
          </a:xfrm>
        </p:spPr>
        <p:txBody>
          <a:bodyPr rtlCol="0">
            <a:noAutofit/>
          </a:bodyPr>
          <a:lstStyle/>
          <a:p>
            <a:pPr algn="just">
              <a:spcBef>
                <a:spcPct val="0"/>
              </a:spcBef>
            </a:pPr>
            <a:r>
              <a:rPr lang="it-IT" sz="2000" b="1" dirty="0" smtClean="0"/>
              <a:t>Scambio</a:t>
            </a:r>
            <a:r>
              <a:rPr lang="it-IT" sz="2000" dirty="0" smtClean="0"/>
              <a:t> c</a:t>
            </a:r>
            <a:r>
              <a:rPr lang="it-IT" sz="2000" dirty="0" smtClean="0"/>
              <a:t>ontinuo </a:t>
            </a:r>
            <a:r>
              <a:rPr lang="it-IT" sz="2000" dirty="0" smtClean="0"/>
              <a:t>e </a:t>
            </a:r>
            <a:r>
              <a:rPr lang="it-IT" sz="2000" dirty="0" smtClean="0"/>
              <a:t>costruttivo</a:t>
            </a:r>
            <a:endParaRPr lang="it-IT" sz="2000" dirty="0" smtClean="0"/>
          </a:p>
          <a:p>
            <a:pPr algn="just">
              <a:spcBef>
                <a:spcPct val="0"/>
              </a:spcBef>
            </a:pPr>
            <a:r>
              <a:rPr lang="it-IT" sz="2000" dirty="0" smtClean="0"/>
              <a:t>Comunicazione non </a:t>
            </a:r>
            <a:r>
              <a:rPr lang="it-IT" sz="2000" dirty="0" smtClean="0"/>
              <a:t>uni-direzionale ma bi/</a:t>
            </a:r>
            <a:r>
              <a:rPr lang="it-IT" sz="2000" b="1" dirty="0" smtClean="0"/>
              <a:t>multi-direzionale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it-IT" sz="2000" dirty="0" smtClean="0"/>
          </a:p>
          <a:p>
            <a:pPr algn="just">
              <a:spcBef>
                <a:spcPct val="0"/>
              </a:spcBef>
              <a:buFontTx/>
              <a:buNone/>
            </a:pPr>
            <a:r>
              <a:rPr lang="it-IT" sz="2000" dirty="0" smtClean="0"/>
              <a:t>	</a:t>
            </a:r>
            <a:r>
              <a:rPr lang="it-IT" sz="1800" dirty="0" smtClean="0"/>
              <a:t>Solo grazie alla continua interazione si assicura </a:t>
            </a:r>
            <a:r>
              <a:rPr lang="it-IT" sz="1800" b="1" dirty="0" smtClean="0"/>
              <a:t>qualità</a:t>
            </a:r>
            <a:r>
              <a:rPr lang="it-IT" sz="1800" dirty="0" smtClean="0"/>
              <a:t> </a:t>
            </a:r>
            <a:r>
              <a:rPr lang="it-IT" sz="1800" dirty="0" smtClean="0"/>
              <a:t>evolutiva dei servizi</a:t>
            </a:r>
            <a:endParaRPr lang="it-IT" sz="1800" dirty="0"/>
          </a:p>
          <a:p>
            <a:pPr algn="just">
              <a:spcBef>
                <a:spcPct val="0"/>
              </a:spcBef>
              <a:buFontTx/>
              <a:buNone/>
            </a:pPr>
            <a:endParaRPr lang="it-IT" sz="1800" dirty="0"/>
          </a:p>
          <a:p>
            <a:pPr algn="just">
              <a:spcBef>
                <a:spcPct val="0"/>
              </a:spcBef>
              <a:buFontTx/>
              <a:buNone/>
            </a:pPr>
            <a:r>
              <a:rPr lang="it-IT" sz="1800" dirty="0" smtClean="0"/>
              <a:t>	E</a:t>
            </a:r>
            <a:r>
              <a:rPr lang="it-IT" sz="1800" dirty="0"/>
              <a:t>’ importante offrire supporto e </a:t>
            </a:r>
            <a:r>
              <a:rPr lang="it-IT" sz="1800" b="1" dirty="0"/>
              <a:t>orientamento</a:t>
            </a:r>
            <a:r>
              <a:rPr lang="it-IT" sz="1800" dirty="0"/>
              <a:t> </a:t>
            </a:r>
            <a:r>
              <a:rPr lang="it-IT" sz="1800" dirty="0" smtClean="0"/>
              <a:t>all’utente, anche  per fare emergere </a:t>
            </a:r>
            <a:r>
              <a:rPr lang="it-IT" sz="1800" dirty="0"/>
              <a:t>la propria informazione rispetto alla quantità di </a:t>
            </a:r>
            <a:r>
              <a:rPr lang="it-IT" sz="1800" dirty="0" smtClean="0"/>
              <a:t>dati circolante </a:t>
            </a:r>
            <a:r>
              <a:rPr lang="it-IT" sz="1800" dirty="0"/>
              <a:t>sulla </a:t>
            </a:r>
            <a:r>
              <a:rPr lang="it-IT" sz="1800" dirty="0" smtClean="0"/>
              <a:t>rete!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it-IT" sz="1800" dirty="0"/>
              <a:t>	</a:t>
            </a:r>
            <a:endParaRPr lang="it-IT" sz="1800" dirty="0" smtClean="0"/>
          </a:p>
          <a:p>
            <a:pPr algn="just">
              <a:spcBef>
                <a:spcPct val="0"/>
              </a:spcBef>
              <a:buFontTx/>
              <a:buNone/>
            </a:pPr>
            <a:r>
              <a:rPr lang="it-IT" sz="1800" dirty="0"/>
              <a:t>	</a:t>
            </a:r>
            <a:r>
              <a:rPr lang="it-IT" sz="1800" dirty="0" smtClean="0"/>
              <a:t>Non </a:t>
            </a:r>
            <a:r>
              <a:rPr lang="it-IT" sz="1800" dirty="0"/>
              <a:t>più meri destinatari finali, gli utenti vengono coinvolti in </a:t>
            </a:r>
            <a:r>
              <a:rPr lang="it-IT" sz="1800" dirty="0" smtClean="0"/>
              <a:t>modo </a:t>
            </a:r>
            <a:r>
              <a:rPr lang="it-IT" sz="1800" dirty="0"/>
              <a:t>sempre più </a:t>
            </a:r>
            <a:r>
              <a:rPr lang="it-IT" sz="1800" dirty="0" smtClean="0"/>
              <a:t>mirato...</a:t>
            </a:r>
            <a:endParaRPr lang="it-IT" sz="1800" dirty="0"/>
          </a:p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  <a:tabLst>
                <a:tab pos="449263" algn="l"/>
              </a:tabLst>
            </a:pPr>
            <a:endParaRPr lang="it-IT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37699"/>
            <a:ext cx="225742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45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899592" y="631528"/>
            <a:ext cx="7869560" cy="1357312"/>
          </a:xfrm>
        </p:spPr>
        <p:txBody>
          <a:bodyPr/>
          <a:lstStyle/>
          <a:p>
            <a:pPr algn="l" eaLnBrk="1" hangingPunct="1"/>
            <a:r>
              <a:rPr lang="it-IT" b="1" dirty="0" smtClean="0">
                <a:solidFill>
                  <a:srgbClr val="C00000"/>
                </a:solidFill>
              </a:rPr>
              <a:t>Chi sono i nostri utenti?</a:t>
            </a:r>
            <a:endParaRPr lang="it-IT" dirty="0" smtClean="0">
              <a:solidFill>
                <a:srgbClr val="C00000"/>
              </a:solidFill>
            </a:endParaRPr>
          </a:p>
        </p:txBody>
      </p:sp>
      <p:sp>
        <p:nvSpPr>
          <p:cNvPr id="6" name="Segnaposto contenuto 5"/>
          <p:cNvSpPr txBox="1">
            <a:spLocks noGrp="1" noChangeArrowheads="1"/>
          </p:cNvSpPr>
          <p:nvPr>
            <p:ph idx="1"/>
          </p:nvPr>
        </p:nvSpPr>
        <p:spPr bwMode="auto">
          <a:xfrm>
            <a:off x="928689" y="2349500"/>
            <a:ext cx="2923232" cy="4622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1600" b="1" dirty="0">
                <a:latin typeface="Arial Narrow" pitchFamily="34" charset="0"/>
              </a:rPr>
              <a:t>Pubblico </a:t>
            </a:r>
            <a:r>
              <a:rPr lang="it-IT" sz="1600" b="1" dirty="0" smtClean="0">
                <a:latin typeface="Arial Narrow" pitchFamily="34" charset="0"/>
              </a:rPr>
              <a:t>generico</a:t>
            </a:r>
            <a:endParaRPr lang="it-IT" sz="1600" b="1" dirty="0">
              <a:latin typeface="Arial Narrow" pitchFamily="34" charset="0"/>
            </a:endParaRPr>
          </a:p>
          <a:p>
            <a:pPr>
              <a:defRPr/>
            </a:pPr>
            <a:endParaRPr lang="it-IT" sz="1000" b="1" dirty="0">
              <a:latin typeface="Arial Narrow" pitchFamily="34" charset="0"/>
            </a:endParaRPr>
          </a:p>
          <a:p>
            <a:pPr>
              <a:defRPr/>
            </a:pPr>
            <a:r>
              <a:rPr lang="it-IT" sz="1600" b="1" dirty="0" smtClean="0">
                <a:latin typeface="Arial Narrow" pitchFamily="34" charset="0"/>
              </a:rPr>
              <a:t>Nuovi utenti ‘</a:t>
            </a:r>
            <a:r>
              <a:rPr lang="it-IT" sz="1600" b="1" i="1" dirty="0" err="1" smtClean="0">
                <a:latin typeface="Arial Narrow" pitchFamily="34" charset="0"/>
              </a:rPr>
              <a:t>prosumers</a:t>
            </a:r>
            <a:r>
              <a:rPr lang="it-IT" sz="1600" b="1" dirty="0" smtClean="0">
                <a:latin typeface="Arial Narrow" pitchFamily="34" charset="0"/>
              </a:rPr>
              <a:t>’</a:t>
            </a:r>
            <a:endParaRPr lang="it-IT" sz="1600" b="1" dirty="0">
              <a:latin typeface="Arial Narrow" pitchFamily="34" charset="0"/>
            </a:endParaRPr>
          </a:p>
          <a:p>
            <a:pPr>
              <a:defRPr/>
            </a:pPr>
            <a:endParaRPr lang="it-IT" sz="1600" b="1" dirty="0">
              <a:latin typeface="Arial Narrow" pitchFamily="34" charset="0"/>
            </a:endParaRPr>
          </a:p>
          <a:p>
            <a:pPr>
              <a:defRPr/>
            </a:pPr>
            <a:r>
              <a:rPr lang="it-IT" sz="1600" b="1" i="1" dirty="0">
                <a:latin typeface="Arial Narrow" pitchFamily="34" charset="0"/>
              </a:rPr>
              <a:t>Hard </a:t>
            </a:r>
            <a:r>
              <a:rPr lang="it-IT" sz="1600" b="1" i="1" dirty="0" err="1">
                <a:latin typeface="Arial Narrow" pitchFamily="34" charset="0"/>
              </a:rPr>
              <a:t>users</a:t>
            </a:r>
            <a:endParaRPr lang="it-IT" sz="1600" b="1" i="1" dirty="0">
              <a:latin typeface="Arial Narrow" pitchFamily="34" charset="0"/>
            </a:endParaRPr>
          </a:p>
          <a:p>
            <a:pPr>
              <a:defRPr/>
            </a:pPr>
            <a:endParaRPr lang="it-IT" sz="1600" b="1" dirty="0">
              <a:latin typeface="Arial Narrow" pitchFamily="34" charset="0"/>
            </a:endParaRPr>
          </a:p>
          <a:p>
            <a:pPr>
              <a:defRPr/>
            </a:pPr>
            <a:r>
              <a:rPr lang="it-IT" sz="1600" b="1" dirty="0" smtClean="0">
                <a:latin typeface="Arial Narrow" pitchFamily="34" charset="0"/>
              </a:rPr>
              <a:t>Ricercatori</a:t>
            </a:r>
            <a:endParaRPr lang="it-IT" sz="1600" b="1" dirty="0">
              <a:latin typeface="Arial Narrow" pitchFamily="34" charset="0"/>
            </a:endParaRPr>
          </a:p>
          <a:p>
            <a:pPr>
              <a:defRPr/>
            </a:pPr>
            <a:endParaRPr lang="it-IT" sz="1600" b="1" dirty="0">
              <a:latin typeface="Arial Narrow" pitchFamily="34" charset="0"/>
            </a:endParaRPr>
          </a:p>
          <a:p>
            <a:pPr>
              <a:defRPr/>
            </a:pPr>
            <a:r>
              <a:rPr lang="it-IT" sz="1600" b="1" dirty="0" smtClean="0">
                <a:latin typeface="Arial Narrow" pitchFamily="34" charset="0"/>
              </a:rPr>
              <a:t>Analisti</a:t>
            </a:r>
            <a:endParaRPr lang="it-IT" sz="1600" b="1" dirty="0">
              <a:latin typeface="Arial Narrow" pitchFamily="34" charset="0"/>
            </a:endParaRPr>
          </a:p>
          <a:p>
            <a:pPr>
              <a:defRPr/>
            </a:pPr>
            <a:endParaRPr lang="it-IT" sz="1600" b="1" dirty="0">
              <a:latin typeface="Arial Narrow" pitchFamily="34" charset="0"/>
            </a:endParaRPr>
          </a:p>
          <a:p>
            <a:pPr>
              <a:defRPr/>
            </a:pPr>
            <a:r>
              <a:rPr lang="it-IT" sz="1600" b="1" dirty="0" smtClean="0">
                <a:latin typeface="Arial Narrow" pitchFamily="34" charset="0"/>
              </a:rPr>
              <a:t>Media/Giornalisti</a:t>
            </a:r>
            <a:endParaRPr lang="it-IT" sz="1600" b="1" dirty="0">
              <a:latin typeface="Arial Narrow" pitchFamily="34" charset="0"/>
            </a:endParaRPr>
          </a:p>
          <a:p>
            <a:pPr>
              <a:defRPr/>
            </a:pPr>
            <a:endParaRPr lang="it-IT" sz="1600" b="1" dirty="0">
              <a:latin typeface="Arial Narrow" pitchFamily="34" charset="0"/>
            </a:endParaRPr>
          </a:p>
          <a:p>
            <a:pPr>
              <a:defRPr/>
            </a:pPr>
            <a:r>
              <a:rPr lang="it-IT" sz="1600" b="1" i="1" dirty="0">
                <a:latin typeface="Arial Narrow" pitchFamily="34" charset="0"/>
              </a:rPr>
              <a:t>Policy /</a:t>
            </a:r>
            <a:r>
              <a:rPr lang="it-IT" sz="1600" b="1" i="1" dirty="0" err="1">
                <a:latin typeface="Arial Narrow" pitchFamily="34" charset="0"/>
              </a:rPr>
              <a:t>Decision</a:t>
            </a:r>
            <a:r>
              <a:rPr lang="it-IT" sz="1600" b="1" i="1" dirty="0">
                <a:latin typeface="Arial Narrow" pitchFamily="34" charset="0"/>
              </a:rPr>
              <a:t> </a:t>
            </a:r>
            <a:r>
              <a:rPr lang="it-IT" sz="1600" b="1" i="1" dirty="0" err="1">
                <a:latin typeface="Arial Narrow" pitchFamily="34" charset="0"/>
              </a:rPr>
              <a:t>Makers</a:t>
            </a:r>
            <a:endParaRPr lang="it-IT" sz="1600" b="1" i="1" dirty="0">
              <a:latin typeface="Arial Narrow" pitchFamily="34" charset="0"/>
            </a:endParaRPr>
          </a:p>
          <a:p>
            <a:pPr>
              <a:defRPr/>
            </a:pPr>
            <a:endParaRPr lang="it-IT" sz="1600" b="1" dirty="0">
              <a:latin typeface="Arial Narrow" pitchFamily="34" charset="0"/>
            </a:endParaRPr>
          </a:p>
          <a:p>
            <a:pPr>
              <a:defRPr/>
            </a:pPr>
            <a:endParaRPr lang="it-IT" sz="1000" b="1" dirty="0">
              <a:latin typeface="Arial Narrow" pitchFamily="34" charset="0"/>
            </a:endParaRPr>
          </a:p>
          <a:p>
            <a:pPr>
              <a:defRPr/>
            </a:pPr>
            <a:endParaRPr lang="it-IT" sz="1000" b="1" dirty="0">
              <a:latin typeface="Arial Narrow" pitchFamily="34" charset="0"/>
            </a:endParaRPr>
          </a:p>
          <a:p>
            <a:pPr>
              <a:defRPr/>
            </a:pPr>
            <a:endParaRPr lang="it-IT" sz="1000" b="1" dirty="0">
              <a:latin typeface="Arial Narrow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21749"/>
            <a:ext cx="288032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Connettore 4 6"/>
          <p:cNvCxnSpPr>
            <a:cxnSpLocks noChangeShapeType="1"/>
          </p:cNvCxnSpPr>
          <p:nvPr/>
        </p:nvCxnSpPr>
        <p:spPr bwMode="auto">
          <a:xfrm>
            <a:off x="2961074" y="2553313"/>
            <a:ext cx="3483134" cy="504056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chemeClr val="accent2"/>
            </a:solidFill>
            <a:miter lim="800000"/>
            <a:headEnd/>
            <a:tailEnd type="arrow" w="med" len="med"/>
          </a:ln>
          <a:effectLst>
            <a:outerShdw blurRad="50800" dist="12700" dir="5280058" rotWithShape="0">
              <a:srgbClr val="80808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Connettore 4 10"/>
          <p:cNvCxnSpPr>
            <a:cxnSpLocks noChangeShapeType="1"/>
          </p:cNvCxnSpPr>
          <p:nvPr/>
        </p:nvCxnSpPr>
        <p:spPr bwMode="auto">
          <a:xfrm>
            <a:off x="2627784" y="3657848"/>
            <a:ext cx="3816424" cy="59184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chemeClr val="accent2"/>
            </a:solidFill>
            <a:miter lim="800000"/>
            <a:headEnd/>
            <a:tailEnd type="arrow" w="med" len="med"/>
          </a:ln>
          <a:effectLst>
            <a:outerShdw blurRad="50800" dist="12700" dir="5280058" rotWithShape="0">
              <a:srgbClr val="80808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Connettore 4 15"/>
          <p:cNvCxnSpPr>
            <a:cxnSpLocks noChangeShapeType="1"/>
          </p:cNvCxnSpPr>
          <p:nvPr/>
        </p:nvCxnSpPr>
        <p:spPr bwMode="auto">
          <a:xfrm flipV="1">
            <a:off x="2123727" y="4293096"/>
            <a:ext cx="3960441" cy="443150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chemeClr val="accent2"/>
            </a:solidFill>
            <a:miter lim="800000"/>
            <a:headEnd/>
            <a:tailEnd type="arrow" w="med" len="med"/>
          </a:ln>
          <a:effectLst>
            <a:outerShdw blurRad="50800" dist="12700" dir="5280058" rotWithShape="0">
              <a:srgbClr val="80808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Connettore 4 20"/>
          <p:cNvCxnSpPr>
            <a:cxnSpLocks noChangeShapeType="1"/>
          </p:cNvCxnSpPr>
          <p:nvPr/>
        </p:nvCxnSpPr>
        <p:spPr bwMode="auto">
          <a:xfrm flipV="1">
            <a:off x="2893955" y="4653136"/>
            <a:ext cx="3118205" cy="720330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chemeClr val="accent2"/>
            </a:solidFill>
            <a:miter lim="800000"/>
            <a:headEnd/>
            <a:tailEnd type="arrow" w="med" len="med"/>
          </a:ln>
          <a:effectLst>
            <a:outerShdw blurRad="50800" dist="12700" dir="5280058" rotWithShape="0">
              <a:srgbClr val="80808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Connettore 4 22"/>
          <p:cNvCxnSpPr>
            <a:cxnSpLocks noChangeShapeType="1"/>
          </p:cNvCxnSpPr>
          <p:nvPr/>
        </p:nvCxnSpPr>
        <p:spPr bwMode="auto">
          <a:xfrm flipV="1">
            <a:off x="3419872" y="5054856"/>
            <a:ext cx="2469321" cy="894426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chemeClr val="accent2"/>
            </a:solidFill>
            <a:miter lim="800000"/>
            <a:headEnd/>
            <a:tailEnd type="arrow" w="med" len="med"/>
          </a:ln>
          <a:effectLst>
            <a:outerShdw blurRad="50800" dist="12700" dir="5280058" rotWithShape="0">
              <a:srgbClr val="80808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Connettore 4 16"/>
          <p:cNvCxnSpPr>
            <a:cxnSpLocks noChangeShapeType="1"/>
          </p:cNvCxnSpPr>
          <p:nvPr/>
        </p:nvCxnSpPr>
        <p:spPr bwMode="auto">
          <a:xfrm>
            <a:off x="3322384" y="3072166"/>
            <a:ext cx="2664296" cy="432048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chemeClr val="accent2"/>
            </a:solidFill>
            <a:miter lim="800000"/>
            <a:headEnd/>
            <a:tailEnd type="arrow" w="med" len="med"/>
          </a:ln>
          <a:effectLst>
            <a:outerShdw blurRad="50800" dist="12700" dir="5280058" rotWithShape="0">
              <a:srgbClr val="80808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Connettore 4 13"/>
          <p:cNvCxnSpPr>
            <a:cxnSpLocks noChangeShapeType="1"/>
          </p:cNvCxnSpPr>
          <p:nvPr/>
        </p:nvCxnSpPr>
        <p:spPr bwMode="auto">
          <a:xfrm flipV="1">
            <a:off x="2480805" y="4061909"/>
            <a:ext cx="4251435" cy="120158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chemeClr val="accent2"/>
            </a:solidFill>
            <a:miter lim="800000"/>
            <a:headEnd/>
            <a:tailEnd type="arrow" w="med" len="med"/>
          </a:ln>
          <a:effectLst>
            <a:outerShdw blurRad="50800" dist="12700" dir="5280058" rotWithShape="0">
              <a:srgbClr val="80808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1301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1331640" y="642938"/>
            <a:ext cx="7355160" cy="1357312"/>
          </a:xfrm>
        </p:spPr>
        <p:txBody>
          <a:bodyPr/>
          <a:lstStyle/>
          <a:p>
            <a:pPr algn="l" eaLnBrk="1" hangingPunct="1"/>
            <a:r>
              <a:rPr lang="it-IT" b="1" dirty="0">
                <a:solidFill>
                  <a:srgbClr val="C00000"/>
                </a:solidFill>
              </a:rPr>
              <a:t>I</a:t>
            </a:r>
            <a:r>
              <a:rPr lang="it-IT" b="1" dirty="0" smtClean="0">
                <a:solidFill>
                  <a:srgbClr val="C00000"/>
                </a:solidFill>
              </a:rPr>
              <a:t> ‘nuovi utenti’</a:t>
            </a:r>
            <a:endParaRPr lang="it-IT" dirty="0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43609" y="2348880"/>
            <a:ext cx="7056784" cy="2643188"/>
          </a:xfrm>
        </p:spPr>
        <p:txBody>
          <a:bodyPr rtlCol="0">
            <a:normAutofit fontScale="62500" lnSpcReduction="20000"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it-IT" sz="3400" b="1" dirty="0"/>
              <a:t>	PROSUMER</a:t>
            </a:r>
            <a:r>
              <a:rPr lang="it-IT" sz="3400" dirty="0"/>
              <a:t> (producer–consumer)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it-IT" dirty="0" smtClean="0"/>
              <a:t>	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it-IT" dirty="0"/>
              <a:t>	</a:t>
            </a:r>
            <a:endParaRPr lang="it-IT" dirty="0" smtClean="0"/>
          </a:p>
          <a:p>
            <a:pPr algn="just">
              <a:spcBef>
                <a:spcPct val="0"/>
              </a:spcBef>
              <a:buFontTx/>
              <a:buNone/>
            </a:pPr>
            <a:r>
              <a:rPr lang="it-IT" dirty="0" smtClean="0"/>
              <a:t>	utente </a:t>
            </a:r>
            <a:r>
              <a:rPr lang="it-IT" dirty="0"/>
              <a:t>che, svincolandosi dal classico ruolo passivo, assume un ruolo più attivo nel processo che coinvolge le fasi di creazione, produzione, distribuzione, </a:t>
            </a:r>
            <a:r>
              <a:rPr lang="it-IT" dirty="0" smtClean="0"/>
              <a:t>consumo di informazione sul web. 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it-IT" sz="3400" dirty="0"/>
          </a:p>
          <a:p>
            <a:pPr lvl="1" algn="just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it-IT" sz="3400" dirty="0" smtClean="0"/>
              <a:t>User-</a:t>
            </a:r>
            <a:r>
              <a:rPr lang="it-IT" sz="3400" dirty="0" err="1" smtClean="0"/>
              <a:t>Generated</a:t>
            </a:r>
            <a:r>
              <a:rPr lang="it-IT" sz="3400" dirty="0" smtClean="0"/>
              <a:t> </a:t>
            </a:r>
            <a:r>
              <a:rPr lang="it-IT" sz="3400" dirty="0" smtClean="0"/>
              <a:t>Content</a:t>
            </a:r>
          </a:p>
          <a:p>
            <a:pPr lvl="1" algn="just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it-IT" sz="3400" dirty="0" smtClean="0"/>
              <a:t>Nuove generazioni di utenti </a:t>
            </a:r>
            <a:r>
              <a:rPr lang="it-IT" sz="3400" dirty="0" smtClean="0"/>
              <a:t>‘nativi digitali’</a:t>
            </a:r>
            <a:endParaRPr lang="it-IT" sz="3400" dirty="0" smtClean="0"/>
          </a:p>
          <a:p>
            <a:pPr lvl="1" algn="just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it-IT" sz="3400" dirty="0" smtClean="0"/>
              <a:t>Allargare l’audience della statistica </a:t>
            </a:r>
            <a:r>
              <a:rPr lang="it-IT" sz="3400" dirty="0" smtClean="0"/>
              <a:t>ufficiale</a:t>
            </a:r>
          </a:p>
          <a:p>
            <a:pPr marL="457200" lvl="1" indent="0" algn="just">
              <a:spcBef>
                <a:spcPct val="0"/>
              </a:spcBef>
              <a:buNone/>
            </a:pPr>
            <a:endParaRPr lang="it-IT" sz="3400" dirty="0"/>
          </a:p>
          <a:p>
            <a:pPr marL="457200" lvl="1" indent="0" algn="just">
              <a:spcBef>
                <a:spcPct val="0"/>
              </a:spcBef>
              <a:buNone/>
            </a:pPr>
            <a:endParaRPr lang="it-IT" sz="3400" dirty="0" smtClean="0"/>
          </a:p>
          <a:p>
            <a:pPr algn="just">
              <a:spcBef>
                <a:spcPct val="0"/>
              </a:spcBef>
              <a:buFontTx/>
              <a:buNone/>
            </a:pPr>
            <a:endParaRPr lang="it-IT" sz="3400" dirty="0"/>
          </a:p>
          <a:p>
            <a:pPr algn="just">
              <a:spcBef>
                <a:spcPct val="0"/>
              </a:spcBef>
              <a:buFontTx/>
              <a:buNone/>
            </a:pPr>
            <a:endParaRPr lang="it-IT" sz="3400" dirty="0"/>
          </a:p>
          <a:p>
            <a:pPr algn="just">
              <a:spcBef>
                <a:spcPct val="0"/>
              </a:spcBef>
              <a:buFontTx/>
              <a:buNone/>
            </a:pPr>
            <a:endParaRPr lang="it-IT" sz="3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78049"/>
            <a:ext cx="272415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301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326345"/>
              </p:ext>
            </p:extLst>
          </p:nvPr>
        </p:nvGraphicFramePr>
        <p:xfrm>
          <a:off x="1187624" y="1844842"/>
          <a:ext cx="6880367" cy="40941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59887"/>
                <a:gridCol w="4320480"/>
              </a:tblGrid>
              <a:tr h="314654">
                <a:tc>
                  <a:txBody>
                    <a:bodyPr/>
                    <a:lstStyle/>
                    <a:p>
                      <a:pPr algn="ctr"/>
                      <a:r>
                        <a:rPr lang="it-IT" sz="1000" b="1" i="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UTENTI</a:t>
                      </a:r>
                      <a:endParaRPr lang="it-IT" sz="1000" b="1" i="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i="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SERVIZI PERSONALIZZATI</a:t>
                      </a: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latin typeface="Arial"/>
                          <a:cs typeface="Arial"/>
                        </a:rPr>
                        <a:t>Hard</a:t>
                      </a:r>
                      <a:r>
                        <a:rPr lang="it-IT" sz="1600" b="1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it-IT" sz="1600" b="1" baseline="0" dirty="0" err="1" smtClean="0">
                          <a:latin typeface="Arial"/>
                          <a:cs typeface="Arial"/>
                        </a:rPr>
                        <a:t>Users</a:t>
                      </a:r>
                      <a:endParaRPr lang="it-IT" sz="1600" b="1" baseline="0" dirty="0" smtClean="0">
                        <a:latin typeface="Arial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baseline="0" dirty="0" smtClean="0">
                        <a:latin typeface="Arial"/>
                        <a:cs typeface="Arial"/>
                      </a:endParaRP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 smtClean="0">
                          <a:latin typeface="Arial"/>
                          <a:cs typeface="Arial"/>
                        </a:rPr>
                        <a:t>Strumenti di download massivi, per </a:t>
                      </a:r>
                      <a:r>
                        <a:rPr lang="it-IT" sz="1200" dirty="0" smtClean="0">
                          <a:latin typeface="Arial"/>
                          <a:cs typeface="Arial"/>
                        </a:rPr>
                        <a:t>agevolare la re-distribuzione delle </a:t>
                      </a:r>
                      <a:r>
                        <a:rPr lang="it-IT" sz="1200" dirty="0" smtClean="0">
                          <a:latin typeface="Arial"/>
                          <a:cs typeface="Arial"/>
                        </a:rPr>
                        <a:t>statistiche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149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baseline="0" dirty="0" smtClean="0">
                          <a:latin typeface="Arial"/>
                          <a:cs typeface="Arial"/>
                        </a:rPr>
                        <a:t>Ricercatori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baseline="0" dirty="0" smtClean="0">
                        <a:latin typeface="Arial"/>
                        <a:cs typeface="Arial"/>
                      </a:endParaRP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aseline="0" dirty="0" smtClean="0">
                          <a:latin typeface="Arial"/>
                          <a:cs typeface="Arial"/>
                        </a:rPr>
                        <a:t>D</a:t>
                      </a:r>
                      <a:r>
                        <a:rPr lang="it-IT" sz="1200" dirty="0" smtClean="0">
                          <a:latin typeface="Arial"/>
                          <a:cs typeface="Arial"/>
                        </a:rPr>
                        <a:t>isponibilità di </a:t>
                      </a:r>
                      <a:r>
                        <a:rPr lang="it-IT" sz="1200" dirty="0" err="1" smtClean="0">
                          <a:latin typeface="Arial"/>
                          <a:cs typeface="Arial"/>
                        </a:rPr>
                        <a:t>microdati</a:t>
                      </a:r>
                      <a:r>
                        <a:rPr lang="it-IT" sz="1200" dirty="0" smtClean="0">
                          <a:latin typeface="Arial"/>
                          <a:cs typeface="Arial"/>
                        </a:rPr>
                        <a:t>, </a:t>
                      </a:r>
                      <a:r>
                        <a:rPr lang="it-IT" sz="1200" dirty="0" smtClean="0">
                          <a:latin typeface="Arial"/>
                          <a:cs typeface="Arial"/>
                        </a:rPr>
                        <a:t>per promuovere</a:t>
                      </a:r>
                      <a:r>
                        <a:rPr lang="it-IT" sz="1200" baseline="0" dirty="0" smtClean="0">
                          <a:latin typeface="Arial"/>
                          <a:cs typeface="Arial"/>
                        </a:rPr>
                        <a:t> la ricerca basata sulle </a:t>
                      </a:r>
                      <a:r>
                        <a:rPr lang="it-IT" sz="1200" baseline="0" dirty="0" smtClean="0">
                          <a:latin typeface="Arial"/>
                          <a:cs typeface="Arial"/>
                        </a:rPr>
                        <a:t>statistiche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it-IT" sz="1600" b="1" dirty="0" smtClean="0">
                          <a:latin typeface="Arial"/>
                          <a:cs typeface="Arial"/>
                        </a:rPr>
                        <a:t>Analisti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it-IT" sz="1600" b="1" dirty="0" smtClean="0">
                        <a:latin typeface="Arial"/>
                        <a:cs typeface="Arial"/>
                      </a:endParaRP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200" dirty="0" smtClean="0">
                          <a:latin typeface="Arial"/>
                          <a:cs typeface="Arial"/>
                        </a:rPr>
                        <a:t>Stat-</a:t>
                      </a:r>
                      <a:r>
                        <a:rPr lang="it-IT" sz="1200" dirty="0" err="1" smtClean="0">
                          <a:latin typeface="Arial"/>
                          <a:cs typeface="Arial"/>
                        </a:rPr>
                        <a:t>board</a:t>
                      </a:r>
                      <a:r>
                        <a:rPr lang="it-IT" sz="1200" dirty="0" smtClean="0">
                          <a:latin typeface="Arial"/>
                          <a:cs typeface="Arial"/>
                        </a:rPr>
                        <a:t> con </a:t>
                      </a:r>
                      <a:r>
                        <a:rPr lang="it-IT" sz="1200" dirty="0" smtClean="0">
                          <a:latin typeface="Arial"/>
                          <a:cs typeface="Arial"/>
                        </a:rPr>
                        <a:t>mappe e </a:t>
                      </a:r>
                      <a:r>
                        <a:rPr lang="it-IT" sz="1200" dirty="0" smtClean="0">
                          <a:latin typeface="Arial"/>
                          <a:cs typeface="Arial"/>
                        </a:rPr>
                        <a:t>grafici connessi direttamente ai dati </a:t>
                      </a:r>
                      <a:r>
                        <a:rPr lang="it-IT" sz="1200" dirty="0" smtClean="0">
                          <a:latin typeface="Arial"/>
                          <a:cs typeface="Arial"/>
                        </a:rPr>
                        <a:t>pubblicati</a:t>
                      </a:r>
                    </a:p>
                    <a:p>
                      <a:pPr algn="just"/>
                      <a:endParaRPr lang="it-IT" sz="12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20052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it-IT" sz="1600" b="1" dirty="0" smtClean="0">
                          <a:latin typeface="Arial"/>
                          <a:cs typeface="Arial"/>
                        </a:rPr>
                        <a:t>Istituzioni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it-IT" sz="1600" b="1" dirty="0" smtClean="0">
                        <a:latin typeface="Arial"/>
                        <a:cs typeface="Arial"/>
                      </a:endParaRP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200" dirty="0" smtClean="0">
                          <a:latin typeface="Arial"/>
                          <a:cs typeface="Arial"/>
                        </a:rPr>
                        <a:t>Report statistici</a:t>
                      </a:r>
                      <a:r>
                        <a:rPr lang="it-IT" sz="1200" baseline="0" dirty="0" smtClean="0">
                          <a:latin typeface="Arial"/>
                          <a:cs typeface="Arial"/>
                        </a:rPr>
                        <a:t> con confronti e </a:t>
                      </a:r>
                      <a:r>
                        <a:rPr lang="it-IT" sz="1200" baseline="0" dirty="0" smtClean="0">
                          <a:latin typeface="Arial"/>
                          <a:cs typeface="Arial"/>
                        </a:rPr>
                        <a:t>analisi</a:t>
                      </a:r>
                    </a:p>
                    <a:p>
                      <a:pPr algn="just"/>
                      <a:endParaRPr lang="it-IT" sz="12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144812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it-IT" sz="1600" b="1" dirty="0" smtClean="0">
                          <a:latin typeface="Arial"/>
                          <a:cs typeface="Arial"/>
                        </a:rPr>
                        <a:t>Media e </a:t>
                      </a:r>
                      <a:r>
                        <a:rPr lang="it-IT" sz="1600" b="1" dirty="0" smtClean="0">
                          <a:latin typeface="Arial"/>
                          <a:cs typeface="Arial"/>
                        </a:rPr>
                        <a:t>giornalisti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it-IT" sz="1600" b="1" dirty="0" smtClean="0">
                        <a:latin typeface="Arial"/>
                        <a:cs typeface="Arial"/>
                      </a:endParaRP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200" dirty="0" smtClean="0">
                          <a:latin typeface="Arial"/>
                          <a:cs typeface="Arial"/>
                        </a:rPr>
                        <a:t>Comunicati</a:t>
                      </a:r>
                      <a:r>
                        <a:rPr lang="it-IT" sz="1200" baseline="0" dirty="0" smtClean="0">
                          <a:latin typeface="Arial"/>
                          <a:cs typeface="Arial"/>
                        </a:rPr>
                        <a:t> con statistiche descrittive connessi </a:t>
                      </a:r>
                      <a:r>
                        <a:rPr lang="it-IT" sz="1200" baseline="0" dirty="0" smtClean="0">
                          <a:latin typeface="Arial"/>
                          <a:cs typeface="Arial"/>
                        </a:rPr>
                        <a:t>ad approfondimenti</a:t>
                      </a:r>
                    </a:p>
                    <a:p>
                      <a:pPr algn="just"/>
                      <a:endParaRPr lang="it-IT" sz="12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it-IT" sz="1600" b="1" dirty="0" err="1" smtClean="0">
                          <a:latin typeface="Arial"/>
                          <a:cs typeface="Arial"/>
                        </a:rPr>
                        <a:t>Prosumers</a:t>
                      </a:r>
                      <a:endParaRPr lang="it-IT" sz="1600" b="1" dirty="0" smtClean="0">
                        <a:latin typeface="Arial"/>
                        <a:cs typeface="Arial"/>
                      </a:endParaRPr>
                    </a:p>
                    <a:p>
                      <a:pPr marL="0" indent="0" algn="l">
                        <a:buFontTx/>
                        <a:buNone/>
                      </a:pPr>
                      <a:endParaRPr lang="it-IT" sz="1600" b="1" dirty="0" smtClean="0">
                        <a:latin typeface="Arial"/>
                        <a:cs typeface="Arial"/>
                      </a:endParaRP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200" dirty="0" err="1" smtClean="0">
                          <a:latin typeface="Arial"/>
                          <a:cs typeface="Arial"/>
                        </a:rPr>
                        <a:t>Apps</a:t>
                      </a:r>
                      <a:r>
                        <a:rPr lang="it-IT" sz="1200" dirty="0" smtClean="0">
                          <a:latin typeface="Arial"/>
                          <a:cs typeface="Arial"/>
                        </a:rPr>
                        <a:t> e contenuti </a:t>
                      </a:r>
                      <a:r>
                        <a:rPr lang="it-IT" sz="1200" baseline="0" dirty="0" smtClean="0">
                          <a:latin typeface="Arial"/>
                          <a:cs typeface="Arial"/>
                        </a:rPr>
                        <a:t>riusabili semilavorati, incorporabili e </a:t>
                      </a:r>
                      <a:r>
                        <a:rPr lang="it-IT" sz="1200" baseline="0" dirty="0" smtClean="0">
                          <a:latin typeface="Arial"/>
                          <a:cs typeface="Arial"/>
                        </a:rPr>
                        <a:t>commentabili</a:t>
                      </a:r>
                    </a:p>
                    <a:p>
                      <a:pPr algn="just"/>
                      <a:endParaRPr lang="it-IT" sz="12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1115617" y="313492"/>
            <a:ext cx="7202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None/>
              <a:defRPr/>
            </a:pPr>
            <a:r>
              <a:rPr lang="it-IT" sz="4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Servizi e prodotti profilati</a:t>
            </a:r>
            <a:br>
              <a:rPr lang="it-IT" sz="4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</a:br>
            <a:r>
              <a:rPr lang="it-IT" sz="4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per categorie d’utenza</a:t>
            </a:r>
            <a:endParaRPr lang="en-GB" sz="4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0480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2339752" y="260648"/>
            <a:ext cx="5770984" cy="1357312"/>
          </a:xfrm>
        </p:spPr>
        <p:txBody>
          <a:bodyPr/>
          <a:lstStyle/>
          <a:p>
            <a:pPr algn="l" eaLnBrk="1" hangingPunct="1"/>
            <a:r>
              <a:rPr lang="it-IT" b="1" dirty="0">
                <a:solidFill>
                  <a:srgbClr val="C00000"/>
                </a:solidFill>
              </a:rPr>
              <a:t>Sistema </a:t>
            </a:r>
            <a:r>
              <a:rPr lang="it-IT" b="1" dirty="0" smtClean="0">
                <a:solidFill>
                  <a:srgbClr val="C00000"/>
                </a:solidFill>
              </a:rPr>
              <a:t>integrato</a:t>
            </a:r>
            <a:br>
              <a:rPr lang="it-IT" b="1" dirty="0" smtClean="0">
                <a:solidFill>
                  <a:srgbClr val="C00000"/>
                </a:solidFill>
              </a:rPr>
            </a:br>
            <a:r>
              <a:rPr lang="it-IT" b="1" dirty="0" smtClean="0">
                <a:solidFill>
                  <a:srgbClr val="C00000"/>
                </a:solidFill>
              </a:rPr>
              <a:t>dei </a:t>
            </a:r>
            <a:r>
              <a:rPr lang="it-IT" b="1" dirty="0">
                <a:solidFill>
                  <a:srgbClr val="C00000"/>
                </a:solidFill>
              </a:rPr>
              <a:t>servizi agli utenti</a:t>
            </a:r>
            <a:br>
              <a:rPr lang="it-IT" b="1" dirty="0">
                <a:solidFill>
                  <a:srgbClr val="C00000"/>
                </a:solidFill>
              </a:rPr>
            </a:br>
            <a:endParaRPr lang="it-IT" dirty="0" smtClean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1410985"/>
            <a:ext cx="3672407" cy="648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301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971600" y="642938"/>
            <a:ext cx="7715200" cy="1357312"/>
          </a:xfrm>
        </p:spPr>
        <p:txBody>
          <a:bodyPr/>
          <a:lstStyle/>
          <a:p>
            <a:pPr algn="l" eaLnBrk="1" hangingPunct="1"/>
            <a:r>
              <a:rPr lang="it-IT" b="1" dirty="0">
                <a:solidFill>
                  <a:srgbClr val="C00000"/>
                </a:solidFill>
              </a:rPr>
              <a:t>Cardini del sistema di servizi</a:t>
            </a:r>
            <a:endParaRPr lang="it-IT" dirty="0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420888"/>
            <a:ext cx="7500937" cy="3528392"/>
          </a:xfrm>
        </p:spPr>
        <p:txBody>
          <a:bodyPr rtlCol="0">
            <a:normAutofit fontScale="92500" lnSpcReduction="20000"/>
          </a:bodyPr>
          <a:lstStyle/>
          <a:p>
            <a:pPr algn="just" eaLnBrk="1" hangingPunct="1">
              <a:spcBef>
                <a:spcPct val="0"/>
              </a:spcBef>
            </a:pPr>
            <a:r>
              <a:rPr lang="it-IT" sz="2400" dirty="0">
                <a:latin typeface="Arial" pitchFamily="34" charset="0"/>
                <a:cs typeface="Arial" pitchFamily="34" charset="0"/>
              </a:rPr>
              <a:t>i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nnervato nella </a:t>
            </a: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dorsale di diffusione </a:t>
            </a: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Istat</a:t>
            </a:r>
          </a:p>
          <a:p>
            <a:pPr marL="0" indent="0" algn="just" eaLnBrk="1" hangingPunct="1">
              <a:spcBef>
                <a:spcPct val="0"/>
              </a:spcBef>
              <a:buNone/>
            </a:pPr>
            <a:endParaRPr lang="it-IT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it-IT" sz="2400" dirty="0">
                <a:latin typeface="Arial" pitchFamily="34" charset="0"/>
                <a:cs typeface="Arial" pitchFamily="34" charset="0"/>
              </a:rPr>
              <a:t>i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n linea con i principi ispiratori del programma </a:t>
            </a: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Stat2015</a:t>
            </a:r>
          </a:p>
          <a:p>
            <a:pPr marL="0" indent="0" algn="just" eaLnBrk="1" hangingPunct="1">
              <a:spcBef>
                <a:spcPct val="0"/>
              </a:spcBef>
              <a:buNone/>
            </a:pPr>
            <a:endParaRPr lang="it-IT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adeguato alle linee dettate dall’</a:t>
            </a: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Agenda</a:t>
            </a:r>
            <a:r>
              <a:rPr lang="it-IT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digitale P.A</a:t>
            </a: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just" eaLnBrk="1" hangingPunct="1">
              <a:spcBef>
                <a:spcPct val="0"/>
              </a:spcBef>
              <a:buNone/>
            </a:pPr>
            <a:endParaRPr lang="it-IT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 eaLnBrk="1" hangingPunct="1">
              <a:spcBef>
                <a:spcPct val="0"/>
              </a:spcBef>
              <a:buNone/>
            </a:pPr>
            <a:endParaRPr lang="it-IT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basato </a:t>
            </a:r>
          </a:p>
          <a:p>
            <a:pPr lvl="1" algn="just" eaLnBrk="1" hangingPunct="1">
              <a:spcBef>
                <a:spcPct val="0"/>
              </a:spcBef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sul </a:t>
            </a:r>
            <a:r>
              <a:rPr lang="it-IT" sz="2000" dirty="0">
                <a:latin typeface="Arial" pitchFamily="34" charset="0"/>
                <a:cs typeface="Arial" pitchFamily="34" charset="0"/>
              </a:rPr>
              <a:t>concetto di </a:t>
            </a:r>
            <a:r>
              <a:rPr lang="it-IT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riuso</a:t>
            </a:r>
            <a:endParaRPr lang="it-IT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spcBef>
                <a:spcPct val="0"/>
              </a:spcBef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sul passaggio </a:t>
            </a:r>
            <a:r>
              <a:rPr lang="it-IT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dal ‘</a:t>
            </a:r>
            <a:r>
              <a:rPr lang="it-IT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push</a:t>
            </a:r>
            <a:r>
              <a:rPr lang="it-IT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’ al ‘pull’</a:t>
            </a:r>
          </a:p>
          <a:p>
            <a:pPr lvl="1" algn="just" eaLnBrk="1" hangingPunct="1">
              <a:spcBef>
                <a:spcPct val="0"/>
              </a:spcBef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sull’accesso </a:t>
            </a:r>
            <a:r>
              <a:rPr lang="it-IT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multiformato</a:t>
            </a:r>
          </a:p>
          <a:p>
            <a:pPr lvl="1" algn="just" eaLnBrk="1" hangingPunct="1">
              <a:spcBef>
                <a:spcPct val="0"/>
              </a:spcBef>
            </a:pPr>
            <a:r>
              <a:rPr lang="it-IT" sz="2100" dirty="0" smtClean="0">
                <a:latin typeface="Arial" pitchFamily="34" charset="0"/>
                <a:cs typeface="Arial" pitchFamily="34" charset="0"/>
              </a:rPr>
              <a:t>sull’</a:t>
            </a:r>
            <a:r>
              <a:rPr lang="it-IT" sz="21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integrazione</a:t>
            </a:r>
            <a:r>
              <a:rPr lang="it-IT" sz="2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1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delle informazioni </a:t>
            </a:r>
            <a:r>
              <a:rPr lang="it-IT" sz="2100" dirty="0">
                <a:latin typeface="Arial" pitchFamily="34" charset="0"/>
                <a:cs typeface="Arial" pitchFamily="34" charset="0"/>
              </a:rPr>
              <a:t>e delle fonti</a:t>
            </a:r>
          </a:p>
          <a:p>
            <a:pPr algn="just" eaLnBrk="1" hangingPunct="1">
              <a:spcBef>
                <a:spcPct val="0"/>
              </a:spcBef>
            </a:pPr>
            <a:endParaRPr lang="it-IT" sz="2400" dirty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1043608" y="642938"/>
            <a:ext cx="7643192" cy="1357312"/>
          </a:xfrm>
        </p:spPr>
        <p:txBody>
          <a:bodyPr/>
          <a:lstStyle/>
          <a:p>
            <a:pPr algn="l" eaLnBrk="1" hangingPunct="1"/>
            <a:r>
              <a:rPr lang="it-IT" b="1" dirty="0" smtClean="0">
                <a:solidFill>
                  <a:srgbClr val="C00000"/>
                </a:solidFill>
              </a:rPr>
              <a:t>Principali servizi integrati</a:t>
            </a:r>
            <a:endParaRPr lang="it-IT" dirty="0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643188"/>
          </a:xfrm>
        </p:spPr>
        <p:txBody>
          <a:bodyPr rtlCol="0">
            <a:normAutofit/>
          </a:bodyPr>
          <a:lstStyle/>
          <a:p>
            <a:pPr algn="just" eaLnBrk="1" hangingPunct="1">
              <a:spcBef>
                <a:spcPct val="0"/>
              </a:spcBef>
            </a:pPr>
            <a:r>
              <a:rPr lang="it-IT" sz="2800" b="1" dirty="0" smtClean="0">
                <a:latin typeface="Calibri" panose="020F0502020204030204" pitchFamily="34" charset="0"/>
                <a:cs typeface="Arial" pitchFamily="34" charset="0"/>
              </a:rPr>
              <a:t>Web Istat</a:t>
            </a:r>
          </a:p>
          <a:p>
            <a:pPr marL="0" indent="0" algn="just" eaLnBrk="1" hangingPunct="1">
              <a:spcBef>
                <a:spcPct val="0"/>
              </a:spcBef>
              <a:buNone/>
            </a:pPr>
            <a:endParaRPr lang="it-IT" sz="2800" b="1" dirty="0" smtClean="0">
              <a:latin typeface="Calibri" panose="020F0502020204030204" pitchFamily="34" charset="0"/>
              <a:cs typeface="Arial" pitchFamily="34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it-IT" sz="2800" b="1" dirty="0" smtClean="0">
                <a:latin typeface="Calibri" panose="020F0502020204030204" pitchFamily="34" charset="0"/>
                <a:cs typeface="Arial" pitchFamily="34" charset="0"/>
              </a:rPr>
              <a:t>Web User </a:t>
            </a:r>
            <a:r>
              <a:rPr lang="it-IT" sz="2800" b="1" dirty="0" err="1" smtClean="0">
                <a:latin typeface="Calibri" panose="020F0502020204030204" pitchFamily="34" charset="0"/>
                <a:cs typeface="Arial" pitchFamily="34" charset="0"/>
              </a:rPr>
              <a:t>Support</a:t>
            </a:r>
            <a:endParaRPr lang="it-IT" sz="2800" b="1" dirty="0" smtClean="0">
              <a:latin typeface="Calibri" panose="020F0502020204030204" pitchFamily="34" charset="0"/>
              <a:cs typeface="Arial" pitchFamily="34" charset="0"/>
            </a:endParaRPr>
          </a:p>
          <a:p>
            <a:pPr marL="0" indent="0" algn="just" eaLnBrk="1" hangingPunct="1">
              <a:spcBef>
                <a:spcPct val="0"/>
              </a:spcBef>
              <a:buNone/>
            </a:pPr>
            <a:endParaRPr lang="it-IT" sz="2800" b="1" dirty="0" smtClean="0">
              <a:latin typeface="Calibri" panose="020F0502020204030204" pitchFamily="34" charset="0"/>
              <a:cs typeface="Arial" pitchFamily="34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it-IT" sz="2800" b="1" dirty="0" smtClean="0">
                <a:latin typeface="Calibri" panose="020F0502020204030204" pitchFamily="34" charset="0"/>
                <a:cs typeface="Arial" pitchFamily="34" charset="0"/>
              </a:rPr>
              <a:t>Knowledge centre</a:t>
            </a:r>
          </a:p>
          <a:p>
            <a:pPr marL="0" indent="0" algn="just" eaLnBrk="1" hangingPunct="1">
              <a:spcBef>
                <a:spcPct val="0"/>
              </a:spcBef>
              <a:buFont typeface="Arial" pitchFamily="34" charset="0"/>
              <a:buNone/>
            </a:pPr>
            <a:endParaRPr lang="it-IT" sz="2400" b="1" dirty="0" smtClean="0">
              <a:latin typeface="Arial" pitchFamily="34" charset="0"/>
              <a:cs typeface="Arial" pitchFamily="34" charset="0"/>
            </a:endParaRPr>
          </a:p>
          <a:p>
            <a:pPr marL="0" indent="0" algn="just" eaLnBrk="1" hangingPunct="1">
              <a:spcBef>
                <a:spcPct val="0"/>
              </a:spcBef>
              <a:buFont typeface="Arial" pitchFamily="34" charset="0"/>
              <a:buNone/>
            </a:pPr>
            <a:endParaRPr lang="it-IT" sz="2400" dirty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2936"/>
            <a:ext cx="3859907" cy="1955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82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5040560" cy="1357312"/>
          </a:xfrm>
        </p:spPr>
        <p:txBody>
          <a:bodyPr/>
          <a:lstStyle/>
          <a:p>
            <a:pPr algn="l" eaLnBrk="1" hangingPunct="1"/>
            <a:r>
              <a:rPr lang="it-IT" b="1" dirty="0" smtClean="0">
                <a:solidFill>
                  <a:srgbClr val="C00000"/>
                </a:solidFill>
              </a:rPr>
              <a:t>Web </a:t>
            </a:r>
            <a:r>
              <a:rPr lang="it-IT" b="1" dirty="0" smtClean="0">
                <a:solidFill>
                  <a:srgbClr val="C00000"/>
                </a:solidFill>
              </a:rPr>
              <a:t>Istat</a:t>
            </a:r>
            <a:endParaRPr lang="it-IT" dirty="0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55576" y="2348880"/>
            <a:ext cx="7848872" cy="2643188"/>
          </a:xfrm>
        </p:spPr>
        <p:txBody>
          <a:bodyPr rtlCol="0">
            <a:normAutofit fontScale="92500" lnSpcReduction="10000"/>
          </a:bodyPr>
          <a:lstStyle/>
          <a:p>
            <a:pPr lvl="0" algn="just" eaLnBrk="1" hangingPunct="1">
              <a:spcBef>
                <a:spcPct val="0"/>
              </a:spcBef>
            </a:pPr>
            <a:r>
              <a:rPr lang="it-IT" sz="2800" b="1" dirty="0" smtClean="0">
                <a:cs typeface="Arial" pitchFamily="34" charset="0"/>
              </a:rPr>
              <a:t>Sito </a:t>
            </a:r>
            <a:r>
              <a:rPr lang="it-IT" sz="28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(collegato a </a:t>
            </a:r>
            <a:r>
              <a:rPr lang="it-IT" sz="2800" dirty="0" err="1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dwh</a:t>
            </a:r>
            <a:r>
              <a:rPr lang="it-IT" sz="28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it-IT" sz="28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e </a:t>
            </a:r>
            <a:r>
              <a:rPr lang="it-IT" sz="28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social </a:t>
            </a:r>
            <a:r>
              <a:rPr lang="it-IT" sz="28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network</a:t>
            </a:r>
            <a:r>
              <a:rPr lang="it-IT" sz="28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)</a:t>
            </a:r>
          </a:p>
          <a:p>
            <a:pPr marL="0" lvl="0" indent="0" algn="just" eaLnBrk="1" hangingPunct="1">
              <a:spcBef>
                <a:spcPct val="0"/>
              </a:spcBef>
              <a:buNone/>
            </a:pPr>
            <a:endParaRPr lang="it-IT" sz="28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it-IT" sz="2800" b="1" dirty="0" err="1" smtClean="0">
                <a:cs typeface="Arial" pitchFamily="34" charset="0"/>
              </a:rPr>
              <a:t>I.Stat</a:t>
            </a:r>
            <a:r>
              <a:rPr lang="it-IT" sz="2800" b="1" dirty="0" smtClean="0">
                <a:cs typeface="Arial" pitchFamily="34" charset="0"/>
              </a:rPr>
              <a:t> + Sistemi</a:t>
            </a:r>
            <a:r>
              <a:rPr lang="it-IT" sz="2800" b="1" dirty="0" smtClean="0"/>
              <a:t> informativi tematici derivati + SEP</a:t>
            </a:r>
          </a:p>
          <a:p>
            <a:pPr marL="0" indent="0" algn="just" eaLnBrk="1" hangingPunct="1">
              <a:spcBef>
                <a:spcPct val="0"/>
              </a:spcBef>
              <a:buNone/>
            </a:pPr>
            <a:endParaRPr lang="it-IT" sz="2800" b="1" dirty="0" smtClean="0"/>
          </a:p>
          <a:p>
            <a:pPr algn="just" eaLnBrk="1" hangingPunct="1">
              <a:spcBef>
                <a:spcPct val="0"/>
              </a:spcBef>
            </a:pPr>
            <a:r>
              <a:rPr lang="it-IT" sz="2800" b="1" dirty="0">
                <a:cs typeface="Arial" pitchFamily="34" charset="0"/>
              </a:rPr>
              <a:t>Servizi web </a:t>
            </a:r>
            <a:r>
              <a:rPr lang="it-IT" sz="28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(es Rivaluta</a:t>
            </a:r>
            <a:r>
              <a:rPr lang="it-IT" sz="28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)</a:t>
            </a:r>
          </a:p>
          <a:p>
            <a:pPr marL="0" indent="0" algn="just" eaLnBrk="1" hangingPunct="1">
              <a:spcBef>
                <a:spcPct val="0"/>
              </a:spcBef>
              <a:buNone/>
            </a:pPr>
            <a:endParaRPr lang="it-IT" sz="28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it-IT" sz="2800" b="1" dirty="0" smtClean="0">
                <a:cs typeface="Arial" pitchFamily="34" charset="0"/>
              </a:rPr>
              <a:t>Editoria digitale </a:t>
            </a:r>
            <a:r>
              <a:rPr lang="it-IT" sz="2800" dirty="0" smtClean="0">
                <a:cs typeface="Arial" pitchFamily="34" charset="0"/>
              </a:rPr>
              <a:t>(anche su e-</a:t>
            </a:r>
            <a:r>
              <a:rPr lang="it-IT" sz="2800" dirty="0" err="1" smtClean="0">
                <a:cs typeface="Arial" pitchFamily="34" charset="0"/>
              </a:rPr>
              <a:t>store</a:t>
            </a:r>
            <a:r>
              <a:rPr lang="it-IT" sz="2800" dirty="0" smtClean="0">
                <a:cs typeface="Arial" pitchFamily="34" charset="0"/>
              </a:rPr>
              <a:t>)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08806"/>
            <a:ext cx="238125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82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16262</TotalTime>
  <Words>707</Words>
  <Application>Microsoft Office PowerPoint</Application>
  <PresentationFormat>Presentazione su schermo (4:3)</PresentationFormat>
  <Paragraphs>165</Paragraphs>
  <Slides>13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4" baseType="lpstr">
      <vt:lpstr>Tema di Office</vt:lpstr>
      <vt:lpstr>La mappa dei servizi all’utenza Giulia Mottura  DCDC - Istat </vt:lpstr>
      <vt:lpstr>Il rapporto con gli utenti</vt:lpstr>
      <vt:lpstr>Chi sono i nostri utenti?</vt:lpstr>
      <vt:lpstr>I ‘nuovi utenti’</vt:lpstr>
      <vt:lpstr>Presentazione standard di PowerPoint</vt:lpstr>
      <vt:lpstr>Sistema integrato dei servizi agli utenti </vt:lpstr>
      <vt:lpstr>Cardini del sistema di servizi</vt:lpstr>
      <vt:lpstr>Principali servizi integrati</vt:lpstr>
      <vt:lpstr>Web Istat</vt:lpstr>
      <vt:lpstr>Web User Support</vt:lpstr>
      <vt:lpstr>Knowledge Centre</vt:lpstr>
      <vt:lpstr>Presentazione standard di PowerPoint</vt:lpstr>
      <vt:lpstr>Monitoraggio della soddisfazione degli utenti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E’ nata la Scuola superiore di statistica e di analisi sociali ed economiche</dc:title>
  <dc:creator>ISTAT</dc:creator>
  <cp:lastModifiedBy>Giulia GM. Mottura</cp:lastModifiedBy>
  <cp:revision>72</cp:revision>
  <cp:lastPrinted>2013-10-09T07:47:41Z</cp:lastPrinted>
  <dcterms:created xsi:type="dcterms:W3CDTF">2012-05-08T14:41:19Z</dcterms:created>
  <dcterms:modified xsi:type="dcterms:W3CDTF">2013-10-09T08:57:53Z</dcterms:modified>
</cp:coreProperties>
</file>