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62" r:id="rId3"/>
    <p:sldId id="363" r:id="rId4"/>
    <p:sldId id="368" r:id="rId5"/>
    <p:sldId id="364" r:id="rId6"/>
    <p:sldId id="365" r:id="rId7"/>
    <p:sldId id="366" r:id="rId8"/>
    <p:sldId id="369" r:id="rId9"/>
  </p:sldIdLst>
  <p:sldSz cx="9144000" cy="6858000" type="screen4x3"/>
  <p:notesSz cx="6797675" cy="9872663"/>
  <p:defaultTextStyle>
    <a:defPPr>
      <a:defRPr lang="it-IT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E60000"/>
    <a:srgbClr val="FFFF99"/>
    <a:srgbClr val="FFCC00"/>
    <a:srgbClr val="FCFEA0"/>
    <a:srgbClr val="FF1919"/>
    <a:srgbClr val="50515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01" autoAdjust="0"/>
  </p:normalViewPr>
  <p:slideViewPr>
    <p:cSldViewPr snapToGrid="0" snapToObjects="1">
      <p:cViewPr>
        <p:scale>
          <a:sx n="80" d="100"/>
          <a:sy n="80" d="100"/>
        </p:scale>
        <p:origin x="-1824" y="-660"/>
      </p:cViewPr>
      <p:guideLst>
        <p:guide orient="horz" pos="1354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2214" y="-108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70C1DC-C730-4B61-A786-4D9CF1767F3B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55663DA-8B44-4353-A13D-18FF3203726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6562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87194F8-4CFF-479D-8FEB-D1B5D57407CA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17E68B3-8D7C-4648-B95C-C26DCEAFD44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310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2AA1B1A-A653-4D9C-9709-91B04C5F6C4E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6A50383-E6E8-47CA-AB76-98B4FA5238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4894875-3CA1-4B1D-BA7E-CA373FF5B988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96176D1-35B3-4D36-93C7-BE0BB8D96C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EF97D13-4339-4000-9163-2E3607D306C2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69DA29C-9A5D-46D7-ACA2-6430A2641BD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AAFA673-C2CE-48B8-BBA7-777CB5943C7A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750412F-B884-44D7-B803-2FFBBA4093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DDB72AF-466C-4B8B-83A7-B223A5D30887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8328322-A2A0-4081-89CF-9ED9EF9F62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F54B72-E2AE-4A60-A866-7C05BCCCD816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6E4F0C0-73D7-4663-B9FD-A243E09C8AB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FD88ED7-D079-4640-B3DA-5C14C394864C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EEEF91F-7774-4AD3-A9D0-C373CD1336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D8268BE-FCFF-489A-B191-CC91E2756629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A43DE7E-8B42-4F87-AE92-3474D550FC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1A48C0A-D42D-41F0-B0A9-8C227782C4D1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5D52454-0382-4E5A-B7FD-2B4B440F578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279D79E-5000-4E3D-80F9-C3DF7EA86414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FCE331E-FE94-4720-9F96-692FB53E9B2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CE603E3-70B0-4864-8CB0-F095B853D898}" type="datetimeFigureOut">
              <a:rPr lang="it-IT"/>
              <a:pPr>
                <a:defRPr/>
              </a:pPr>
              <a:t>14/10/2013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1F5F64A-D25C-46F9-882F-1E4189A31D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/>
          <p:nvPr userDrawn="1"/>
        </p:nvSpPr>
        <p:spPr>
          <a:xfrm>
            <a:off x="777875" y="0"/>
            <a:ext cx="7543800" cy="381000"/>
          </a:xfrm>
          <a:prstGeom prst="rect">
            <a:avLst/>
          </a:prstGeom>
          <a:solidFill>
            <a:srgbClr val="7F1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Times New Roman" pitchFamily="-28" charset="0"/>
              <a:buNone/>
              <a:defRPr/>
            </a:pPr>
            <a:endParaRPr lang="en-US"/>
          </a:p>
        </p:txBody>
      </p:sp>
      <p:cxnSp>
        <p:nvCxnSpPr>
          <p:cNvPr id="9" name="Connettore 1 8"/>
          <p:cNvCxnSpPr/>
          <p:nvPr userDrawn="1"/>
        </p:nvCxnSpPr>
        <p:spPr>
          <a:xfrm>
            <a:off x="777875" y="6254750"/>
            <a:ext cx="7543800" cy="0"/>
          </a:xfrm>
          <a:prstGeom prst="line">
            <a:avLst/>
          </a:prstGeom>
          <a:ln>
            <a:solidFill>
              <a:srgbClr val="7F142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8" name="Immagine 10" descr="marchio 2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558088" y="6346825"/>
            <a:ext cx="8064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988" r:id="rId1"/>
    <p:sldLayoutId id="2147486989" r:id="rId2"/>
    <p:sldLayoutId id="2147486990" r:id="rId3"/>
    <p:sldLayoutId id="2147486991" r:id="rId4"/>
    <p:sldLayoutId id="2147486992" r:id="rId5"/>
    <p:sldLayoutId id="2147486993" r:id="rId6"/>
    <p:sldLayoutId id="2147486994" r:id="rId7"/>
    <p:sldLayoutId id="2147486995" r:id="rId8"/>
    <p:sldLayoutId id="2147486996" r:id="rId9"/>
    <p:sldLayoutId id="2147486997" r:id="rId10"/>
    <p:sldLayoutId id="2147486998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Presentazione%20colleg.ppt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Presentazione%20colleg.pptx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Presentazione%20colleg.pptx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Presentazione%20colleg.pptx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Presentazione%20colleg.pptx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Presentazione%20colleg.pptx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Presentazione%20colleg.pptx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asellaDiTesto 4">
            <a:hlinkClick r:id="rId2" action="ppaction://hlinkpres?slideindex=1&amp;slidetitle="/>
          </p:cNvPr>
          <p:cNvSpPr txBox="1">
            <a:spLocks noChangeArrowheads="1"/>
          </p:cNvSpPr>
          <p:nvPr/>
        </p:nvSpPr>
        <p:spPr bwMode="auto">
          <a:xfrm>
            <a:off x="682625" y="766763"/>
            <a:ext cx="8045739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1" hangingPunct="1"/>
            <a:r>
              <a:rPr lang="it-IT" altLang="it-IT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CUIS Assemblea plenaria</a:t>
            </a:r>
            <a:endParaRPr lang="it-IT" altLang="it-IT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 eaLnBrk="1" hangingPunct="1"/>
            <a:endParaRPr lang="it-IT" altLang="it-IT" sz="2800" b="1" dirty="0" smtClean="0">
              <a:solidFill>
                <a:srgbClr val="C00000"/>
              </a:solidFill>
            </a:endParaRPr>
          </a:p>
          <a:p>
            <a:pPr algn="ctr" eaLnBrk="1" hangingPunct="1"/>
            <a:endParaRPr lang="it-IT" altLang="it-IT" sz="2800" b="1" dirty="0">
              <a:solidFill>
                <a:srgbClr val="C00000"/>
              </a:solidFill>
            </a:endParaRPr>
          </a:p>
          <a:p>
            <a:pPr algn="ctr"/>
            <a:r>
              <a:rPr lang="it-IT" altLang="it-IT" sz="2800" b="1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SAES </a:t>
            </a:r>
            <a:r>
              <a:rPr lang="it-IT" altLang="it-IT" sz="2000" b="1" dirty="0" smtClean="0">
                <a:solidFill>
                  <a:srgbClr val="C00000"/>
                </a:solidFill>
              </a:rPr>
              <a:t> </a:t>
            </a:r>
            <a:r>
              <a:rPr lang="it-IT" altLang="it-IT" sz="2000" b="1" dirty="0" smtClean="0">
                <a:solidFill>
                  <a:srgbClr val="C00000"/>
                </a:solidFill>
              </a:rPr>
              <a:t>(Scuola Superiore di Statistica e</a:t>
            </a:r>
          </a:p>
          <a:p>
            <a:pPr algn="ctr"/>
            <a:r>
              <a:rPr lang="it-IT" altLang="it-IT" sz="2000" b="1" dirty="0" smtClean="0">
                <a:solidFill>
                  <a:srgbClr val="C00000"/>
                </a:solidFill>
              </a:rPr>
              <a:t>di Analisi Sociali ed Economiche) </a:t>
            </a:r>
          </a:p>
          <a:p>
            <a:pPr algn="ctr"/>
            <a:endParaRPr lang="it-IT" altLang="it-IT" sz="2800" b="1" dirty="0" smtClean="0">
              <a:solidFill>
                <a:srgbClr val="C00000"/>
              </a:solidFill>
            </a:endParaRPr>
          </a:p>
          <a:p>
            <a:pPr algn="ctr"/>
            <a:endParaRPr lang="it-IT" altLang="it-IT" sz="2800" b="1" dirty="0" smtClean="0">
              <a:solidFill>
                <a:srgbClr val="C00000"/>
              </a:solidFill>
            </a:endParaRPr>
          </a:p>
          <a:p>
            <a:pPr algn="ctr"/>
            <a:endParaRPr lang="it-IT" altLang="it-IT" sz="2800" b="1" dirty="0">
              <a:solidFill>
                <a:srgbClr val="C00000"/>
              </a:solidFill>
            </a:endParaRPr>
          </a:p>
          <a:p>
            <a:pPr algn="ctr"/>
            <a:r>
              <a:rPr lang="it-IT" alt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it-IT" altLang="it-IT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JOURNALISM SCHOOL</a:t>
            </a:r>
          </a:p>
          <a:p>
            <a:pPr algn="ctr"/>
            <a:endParaRPr lang="it-IT" sz="1400" b="1" dirty="0" smtClean="0"/>
          </a:p>
          <a:p>
            <a:endParaRPr lang="it-IT" altLang="it-IT" sz="1400" dirty="0"/>
          </a:p>
          <a:p>
            <a:endParaRPr lang="it-IT" altLang="it-IT" sz="1400" dirty="0"/>
          </a:p>
          <a:p>
            <a:endParaRPr lang="it-IT" altLang="it-IT" sz="1400" dirty="0"/>
          </a:p>
          <a:p>
            <a:endParaRPr lang="it-IT" altLang="it-IT" sz="2200" dirty="0">
              <a:solidFill>
                <a:srgbClr val="505150"/>
              </a:solidFill>
            </a:endParaRPr>
          </a:p>
          <a:p>
            <a:r>
              <a:rPr lang="it-IT" altLang="it-IT" sz="1400" dirty="0" smtClean="0">
                <a:solidFill>
                  <a:srgbClr val="505150"/>
                </a:solidFill>
              </a:rPr>
              <a:t>Corrado </a:t>
            </a:r>
            <a:r>
              <a:rPr lang="it-IT" altLang="it-IT" sz="1400" dirty="0" err="1" smtClean="0">
                <a:solidFill>
                  <a:srgbClr val="505150"/>
                </a:solidFill>
              </a:rPr>
              <a:t>Abbate</a:t>
            </a:r>
            <a:endParaRPr lang="it-IT" altLang="it-IT" sz="1400" dirty="0">
              <a:solidFill>
                <a:srgbClr val="505150"/>
              </a:solidFill>
            </a:endParaRPr>
          </a:p>
          <a:p>
            <a:r>
              <a:rPr lang="it-IT" altLang="it-IT" sz="1400" dirty="0" smtClean="0">
                <a:solidFill>
                  <a:srgbClr val="505150"/>
                </a:solidFill>
              </a:rPr>
              <a:t>CUIS, </a:t>
            </a:r>
            <a:r>
              <a:rPr lang="it-IT" altLang="it-IT" sz="1400" dirty="0">
                <a:solidFill>
                  <a:srgbClr val="505150"/>
                </a:solidFill>
              </a:rPr>
              <a:t>16 ottobre 2013</a:t>
            </a:r>
            <a:endParaRPr lang="it-IT" altLang="it-IT" sz="2400" b="1" dirty="0">
              <a:solidFill>
                <a:srgbClr val="5051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asellaDiTesto 4">
            <a:hlinkClick r:id="rId2" action="ppaction://hlinkpres?slideindex=1&amp;slidetitle="/>
          </p:cNvPr>
          <p:cNvSpPr txBox="1">
            <a:spLocks noChangeArrowheads="1"/>
          </p:cNvSpPr>
          <p:nvPr/>
        </p:nvSpPr>
        <p:spPr bwMode="auto">
          <a:xfrm>
            <a:off x="682625" y="766763"/>
            <a:ext cx="823574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JOURNALISM SCHOOL</a:t>
            </a: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 Scuola superiore di statistica e di analisi sociali ed economiche  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it-IT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SAES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 e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fondazione </a:t>
            </a: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&lt;</a:t>
            </a:r>
            <a:r>
              <a:rPr lang="it-IT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Ahref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hanno 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organizzato, insieme, un modulo formativo sul</a:t>
            </a:r>
          </a:p>
          <a:p>
            <a:pPr algn="ctr"/>
            <a:endParaRPr lang="it-IT" sz="24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it-IT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DATA JOURNALISM</a:t>
            </a:r>
          </a:p>
          <a:p>
            <a:pPr algn="ctr"/>
            <a:endParaRPr lang="it-IT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 prime due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edizioni si sono 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svolte, a Roma e a Milano, nel 2012;</a:t>
            </a:r>
          </a:p>
          <a:p>
            <a:endParaRPr lang="it-IT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terza si è tenuta a Roma nel 2013;</a:t>
            </a:r>
          </a:p>
          <a:p>
            <a:endParaRPr lang="it-IT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quarta è in corso di organizzazione e si 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svolgerà ancora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Roma 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nel dicembre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2013.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asellaDiTesto 4">
            <a:hlinkClick r:id="rId2" action="ppaction://hlinkpres?slideindex=1&amp;slidetitle="/>
          </p:cNvPr>
          <p:cNvSpPr txBox="1">
            <a:spLocks noChangeArrowheads="1"/>
          </p:cNvSpPr>
          <p:nvPr/>
        </p:nvSpPr>
        <p:spPr bwMode="auto">
          <a:xfrm>
            <a:off x="682625" y="754888"/>
            <a:ext cx="8116991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800" b="1" dirty="0" smtClean="0"/>
              <a:t>La </a:t>
            </a:r>
            <a:r>
              <a:rPr lang="it-IT" sz="2800" b="1" dirty="0"/>
              <a:t>DATA JOURNALISM SCHOOL</a:t>
            </a:r>
            <a:endParaRPr lang="it-IT" sz="2800" dirty="0"/>
          </a:p>
          <a:p>
            <a:endParaRPr lang="it-IT" sz="2800" dirty="0" smtClean="0"/>
          </a:p>
          <a:p>
            <a:r>
              <a:rPr lang="it-IT" sz="2800" dirty="0"/>
              <a:t> </a:t>
            </a:r>
          </a:p>
          <a:p>
            <a:r>
              <a:rPr lang="it-IT" sz="2800" dirty="0" smtClean="0"/>
              <a:t>Il </a:t>
            </a:r>
            <a:r>
              <a:rPr lang="it-IT" sz="2800" i="1" dirty="0" smtClean="0"/>
              <a:t>target professionale </a:t>
            </a:r>
            <a:r>
              <a:rPr lang="it-IT" sz="2800" dirty="0" smtClean="0"/>
              <a:t>del corso è costituito da:</a:t>
            </a:r>
          </a:p>
          <a:p>
            <a:endParaRPr lang="it-IT" sz="2800" dirty="0" smtClean="0"/>
          </a:p>
          <a:p>
            <a:pPr>
              <a:buFontTx/>
              <a:buChar char="-"/>
            </a:pPr>
            <a:r>
              <a:rPr lang="it-IT" sz="2800" dirty="0" smtClean="0"/>
              <a:t> 	giornalisti,</a:t>
            </a:r>
          </a:p>
          <a:p>
            <a:pPr>
              <a:buFontTx/>
              <a:buChar char="-"/>
            </a:pPr>
            <a:r>
              <a:rPr lang="it-IT" sz="2800" dirty="0" smtClean="0"/>
              <a:t> 	comunicatori </a:t>
            </a:r>
            <a:r>
              <a:rPr lang="it-IT" sz="2800" dirty="0"/>
              <a:t>della PA</a:t>
            </a:r>
            <a:r>
              <a:rPr lang="it-IT" sz="2800" dirty="0" smtClean="0"/>
              <a:t>,</a:t>
            </a:r>
          </a:p>
          <a:p>
            <a:pPr>
              <a:buFontTx/>
              <a:buChar char="-"/>
            </a:pPr>
            <a:r>
              <a:rPr lang="it-IT" sz="2800" dirty="0" smtClean="0"/>
              <a:t> 	studenti (di comunicazione o orientati alla 	comunicazione professionale),</a:t>
            </a:r>
          </a:p>
          <a:p>
            <a:pPr>
              <a:buFontTx/>
              <a:buChar char="-"/>
            </a:pPr>
            <a:r>
              <a:rPr lang="it-IT" sz="2800" dirty="0" smtClean="0"/>
              <a:t> 	e, </a:t>
            </a:r>
            <a:r>
              <a:rPr lang="it-IT" sz="2800" dirty="0"/>
              <a:t>più in </a:t>
            </a:r>
            <a:r>
              <a:rPr lang="it-IT" sz="2800" dirty="0" smtClean="0"/>
              <a:t>generale, coloro che operano nel 	mondo dell'informazione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asellaDiTesto 4">
            <a:hlinkClick r:id="rId2" action="ppaction://hlinkpres?slideindex=1&amp;slidetitle="/>
          </p:cNvPr>
          <p:cNvSpPr txBox="1">
            <a:spLocks noChangeArrowheads="1"/>
          </p:cNvSpPr>
          <p:nvPr/>
        </p:nvSpPr>
        <p:spPr bwMode="auto">
          <a:xfrm>
            <a:off x="682625" y="754888"/>
            <a:ext cx="8128866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it-IT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JOURNALISM SCHOOL</a:t>
            </a:r>
            <a:endParaRPr lang="it-I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endParaRPr lang="it-I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Il corso ha lo scopo di: </a:t>
            </a:r>
          </a:p>
          <a:p>
            <a:endParaRPr lang="it-IT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avorire la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conoscenza delle </a:t>
            </a: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fonti </a:t>
            </a:r>
            <a:r>
              <a:rPr lang="it-IT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 informazione statistica 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il </a:t>
            </a:r>
            <a:r>
              <a:rPr lang="it-IT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trattamento dei </a:t>
            </a:r>
            <a:r>
              <a:rPr lang="it-IT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dati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nella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prospettiva 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 applicare tali conoscenze nelle attività che concretamente si svolgono in una redazione o in ufficio destinato alla comunicazione istituzionale.</a:t>
            </a:r>
          </a:p>
          <a:p>
            <a:endParaRPr lang="it-I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it-I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asellaDiTesto 4">
            <a:hlinkClick r:id="rId2" action="ppaction://hlinkpres?slideindex=1&amp;slidetitle="/>
          </p:cNvPr>
          <p:cNvSpPr txBox="1">
            <a:spLocks noChangeArrowheads="1"/>
          </p:cNvSpPr>
          <p:nvPr/>
        </p:nvSpPr>
        <p:spPr bwMode="auto">
          <a:xfrm>
            <a:off x="682625" y="593766"/>
            <a:ext cx="8247619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DATA JOURNALISM SCHOOL</a:t>
            </a:r>
            <a:endParaRPr lang="it-IT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endParaRPr lang="it-I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Durante il corso sono proposti strumenti per:</a:t>
            </a:r>
          </a:p>
          <a:p>
            <a:endParaRPr lang="it-IT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	individuare e utilizzare le informazioni statistiche 	disponibili (fruibili) oggi in Italia,</a:t>
            </a: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	il reperimento dei dati (tecniche per accedere a…),</a:t>
            </a: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	la raccolta e il trattamento dei dati,</a:t>
            </a: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	le tecniche basilari per elaborare e sintetizzare i dati, </a:t>
            </a: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	la visualizzazione dei dati.</a:t>
            </a:r>
          </a:p>
          <a:p>
            <a:pPr algn="ctr"/>
            <a:endParaRPr lang="it-IT" altLang="it-IT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asellaDiTesto 4">
            <a:hlinkClick r:id="rId2" action="ppaction://hlinkpres?slideindex=1&amp;slidetitle="/>
          </p:cNvPr>
          <p:cNvSpPr txBox="1">
            <a:spLocks noChangeArrowheads="1"/>
          </p:cNvSpPr>
          <p:nvPr/>
        </p:nvSpPr>
        <p:spPr bwMode="auto">
          <a:xfrm>
            <a:off x="682625" y="766763"/>
            <a:ext cx="805761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DATA JOURNALISM SCHOOL </a:t>
            </a:r>
          </a:p>
          <a:p>
            <a:endParaRPr lang="it-IT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it-IT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media hanno partecipato </a:t>
            </a:r>
            <a:r>
              <a:rPr lang="it-IT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22 allievi per edizione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 la seguente articolazione 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professionale, nel complesso delle tre edizioni:</a:t>
            </a: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Giornalisti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 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praticanti 			40</a:t>
            </a: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Ufficio 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stampa o </a:t>
            </a: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marketing 	  4</a:t>
            </a: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Studenti/ricercatori 				  6</a:t>
            </a: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Personale PA 					  7</a:t>
            </a: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Altro 								  8</a:t>
            </a: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it-IT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Totale 							65</a:t>
            </a:r>
            <a:endParaRPr lang="it-IT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it-IT" altLang="it-IT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asellaDiTesto 4">
            <a:hlinkClick r:id="rId2" action="ppaction://hlinkpres?slideindex=1&amp;slidetitle="/>
          </p:cNvPr>
          <p:cNvSpPr txBox="1">
            <a:spLocks noChangeArrowheads="1"/>
          </p:cNvSpPr>
          <p:nvPr/>
        </p:nvSpPr>
        <p:spPr bwMode="auto">
          <a:xfrm>
            <a:off x="777627" y="843149"/>
            <a:ext cx="8223869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DATA JOURNALISM SCHOOL </a:t>
            </a:r>
          </a:p>
          <a:p>
            <a:endParaRPr lang="it-IT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it-IT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Molto </a:t>
            </a:r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lusinghiere le valutazioni manifestate </a:t>
            </a:r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finora dai </a:t>
            </a:r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partecipanti alla conclusione delle iniziative.</a:t>
            </a:r>
          </a:p>
          <a:p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partecipanti </a:t>
            </a:r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hanno dichiarato di essere: </a:t>
            </a:r>
            <a:endParaRPr lang="it-I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MOLTO </a:t>
            </a:r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SODDISFATTI </a:t>
            </a:r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</a:t>
            </a:r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30% 	</a:t>
            </a:r>
          </a:p>
          <a:p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SODDISFATTI </a:t>
            </a:r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           </a:t>
            </a:r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</a:t>
            </a:r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53%	</a:t>
            </a:r>
          </a:p>
          <a:p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ABBASTANZA </a:t>
            </a:r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SODDISFATTI           </a:t>
            </a:r>
            <a:r>
              <a:rPr lang="it-IT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17%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it-IT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it-IT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Grazie!</a:t>
            </a:r>
            <a:endParaRPr lang="it-IT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8394582"/>
      </p:ext>
    </p:extLst>
  </p:cSld>
  <p:clrMapOvr>
    <a:masterClrMapping/>
  </p:clrMapOvr>
</p:sld>
</file>

<file path=ppt/theme/theme1.xml><?xml version="1.0" encoding="utf-8"?>
<a:theme xmlns:a="http://schemas.openxmlformats.org/drawingml/2006/main" name="copertina">
  <a:themeElements>
    <a:clrScheme name="Impostazioni personalizzate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10359</TotalTime>
  <Words>87</Words>
  <Application>Microsoft Office PowerPoint</Application>
  <PresentationFormat>Presentazione su schermo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copertina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Bruna Tabanella</dc:creator>
  <cp:lastModifiedBy>.</cp:lastModifiedBy>
  <cp:revision>750</cp:revision>
  <cp:lastPrinted>2013-10-03T15:32:24Z</cp:lastPrinted>
  <dcterms:created xsi:type="dcterms:W3CDTF">2012-12-11T11:00:35Z</dcterms:created>
  <dcterms:modified xsi:type="dcterms:W3CDTF">2013-10-14T09:15:17Z</dcterms:modified>
</cp:coreProperties>
</file>