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8" r:id="rId4"/>
    <p:sldId id="279" r:id="rId5"/>
    <p:sldId id="271" r:id="rId6"/>
    <p:sldId id="307" r:id="rId7"/>
    <p:sldId id="276" r:id="rId8"/>
    <p:sldId id="304" r:id="rId9"/>
    <p:sldId id="298" r:id="rId10"/>
    <p:sldId id="305" r:id="rId11"/>
    <p:sldId id="299" r:id="rId12"/>
    <p:sldId id="300" r:id="rId13"/>
    <p:sldId id="301" r:id="rId14"/>
    <p:sldId id="302" r:id="rId15"/>
    <p:sldId id="303" r:id="rId16"/>
    <p:sldId id="306" r:id="rId17"/>
    <p:sldId id="295" r:id="rId18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99FF"/>
    <a:srgbClr val="0066CC"/>
    <a:srgbClr val="003399"/>
    <a:srgbClr val="FF0000"/>
    <a:srgbClr val="800000"/>
    <a:srgbClr val="292929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4" autoAdjust="0"/>
  </p:normalViewPr>
  <p:slideViewPr>
    <p:cSldViewPr snapToGrid="0" snapToObjects="1">
      <p:cViewPr>
        <p:scale>
          <a:sx n="75" d="100"/>
          <a:sy n="75" d="100"/>
        </p:scale>
        <p:origin x="-1530" y="-76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9C9D7-0377-4BE8-8CE9-EE13F5712485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CDE19F-E38C-4B32-85CB-A8DFD6DD79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730B65-6FCA-4AB6-8823-CCF0B6116B19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A643AD-4F76-40BA-A3BA-CBCFE927E6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8782D5-18FB-49F5-9E27-D914227DDC9F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865565-FF64-4D68-9C0D-2450878D1F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BDE153-956A-4CD9-A430-51DF93FABDC0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D3AFA3-B3FE-4747-A012-16A18D5D4B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238E1B-8B6A-4A05-8E6C-B6AD4108FD25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2F9AC2-2D16-40B4-B300-C16C7DF06F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2F64CE-97FD-4498-9944-23097BF89D63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CD39D-6D4B-45A3-9642-41B1E0AA6A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929F39-588A-4758-B084-0FA3A5276B29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BD09E3-C4EE-4B40-878C-EECDBFA606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FEC834-1F06-4159-9978-F57449AF3871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82F36E-ACDB-46B8-8B64-569095BAF3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9B801-EF3B-41F4-8B8C-3276ED3AFB6E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16E95F-1F84-4107-93E6-1874EF1300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3A3CDC-6C43-4DC2-AB83-EBB0638E1B31}" type="datetimeFigureOut">
              <a:rPr lang="it-IT"/>
              <a:pPr>
                <a:defRPr/>
              </a:pPr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766F5F-D0A1-4AA9-A6B6-24564EC1A6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asellaDiTesto 4"/>
          <p:cNvSpPr txBox="1">
            <a:spLocks noChangeArrowheads="1"/>
          </p:cNvSpPr>
          <p:nvPr/>
        </p:nvSpPr>
        <p:spPr bwMode="auto">
          <a:xfrm>
            <a:off x="769938" y="1714500"/>
            <a:ext cx="78025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292929"/>
                </a:solidFill>
              </a:rPr>
              <a:t>Commissione degli utenti dell’informazione statistica (Cuis)</a:t>
            </a:r>
            <a:endParaRPr lang="it-IT">
              <a:solidFill>
                <a:srgbClr val="292929"/>
              </a:solidFill>
            </a:endParaRPr>
          </a:p>
          <a:p>
            <a:endParaRPr lang="it-IT" sz="1200" b="1">
              <a:solidFill>
                <a:srgbClr val="292929"/>
              </a:solidFill>
            </a:endParaRPr>
          </a:p>
          <a:p>
            <a:r>
              <a:rPr lang="it-IT" sz="1200" i="1">
                <a:solidFill>
                  <a:srgbClr val="292929"/>
                </a:solidFill>
              </a:rPr>
              <a:t>Assemblea plenaria</a:t>
            </a:r>
          </a:p>
          <a:p>
            <a:endParaRPr lang="it-IT" sz="1200" i="1">
              <a:solidFill>
                <a:srgbClr val="292929"/>
              </a:solidFill>
            </a:endParaRPr>
          </a:p>
          <a:p>
            <a:endParaRPr lang="it-IT" sz="1200" b="1">
              <a:solidFill>
                <a:srgbClr val="292929"/>
              </a:solidFill>
            </a:endParaRPr>
          </a:p>
          <a:p>
            <a:endParaRPr lang="it-IT" sz="1200" b="1">
              <a:solidFill>
                <a:srgbClr val="292929"/>
              </a:solidFill>
            </a:endParaRPr>
          </a:p>
          <a:p>
            <a:r>
              <a:rPr lang="it-IT" sz="2300" b="1">
                <a:solidFill>
                  <a:srgbClr val="292929"/>
                </a:solidFill>
              </a:rPr>
              <a:t>La Community della </a:t>
            </a:r>
            <a:r>
              <a:rPr lang="it-IT" sz="2300" b="1">
                <a:solidFill>
                  <a:srgbClr val="800000"/>
                </a:solidFill>
              </a:rPr>
              <a:t>Cuis</a:t>
            </a:r>
            <a:r>
              <a:rPr lang="it-IT" sz="2300" b="1">
                <a:solidFill>
                  <a:srgbClr val="292929"/>
                </a:solidFill>
              </a:rPr>
              <a:t>: che cosa è e come si lavora</a:t>
            </a:r>
            <a:r>
              <a:rPr lang="it-IT" sz="2300">
                <a:solidFill>
                  <a:srgbClr val="292929"/>
                </a:solidFill>
              </a:rPr>
              <a:t> </a:t>
            </a:r>
            <a:endParaRPr lang="it-IT" sz="2300" b="1">
              <a:solidFill>
                <a:srgbClr val="292929"/>
              </a:solidFill>
            </a:endParaRPr>
          </a:p>
          <a:p>
            <a:endParaRPr lang="it-IT" sz="2200">
              <a:solidFill>
                <a:srgbClr val="292929"/>
              </a:solidFill>
            </a:endParaRPr>
          </a:p>
          <a:p>
            <a:endParaRPr lang="it-IT" sz="2200">
              <a:solidFill>
                <a:srgbClr val="292929"/>
              </a:solidFill>
            </a:endParaRPr>
          </a:p>
          <a:p>
            <a:endParaRPr lang="it-IT" sz="2200">
              <a:solidFill>
                <a:srgbClr val="292929"/>
              </a:solidFill>
            </a:endParaRPr>
          </a:p>
          <a:p>
            <a:r>
              <a:rPr lang="it-IT" sz="1500">
                <a:solidFill>
                  <a:srgbClr val="292929"/>
                </a:solidFill>
                <a:latin typeface="Calibri" pitchFamily="34" charset="0"/>
              </a:rPr>
              <a:t>Mirko Benedetti</a:t>
            </a:r>
          </a:p>
          <a:p>
            <a:endParaRPr lang="it-IT" sz="1500">
              <a:solidFill>
                <a:srgbClr val="292929"/>
              </a:solidFill>
            </a:endParaRPr>
          </a:p>
          <a:p>
            <a:r>
              <a:rPr lang="it-IT" sz="1100">
                <a:solidFill>
                  <a:srgbClr val="292929"/>
                </a:solidFill>
              </a:rPr>
              <a:t>16 ottobre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6"/>
          <p:cNvSpPr>
            <a:spLocks noChangeArrowheads="1"/>
          </p:cNvSpPr>
          <p:nvPr/>
        </p:nvSpPr>
        <p:spPr bwMode="auto">
          <a:xfrm>
            <a:off x="2847975" y="-28575"/>
            <a:ext cx="3762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Cose da fare al primo ingresso/3</a:t>
            </a: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542925"/>
            <a:ext cx="6121400" cy="5613400"/>
          </a:xfrm>
          <a:prstGeom prst="rect">
            <a:avLst/>
          </a:prstGeom>
          <a:noFill/>
        </p:spPr>
      </p:pic>
      <p:sp>
        <p:nvSpPr>
          <p:cNvPr id="212996" name="Oval 4"/>
          <p:cNvSpPr>
            <a:spLocks noChangeArrowheads="1"/>
          </p:cNvSpPr>
          <p:nvPr/>
        </p:nvSpPr>
        <p:spPr bwMode="auto">
          <a:xfrm>
            <a:off x="2387600" y="2857500"/>
            <a:ext cx="3619500" cy="2374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 rot="-955662">
            <a:off x="1435100" y="2419350"/>
            <a:ext cx="2719388" cy="438150"/>
          </a:xfrm>
          <a:prstGeom prst="rect">
            <a:avLst/>
          </a:prstGeom>
          <a:solidFill>
            <a:srgbClr val="CC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Completare il profilo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nimBg="1"/>
      <p:bldP spid="348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6"/>
          <p:cNvSpPr>
            <a:spLocks noChangeArrowheads="1"/>
          </p:cNvSpPr>
          <p:nvPr/>
        </p:nvSpPr>
        <p:spPr bwMode="auto">
          <a:xfrm>
            <a:off x="3635375" y="-28575"/>
            <a:ext cx="21875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Tipi di documento</a:t>
            </a:r>
          </a:p>
        </p:txBody>
      </p:sp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3817938" y="811213"/>
            <a:ext cx="43211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defTabSz="914400"/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1. Post:</a:t>
            </a:r>
            <a:r>
              <a:rPr lang="it-IT" b="1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it-IT" b="1">
                <a:solidFill>
                  <a:srgbClr val="696969"/>
                </a:solidFill>
                <a:latin typeface="Calibri" pitchFamily="34" charset="0"/>
              </a:rPr>
              <a:t>è l’oggetto principale di comunicazione. È un messaggio o un intervento o un articolo</a:t>
            </a:r>
          </a:p>
          <a:p>
            <a:pPr marL="800100" lvl="1" indent="-342900" defTabSz="914400"/>
            <a:endParaRPr lang="it-IT" b="1">
              <a:solidFill>
                <a:srgbClr val="003399"/>
              </a:solidFill>
              <a:latin typeface="Calibri" pitchFamily="34" charset="0"/>
            </a:endParaRPr>
          </a:p>
          <a:p>
            <a:pPr marL="800100" lvl="1" indent="-342900" defTabSz="914400"/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2. Calendario:</a:t>
            </a:r>
            <a:r>
              <a:rPr lang="it-IT" b="1">
                <a:solidFill>
                  <a:srgbClr val="696969"/>
                </a:solidFill>
                <a:latin typeface="Calibri" pitchFamily="34" charset="0"/>
              </a:rPr>
              <a:t> permette di gestire in modo condiviso la programmazione degli eventi e visualizzare l’agenda personale.</a:t>
            </a:r>
          </a:p>
          <a:p>
            <a:pPr marL="800100" lvl="1" indent="-342900" defTabSz="914400"/>
            <a:endParaRPr lang="it-IT" b="1">
              <a:solidFill>
                <a:srgbClr val="696969"/>
              </a:solidFill>
              <a:latin typeface="Calibri" pitchFamily="34" charset="0"/>
            </a:endParaRPr>
          </a:p>
          <a:p>
            <a:pPr marL="800100" lvl="1" indent="-342900" defTabSz="914400"/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3. Documenti:</a:t>
            </a:r>
            <a:r>
              <a:rPr lang="it-IT" b="1">
                <a:solidFill>
                  <a:srgbClr val="696969"/>
                </a:solidFill>
                <a:latin typeface="Calibri" pitchFamily="34" charset="0"/>
              </a:rPr>
              <a:t> file in formato PDF o Office, con possibilità di descrizione, versionamento e organizzazione in cartelle e sottocartelle di community.</a:t>
            </a:r>
          </a:p>
          <a:p>
            <a:pPr marL="800100" lvl="1" indent="-342900" defTabSz="914400"/>
            <a:endParaRPr lang="it-IT" b="1">
              <a:solidFill>
                <a:srgbClr val="696969"/>
              </a:solidFill>
              <a:latin typeface="Calibri" pitchFamily="34" charset="0"/>
            </a:endParaRPr>
          </a:p>
          <a:p>
            <a:pPr marL="800100" lvl="1" indent="-342900" defTabSz="914400"/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4. Wiki:</a:t>
            </a:r>
            <a:r>
              <a:rPr lang="it-IT" b="1">
                <a:solidFill>
                  <a:srgbClr val="696969"/>
                </a:solidFill>
                <a:latin typeface="Calibri" pitchFamily="34" charset="0"/>
              </a:rPr>
              <a:t> contenuto modificabile da più utenti con possibilità di confronto delle modifiche effettuate.</a:t>
            </a:r>
          </a:p>
        </p:txBody>
      </p:sp>
      <p:pic>
        <p:nvPicPr>
          <p:cNvPr id="206852" name="Picture 6" descr="archivia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841500"/>
            <a:ext cx="38242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6"/>
          <p:cNvSpPr>
            <a:spLocks noChangeArrowheads="1"/>
          </p:cNvSpPr>
          <p:nvPr/>
        </p:nvSpPr>
        <p:spPr bwMode="auto">
          <a:xfrm>
            <a:off x="4156075" y="0"/>
            <a:ext cx="666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Post</a:t>
            </a:r>
          </a:p>
        </p:txBody>
      </p:sp>
      <p:pic>
        <p:nvPicPr>
          <p:cNvPr id="2078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8" y="787400"/>
            <a:ext cx="5643562" cy="4913313"/>
          </a:xfrm>
          <a:prstGeom prst="rect">
            <a:avLst/>
          </a:prstGeom>
          <a:noFill/>
        </p:spPr>
      </p:pic>
      <p:pic>
        <p:nvPicPr>
          <p:cNvPr id="2078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5813">
            <a:off x="427038" y="2527300"/>
            <a:ext cx="5681662" cy="3841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6235700" y="1955800"/>
            <a:ext cx="990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6"/>
          <p:cNvSpPr>
            <a:spLocks noChangeArrowheads="1"/>
          </p:cNvSpPr>
          <p:nvPr/>
        </p:nvSpPr>
        <p:spPr bwMode="auto">
          <a:xfrm>
            <a:off x="3965575" y="0"/>
            <a:ext cx="1377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Calendario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8" y="787400"/>
            <a:ext cx="5643562" cy="4913313"/>
          </a:xfrm>
          <a:prstGeom prst="rect">
            <a:avLst/>
          </a:prstGeom>
          <a:noFill/>
        </p:spPr>
      </p:pic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6248400" y="2260600"/>
            <a:ext cx="990600" cy="165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5363">
            <a:off x="852488" y="2732088"/>
            <a:ext cx="4722812" cy="3552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6"/>
          <p:cNvSpPr>
            <a:spLocks noChangeArrowheads="1"/>
          </p:cNvSpPr>
          <p:nvPr/>
        </p:nvSpPr>
        <p:spPr bwMode="auto">
          <a:xfrm>
            <a:off x="3762375" y="0"/>
            <a:ext cx="1479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Documento</a:t>
            </a: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8" y="787400"/>
            <a:ext cx="5643562" cy="4913313"/>
          </a:xfrm>
          <a:prstGeom prst="rect">
            <a:avLst/>
          </a:prstGeom>
          <a:noFill/>
        </p:spPr>
      </p:pic>
      <p:sp>
        <p:nvSpPr>
          <p:cNvPr id="209924" name="Oval 4"/>
          <p:cNvSpPr>
            <a:spLocks noChangeArrowheads="1"/>
          </p:cNvSpPr>
          <p:nvPr/>
        </p:nvSpPr>
        <p:spPr bwMode="auto">
          <a:xfrm>
            <a:off x="6248400" y="2463800"/>
            <a:ext cx="990600" cy="165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1096">
            <a:off x="1400175" y="2870200"/>
            <a:ext cx="4602163" cy="3554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6"/>
          <p:cNvSpPr>
            <a:spLocks noChangeArrowheads="1"/>
          </p:cNvSpPr>
          <p:nvPr/>
        </p:nvSpPr>
        <p:spPr bwMode="auto">
          <a:xfrm>
            <a:off x="4206875" y="0"/>
            <a:ext cx="6842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Wiki</a:t>
            </a: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8" y="787400"/>
            <a:ext cx="5643562" cy="4913313"/>
          </a:xfrm>
          <a:prstGeom prst="rect">
            <a:avLst/>
          </a:prstGeom>
          <a:noFill/>
        </p:spPr>
      </p:pic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6248400" y="2679700"/>
            <a:ext cx="990600" cy="165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0063">
            <a:off x="1925638" y="3184525"/>
            <a:ext cx="4773612" cy="303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6"/>
          <p:cNvSpPr>
            <a:spLocks noChangeArrowheads="1"/>
          </p:cNvSpPr>
          <p:nvPr/>
        </p:nvSpPr>
        <p:spPr bwMode="auto">
          <a:xfrm>
            <a:off x="3359150" y="0"/>
            <a:ext cx="2241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Avviare il dibattito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 rot="206039">
            <a:off x="4071938" y="676275"/>
            <a:ext cx="3179762" cy="43815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Cose che si possono fare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3917950" y="1546225"/>
            <a:ext cx="4260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r>
              <a:rPr lang="it-IT" sz="2300" b="1">
                <a:solidFill>
                  <a:srgbClr val="800000"/>
                </a:solidFill>
                <a:latin typeface="Calibri" pitchFamily="34" charset="0"/>
              </a:rPr>
              <a:t>1.</a:t>
            </a:r>
            <a:r>
              <a:rPr lang="it-IT" sz="2100">
                <a:latin typeface="Calibri" pitchFamily="34" charset="0"/>
              </a:rPr>
              <a:t> Condividere impressioni, idee, riflessioni su questo incontro inaugurale;</a:t>
            </a:r>
          </a:p>
          <a:p>
            <a:endParaRPr lang="it-IT" sz="2100">
              <a:latin typeface="Calibri" pitchFamily="34" charset="0"/>
            </a:endParaRPr>
          </a:p>
          <a:p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2.</a:t>
            </a:r>
            <a:r>
              <a:rPr lang="it-IT" sz="2100">
                <a:latin typeface="Calibri" pitchFamily="34" charset="0"/>
              </a:rPr>
              <a:t> Proporre uno specifico tema di discussione;</a:t>
            </a:r>
          </a:p>
          <a:p>
            <a:endParaRPr lang="it-IT" sz="2100">
              <a:latin typeface="Calibri" pitchFamily="34" charset="0"/>
            </a:endParaRPr>
          </a:p>
          <a:p>
            <a:r>
              <a:rPr lang="it-IT" sz="2300" b="1">
                <a:solidFill>
                  <a:srgbClr val="800000"/>
                </a:solidFill>
                <a:latin typeface="Calibri" pitchFamily="34" charset="0"/>
              </a:rPr>
              <a:t>3.</a:t>
            </a:r>
            <a:r>
              <a:rPr lang="it-IT" sz="2100">
                <a:latin typeface="Calibri" pitchFamily="34" charset="0"/>
              </a:rPr>
              <a:t> Iniziare la stesura collaborativa di un documento di lavoro;</a:t>
            </a:r>
          </a:p>
          <a:p>
            <a:endParaRPr lang="it-IT" sz="2100">
              <a:latin typeface="Calibri" pitchFamily="34" charset="0"/>
            </a:endParaRPr>
          </a:p>
          <a:p>
            <a:r>
              <a:rPr lang="it-IT" sz="2300" b="1">
                <a:solidFill>
                  <a:srgbClr val="800000"/>
                </a:solidFill>
                <a:latin typeface="Calibri" pitchFamily="34" charset="0"/>
              </a:rPr>
              <a:t>4.</a:t>
            </a:r>
            <a:r>
              <a:rPr lang="it-IT" sz="2100">
                <a:latin typeface="Calibri" pitchFamily="34" charset="0"/>
              </a:rPr>
              <a:t> Organizzare l’archivio dei documenti, spiegandone le logiche di classificazione </a:t>
            </a:r>
          </a:p>
        </p:txBody>
      </p:sp>
      <p:pic>
        <p:nvPicPr>
          <p:cNvPr id="214024" name="Picture 13" descr="convers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092325"/>
            <a:ext cx="27828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2140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833688" y="2125663"/>
            <a:ext cx="369411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9100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Gr</a:t>
            </a:r>
            <a:r>
              <a:rPr lang="it-IT" sz="91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@</a:t>
            </a:r>
            <a:r>
              <a:rPr lang="it-IT" sz="9100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zie</a:t>
            </a: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5068888" y="4260850"/>
            <a:ext cx="25987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it-IT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Supporto tecnico</a:t>
            </a:r>
            <a:endParaRPr lang="it-IT" sz="1300" b="1">
              <a:solidFill>
                <a:srgbClr val="800000"/>
              </a:solidFill>
              <a:latin typeface="Verdana" pitchFamily="34" charset="0"/>
            </a:endParaRPr>
          </a:p>
          <a:p>
            <a:pPr algn="ctr" defTabSz="914400"/>
            <a:r>
              <a:rPr lang="it-IT" sz="1300" b="1">
                <a:solidFill>
                  <a:srgbClr val="800000"/>
                </a:solidFill>
                <a:latin typeface="Verdana" pitchFamily="34" charset="0"/>
              </a:rPr>
              <a:t>community.sistan@istat.it</a:t>
            </a: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363" y="4979988"/>
            <a:ext cx="782637" cy="950912"/>
          </a:xfrm>
          <a:prstGeom prst="rect">
            <a:avLst/>
          </a:prstGeom>
          <a:noFill/>
        </p:spPr>
      </p:pic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1390650" y="4260850"/>
            <a:ext cx="26384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/>
            <a:r>
              <a:rPr lang="it-IT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Informazioni</a:t>
            </a:r>
            <a:endParaRPr lang="it-IT" b="1">
              <a:solidFill>
                <a:srgbClr val="800000"/>
              </a:solidFill>
            </a:endParaRPr>
          </a:p>
          <a:p>
            <a:pPr algn="ctr" defTabSz="914400"/>
            <a:r>
              <a:rPr lang="it-IT" sz="1300" b="1">
                <a:solidFill>
                  <a:srgbClr val="800000"/>
                </a:solidFill>
              </a:rPr>
              <a:t>sistan.redazcentrale@istat.it</a:t>
            </a:r>
          </a:p>
        </p:txBody>
      </p:sp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5" y="4967288"/>
            <a:ext cx="979488" cy="90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870200" y="-38100"/>
            <a:ext cx="3797300" cy="3667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b="1">
                <a:solidFill>
                  <a:schemeClr val="bg1"/>
                </a:solidFill>
              </a:rPr>
              <a:t>La Sistan Community: che cos’è</a:t>
            </a:r>
          </a:p>
        </p:txBody>
      </p:sp>
      <p:sp>
        <p:nvSpPr>
          <p:cNvPr id="86019" name="Rectangle 15"/>
          <p:cNvSpPr>
            <a:spLocks noChangeArrowheads="1"/>
          </p:cNvSpPr>
          <p:nvPr/>
        </p:nvSpPr>
        <p:spPr bwMode="auto">
          <a:xfrm>
            <a:off x="3390900" y="1482725"/>
            <a:ext cx="51419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1.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È un ambiente per la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comunicazione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, il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lavoro collaborativo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e l’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interrelazione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tra le persone che operano in ambito Sistan</a:t>
            </a:r>
          </a:p>
          <a:p>
            <a:pPr defTabSz="914400"/>
            <a:endParaRPr lang="it-IT" b="1">
              <a:solidFill>
                <a:srgbClr val="5F5F5F"/>
              </a:solidFill>
              <a:latin typeface="Calibri" pitchFamily="34" charset="0"/>
            </a:endParaRP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2.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È parte integrante del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portale del Sistan</a:t>
            </a:r>
          </a:p>
          <a:p>
            <a:pPr defTabSz="914400"/>
            <a:endParaRPr lang="it-IT" b="1">
              <a:solidFill>
                <a:srgbClr val="003399"/>
              </a:solidFill>
              <a:latin typeface="Calibri" pitchFamily="34" charset="0"/>
            </a:endParaRP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3.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È una piattaforma di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Enterprise Social Network</a:t>
            </a:r>
          </a:p>
          <a:p>
            <a:pPr defTabSz="914400"/>
            <a:endParaRPr lang="it-IT" b="1">
              <a:solidFill>
                <a:srgbClr val="5F5F5F"/>
              </a:solidFill>
              <a:latin typeface="Calibri" pitchFamily="34" charset="0"/>
            </a:endParaRP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4.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it-IT" b="1">
                <a:solidFill>
                  <a:srgbClr val="777777"/>
                </a:solidFill>
                <a:latin typeface="Calibri" pitchFamily="34" charset="0"/>
              </a:rPr>
              <a:t>È nello stesso tempo un insieme di</a:t>
            </a:r>
            <a:r>
              <a:rPr lang="it-IT" b="1">
                <a:latin typeface="Calibri" pitchFamily="34" charset="0"/>
              </a:rPr>
              <a:t>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comunità ristrette</a:t>
            </a:r>
            <a:r>
              <a:rPr lang="it-IT" b="1">
                <a:solidFill>
                  <a:srgbClr val="777777"/>
                </a:solidFill>
                <a:latin typeface="Calibri" pitchFamily="34" charset="0"/>
              </a:rPr>
              <a:t>, rappresentate essenzialmente dagli organismi consultivi e di </a:t>
            </a:r>
            <a:r>
              <a:rPr lang="it-IT" b="1" i="1">
                <a:solidFill>
                  <a:srgbClr val="777777"/>
                </a:solidFill>
                <a:latin typeface="Calibri" pitchFamily="34" charset="0"/>
              </a:rPr>
              <a:t>governance</a:t>
            </a:r>
            <a:r>
              <a:rPr lang="it-IT" b="1">
                <a:solidFill>
                  <a:srgbClr val="777777"/>
                </a:solidFill>
                <a:latin typeface="Calibri" pitchFamily="34" charset="0"/>
              </a:rPr>
              <a:t> del Sistan, ma anche luogo di discussione e interazione per le</a:t>
            </a:r>
            <a:r>
              <a:rPr lang="it-IT" b="1">
                <a:latin typeface="Calibri" pitchFamily="34" charset="0"/>
              </a:rPr>
              <a:t>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persone che operano in ambito Sistan</a:t>
            </a:r>
            <a:r>
              <a:rPr lang="it-IT" b="1">
                <a:latin typeface="Calibri" pitchFamily="34" charset="0"/>
              </a:rPr>
              <a:t>, </a:t>
            </a:r>
            <a:r>
              <a:rPr lang="it-IT" b="1">
                <a:solidFill>
                  <a:srgbClr val="777777"/>
                </a:solidFill>
                <a:latin typeface="Calibri" pitchFamily="34" charset="0"/>
              </a:rPr>
              <a:t>al di là delle appartenenze ai singoli gruppi.</a:t>
            </a:r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3713"/>
            <a:ext cx="2946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frie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0863"/>
            <a:ext cx="29559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387600" y="0"/>
            <a:ext cx="4537075" cy="3667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b="1">
                <a:solidFill>
                  <a:schemeClr val="bg1"/>
                </a:solidFill>
                <a:latin typeface="Tahoma" pitchFamily="34" charset="0"/>
              </a:rPr>
              <a:t>La Sistan </a:t>
            </a:r>
            <a:r>
              <a:rPr lang="it-IT" b="1">
                <a:solidFill>
                  <a:schemeClr val="bg1"/>
                </a:solidFill>
              </a:rPr>
              <a:t>Community: come funziona</a:t>
            </a:r>
          </a:p>
        </p:txBody>
      </p:sp>
      <p:pic>
        <p:nvPicPr>
          <p:cNvPr id="14339" name="Picture 5" descr="COMMUNUTY%20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025525"/>
            <a:ext cx="8610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579938" y="2441575"/>
            <a:ext cx="1363662" cy="1362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2786063" y="2139950"/>
            <a:ext cx="1793875" cy="108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595813" y="2147888"/>
            <a:ext cx="1682750" cy="1087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5729288" y="3803650"/>
            <a:ext cx="982662" cy="6746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2387600" y="3803650"/>
            <a:ext cx="1035050" cy="6746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3208338" y="2441575"/>
            <a:ext cx="1371600" cy="1362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3313113" y="1984375"/>
            <a:ext cx="688975" cy="266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786063" y="3227388"/>
            <a:ext cx="3492500" cy="7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2387600" y="2441575"/>
            <a:ext cx="3556000" cy="1362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H="1" flipV="1">
            <a:off x="5143500" y="1984375"/>
            <a:ext cx="800100" cy="1635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208338" y="2441575"/>
            <a:ext cx="3503612" cy="1362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786063" y="2441575"/>
            <a:ext cx="422275" cy="7858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313113" y="2251075"/>
            <a:ext cx="3398837" cy="1552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422650" y="1984375"/>
            <a:ext cx="579438" cy="24939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6924675" y="2533650"/>
            <a:ext cx="352425" cy="523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729288" y="2441575"/>
            <a:ext cx="214312" cy="2036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946400" y="0"/>
            <a:ext cx="3278188" cy="3667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b="1">
                <a:solidFill>
                  <a:schemeClr val="bg1"/>
                </a:solidFill>
              </a:rPr>
              <a:t>Obiettivi</a:t>
            </a:r>
          </a:p>
        </p:txBody>
      </p:sp>
      <p:sp>
        <p:nvSpPr>
          <p:cNvPr id="88068" name="Rectangle 29"/>
          <p:cNvSpPr>
            <a:spLocks noChangeArrowheads="1"/>
          </p:cNvSpPr>
          <p:nvPr/>
        </p:nvSpPr>
        <p:spPr bwMode="auto">
          <a:xfrm>
            <a:off x="3198813" y="990600"/>
            <a:ext cx="47529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1.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Favorire la discussione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e il confronto su temi di interesse per il Sistan</a:t>
            </a:r>
          </a:p>
          <a:p>
            <a:pPr defTabSz="914400"/>
            <a:endParaRPr lang="it-IT" b="1">
              <a:solidFill>
                <a:srgbClr val="5F5F5F"/>
              </a:solidFill>
              <a:latin typeface="Calibri" pitchFamily="34" charset="0"/>
            </a:endParaRP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2.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Agevolare lo svolgimento delle attività di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organismi consultivi e di </a:t>
            </a:r>
            <a:r>
              <a:rPr lang="it-IT" b="1" i="1">
                <a:solidFill>
                  <a:srgbClr val="800000"/>
                </a:solidFill>
                <a:latin typeface="Calibri" pitchFamily="34" charset="0"/>
              </a:rPr>
              <a:t>governance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del Sistan (Comstat, Cuis)</a:t>
            </a:r>
          </a:p>
          <a:p>
            <a:pPr defTabSz="914400"/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</a:t>
            </a: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3.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Mettere a sistema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saperi, intelligenze, sensibilità, professionalità, agevolando il confronto tra professionalità, esperienze, punti di vista</a:t>
            </a:r>
          </a:p>
          <a:p>
            <a:pPr defTabSz="914400"/>
            <a:endParaRPr lang="it-IT" b="1">
              <a:solidFill>
                <a:srgbClr val="5F5F5F"/>
              </a:solidFill>
              <a:latin typeface="Calibri" pitchFamily="34" charset="0"/>
            </a:endParaRP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4.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Promuovere la circolazione delle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buone pratiche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</a:t>
            </a:r>
          </a:p>
          <a:p>
            <a:pPr defTabSz="914400"/>
            <a:endParaRPr lang="it-IT" b="1">
              <a:solidFill>
                <a:srgbClr val="5F5F5F"/>
              </a:solidFill>
              <a:latin typeface="Calibri" pitchFamily="34" charset="0"/>
            </a:endParaRPr>
          </a:p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5.</a:t>
            </a:r>
            <a:r>
              <a:rPr lang="it-IT" b="1">
                <a:solidFill>
                  <a:srgbClr val="5F5F5F"/>
                </a:solidFill>
                <a:latin typeface="Calibri" pitchFamily="34" charset="0"/>
              </a:rPr>
              <a:t> Promuovere il </a:t>
            </a:r>
            <a:r>
              <a:rPr lang="it-IT" b="1">
                <a:solidFill>
                  <a:srgbClr val="800000"/>
                </a:solidFill>
                <a:latin typeface="Calibri" pitchFamily="34" charset="0"/>
              </a:rPr>
              <a:t>lavoro collaborativo</a:t>
            </a:r>
          </a:p>
        </p:txBody>
      </p:sp>
      <p:pic>
        <p:nvPicPr>
          <p:cNvPr id="15364" name="Picture 7" descr="3d icona persone con l'obiettivo-Questo è un esempio di rendering 3d Archivio Fotografico - 14767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7063" y="1244600"/>
            <a:ext cx="3825876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ChangeArrowheads="1"/>
          </p:cNvSpPr>
          <p:nvPr/>
        </p:nvSpPr>
        <p:spPr bwMode="auto">
          <a:xfrm>
            <a:off x="785813" y="1125538"/>
            <a:ext cx="3100387" cy="590550"/>
          </a:xfrm>
          <a:prstGeom prst="rect">
            <a:avLst/>
          </a:prstGeom>
          <a:solidFill>
            <a:srgbClr val="5051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100" b="1">
                <a:solidFill>
                  <a:schemeClr val="bg1"/>
                </a:solidFill>
                <a:latin typeface="Calibri" pitchFamily="34" charset="0"/>
              </a:rPr>
              <a:t>27 Community</a:t>
            </a: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1771650"/>
            <a:ext cx="6069012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CasellaDiTesto 2"/>
          <p:cNvSpPr txBox="1">
            <a:spLocks noChangeArrowheads="1"/>
          </p:cNvSpPr>
          <p:nvPr/>
        </p:nvSpPr>
        <p:spPr bwMode="auto">
          <a:xfrm>
            <a:off x="2717800" y="-30163"/>
            <a:ext cx="4206875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Da chi è composta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785813" y="382588"/>
            <a:ext cx="3443287" cy="74295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100" b="1">
                <a:solidFill>
                  <a:schemeClr val="bg1"/>
                </a:solidFill>
                <a:latin typeface="Calibri" pitchFamily="34" charset="0"/>
              </a:rPr>
              <a:t>1.097 persone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348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CasellaDiTesto 2"/>
          <p:cNvSpPr txBox="1">
            <a:spLocks noChangeArrowheads="1"/>
          </p:cNvSpPr>
          <p:nvPr/>
        </p:nvSpPr>
        <p:spPr bwMode="auto">
          <a:xfrm>
            <a:off x="1854200" y="-30163"/>
            <a:ext cx="5800725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Come si accede/1</a:t>
            </a:r>
          </a:p>
        </p:txBody>
      </p:sp>
      <p:sp>
        <p:nvSpPr>
          <p:cNvPr id="215043" name="AutoShape 1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044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045" name="AutoShape 1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1500188" y="711200"/>
            <a:ext cx="58372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1.</a:t>
            </a:r>
            <a:r>
              <a:rPr lang="it-IT" sz="1500" b="1">
                <a:solidFill>
                  <a:srgbClr val="777777"/>
                </a:solidFill>
                <a:latin typeface="Calibri" pitchFamily="34" charset="0"/>
              </a:rPr>
              <a:t> </a:t>
            </a:r>
            <a:r>
              <a:rPr lang="it-IT" sz="1500" b="1">
                <a:solidFill>
                  <a:srgbClr val="5F5F5F"/>
                </a:solidFill>
                <a:latin typeface="Calibri" pitchFamily="34" charset="0"/>
              </a:rPr>
              <a:t>Sono state poste </a:t>
            </a:r>
            <a:r>
              <a:rPr lang="it-IT" sz="1500" b="1">
                <a:solidFill>
                  <a:srgbClr val="800000"/>
                </a:solidFill>
                <a:latin typeface="Calibri" pitchFamily="34" charset="0"/>
              </a:rPr>
              <a:t>barriere in entrata</a:t>
            </a:r>
            <a:r>
              <a:rPr lang="it-IT" sz="1500" b="1">
                <a:solidFill>
                  <a:srgbClr val="5F5F5F"/>
                </a:solidFill>
                <a:latin typeface="Calibri" pitchFamily="34" charset="0"/>
              </a:rPr>
              <a:t> per avere certezza dell’identità delle persone e della titolarità dei contenuti </a:t>
            </a:r>
          </a:p>
          <a:p>
            <a:pPr lvl="1" defTabSz="914400"/>
            <a:endParaRPr lang="it-IT" sz="1500" b="1">
              <a:solidFill>
                <a:srgbClr val="5F5F5F"/>
              </a:solidFill>
              <a:latin typeface="Calibri" pitchFamily="34" charset="0"/>
            </a:endParaRPr>
          </a:p>
          <a:p>
            <a:pPr lvl="1"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2.</a:t>
            </a:r>
            <a:r>
              <a:rPr lang="it-IT" sz="1500" b="1">
                <a:solidFill>
                  <a:srgbClr val="777777"/>
                </a:solidFill>
                <a:latin typeface="Calibri" pitchFamily="34" charset="0"/>
              </a:rPr>
              <a:t> </a:t>
            </a:r>
            <a:r>
              <a:rPr lang="it-IT" sz="1500" b="1">
                <a:solidFill>
                  <a:srgbClr val="5F5F5F"/>
                </a:solidFill>
                <a:latin typeface="Calibri" pitchFamily="34" charset="0"/>
              </a:rPr>
              <a:t>L’utente è invitato a entrare nella community per mezzo di un’</a:t>
            </a:r>
            <a:r>
              <a:rPr lang="it-IT" sz="1500" b="1">
                <a:solidFill>
                  <a:srgbClr val="800000"/>
                </a:solidFill>
                <a:latin typeface="Calibri" pitchFamily="34" charset="0"/>
              </a:rPr>
              <a:t>e-mail</a:t>
            </a:r>
            <a:r>
              <a:rPr lang="it-IT" sz="1500" b="1">
                <a:solidFill>
                  <a:srgbClr val="5F5F5F"/>
                </a:solidFill>
                <a:latin typeface="Calibri" pitchFamily="34" charset="0"/>
              </a:rPr>
              <a:t>, tramite cui riceve le sue </a:t>
            </a:r>
            <a:r>
              <a:rPr lang="it-IT" sz="1500" b="1">
                <a:solidFill>
                  <a:srgbClr val="800000"/>
                </a:solidFill>
                <a:latin typeface="Calibri" pitchFamily="34" charset="0"/>
              </a:rPr>
              <a:t>credenziali di accesso</a:t>
            </a:r>
          </a:p>
          <a:p>
            <a:pPr lvl="1" defTabSz="914400"/>
            <a:endParaRPr lang="it-IT" sz="1500" b="1">
              <a:solidFill>
                <a:srgbClr val="777777"/>
              </a:solidFill>
              <a:latin typeface="Calibri" pitchFamily="34" charset="0"/>
            </a:endParaRPr>
          </a:p>
          <a:p>
            <a:pPr lvl="1"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3.</a:t>
            </a:r>
            <a:r>
              <a:rPr lang="it-IT" sz="1500" b="1">
                <a:solidFill>
                  <a:srgbClr val="777777"/>
                </a:solidFill>
                <a:latin typeface="Calibri" pitchFamily="34" charset="0"/>
              </a:rPr>
              <a:t> </a:t>
            </a:r>
            <a:r>
              <a:rPr lang="it-IT" sz="1500" b="1">
                <a:solidFill>
                  <a:srgbClr val="5F5F5F"/>
                </a:solidFill>
                <a:latin typeface="Calibri" pitchFamily="34" charset="0"/>
              </a:rPr>
              <a:t>Viene assegnato dagli amministratori a </a:t>
            </a:r>
            <a:r>
              <a:rPr lang="it-IT" sz="1500" b="1">
                <a:solidFill>
                  <a:srgbClr val="800000"/>
                </a:solidFill>
                <a:latin typeface="Calibri" pitchFamily="34" charset="0"/>
              </a:rPr>
              <a:t>una o più sotto-community</a:t>
            </a:r>
          </a:p>
        </p:txBody>
      </p:sp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8902">
            <a:off x="762000" y="3530600"/>
            <a:ext cx="7581900" cy="28829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2"/>
          <p:cNvSpPr txBox="1">
            <a:spLocks noChangeArrowheads="1"/>
          </p:cNvSpPr>
          <p:nvPr/>
        </p:nvSpPr>
        <p:spPr bwMode="auto">
          <a:xfrm>
            <a:off x="1854200" y="-30163"/>
            <a:ext cx="5800725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Come si accede/2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213" y="2363788"/>
            <a:ext cx="396081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78075"/>
            <a:ext cx="46085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626100" y="889000"/>
            <a:ext cx="2779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http://www.sistan.it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01675" y="868363"/>
            <a:ext cx="34020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it-IT" sz="2100" b="1">
                <a:solidFill>
                  <a:srgbClr val="800000"/>
                </a:solidFill>
                <a:latin typeface="Calibri" pitchFamily="34" charset="0"/>
              </a:rPr>
              <a:t>http://sistan.yooplus.com/ </a:t>
            </a:r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6154738" y="2878138"/>
            <a:ext cx="1571625" cy="863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srgbClr val="800000"/>
              </a:solidFill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6946900" y="1293813"/>
            <a:ext cx="0" cy="15128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384425" y="1284288"/>
            <a:ext cx="0" cy="1079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 animBg="1"/>
      <p:bldP spid="204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542925"/>
            <a:ext cx="6121400" cy="5613400"/>
          </a:xfrm>
          <a:prstGeom prst="rect">
            <a:avLst/>
          </a:prstGeom>
          <a:noFill/>
        </p:spPr>
      </p:pic>
      <p:sp>
        <p:nvSpPr>
          <p:cNvPr id="211971" name="Oval 3"/>
          <p:cNvSpPr>
            <a:spLocks noChangeArrowheads="1"/>
          </p:cNvSpPr>
          <p:nvPr/>
        </p:nvSpPr>
        <p:spPr bwMode="auto">
          <a:xfrm>
            <a:off x="2171700" y="5832475"/>
            <a:ext cx="3594100" cy="1492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11972" name="Rectangle 6"/>
          <p:cNvSpPr>
            <a:spLocks noChangeArrowheads="1"/>
          </p:cNvSpPr>
          <p:nvPr/>
        </p:nvSpPr>
        <p:spPr bwMode="auto">
          <a:xfrm>
            <a:off x="2847975" y="-28575"/>
            <a:ext cx="3762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Cose da fare al primo ingresso/1</a:t>
            </a:r>
          </a:p>
        </p:txBody>
      </p:sp>
      <p:sp>
        <p:nvSpPr>
          <p:cNvPr id="211973" name="Rectangle 6"/>
          <p:cNvSpPr>
            <a:spLocks noChangeArrowheads="1"/>
          </p:cNvSpPr>
          <p:nvPr/>
        </p:nvSpPr>
        <p:spPr bwMode="auto">
          <a:xfrm rot="871885">
            <a:off x="4889500" y="5178425"/>
            <a:ext cx="2667000" cy="4508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Cambiare la 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nimBg="1"/>
      <p:bldP spid="2119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542925"/>
            <a:ext cx="6121400" cy="5613400"/>
          </a:xfrm>
          <a:prstGeom prst="rect">
            <a:avLst/>
          </a:prstGeom>
          <a:noFill/>
        </p:spPr>
      </p:pic>
      <p:sp>
        <p:nvSpPr>
          <p:cNvPr id="205828" name="Oval 4"/>
          <p:cNvSpPr>
            <a:spLocks noChangeArrowheads="1"/>
          </p:cNvSpPr>
          <p:nvPr/>
        </p:nvSpPr>
        <p:spPr bwMode="auto">
          <a:xfrm>
            <a:off x="2006600" y="5927725"/>
            <a:ext cx="38481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829" name="Rectangle 6"/>
          <p:cNvSpPr>
            <a:spLocks noChangeArrowheads="1"/>
          </p:cNvSpPr>
          <p:nvPr/>
        </p:nvSpPr>
        <p:spPr bwMode="auto">
          <a:xfrm>
            <a:off x="2670175" y="-28575"/>
            <a:ext cx="3762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Cose da fare al primo ingresso/2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 rot="-853044">
            <a:off x="676275" y="5140325"/>
            <a:ext cx="3411538" cy="4508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100" b="1">
                <a:solidFill>
                  <a:schemeClr val="bg1"/>
                </a:solidFill>
                <a:latin typeface="Calibri" pitchFamily="34" charset="0"/>
              </a:rPr>
              <a:t>Attivare la notifica via e-mail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30" grpId="0" animBg="1"/>
    </p:bld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392</Words>
  <Application>Microsoft Office PowerPoint</Application>
  <PresentationFormat>Presentazione su schermo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11</vt:i4>
      </vt:variant>
      <vt:variant>
        <vt:lpstr>Titoli diapositive</vt:lpstr>
      </vt:variant>
      <vt:variant>
        <vt:i4>17</vt:i4>
      </vt:variant>
    </vt:vector>
  </HeadingPairs>
  <TitlesOfParts>
    <vt:vector size="33" baseType="lpstr">
      <vt:lpstr>Arial</vt:lpstr>
      <vt:lpstr>Calibri</vt:lpstr>
      <vt:lpstr>Times New Roman</vt:lpstr>
      <vt:lpstr>Tahoma</vt:lpstr>
      <vt:lpstr>Verdana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template</cp:lastModifiedBy>
  <cp:revision>116</cp:revision>
  <dcterms:created xsi:type="dcterms:W3CDTF">2012-12-11T11:00:35Z</dcterms:created>
  <dcterms:modified xsi:type="dcterms:W3CDTF">2013-10-14T12:14:35Z</dcterms:modified>
</cp:coreProperties>
</file>