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una Tabanella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50"/>
    <a:srgbClr val="7F1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1308" y="-216"/>
      </p:cViewPr>
      <p:guideLst>
        <p:guide orient="horz" pos="1354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72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53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81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8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21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79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287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13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44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27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DC0F17-B556-A148-93D6-180038A225EF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87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 userDrawn="1"/>
        </p:nvSpPr>
        <p:spPr>
          <a:xfrm>
            <a:off x="777875" y="0"/>
            <a:ext cx="7543800" cy="381000"/>
          </a:xfrm>
          <a:prstGeom prst="rect">
            <a:avLst/>
          </a:prstGeom>
          <a:solidFill>
            <a:srgbClr val="7F1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-28" charset="0"/>
              <a:buNone/>
              <a:defRPr/>
            </a:pPr>
            <a:endParaRPr lang="en-US"/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777875" y="6254519"/>
            <a:ext cx="7543800" cy="0"/>
          </a:xfrm>
          <a:prstGeom prst="line">
            <a:avLst/>
          </a:prstGeom>
          <a:ln>
            <a:solidFill>
              <a:srgbClr val="7F142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magine 10" descr="marchio 2.jpg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8379" y="6346121"/>
            <a:ext cx="806786" cy="33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7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it/url?sa=i&amp;rct=j&amp;q=&amp;esrc=s&amp;frm=1&amp;source=images&amp;cd=&amp;cad=rja&amp;docid=pzyUzhfB4gXHNM&amp;tbnid=JVC83oeXQoRdnM:&amp;ved=0CAUQjRw&amp;url=http://it.123rf.com/archivio-fotografico/finestre_aperte.html&amp;ei=ONFSUs_pHKew0QWL9IC4Dw&amp;bvm=bv.53537100,d.bGE&amp;psig=AFQjCNGcHYSC9Sy_bDFaA52E1mEpELtOGA&amp;ust=1381244783408668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682959" y="1626695"/>
            <a:ext cx="377586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bg1">
                    <a:lumMod val="50000"/>
                  </a:schemeClr>
                </a:solidFill>
              </a:rPr>
              <a:t>La nuova </a:t>
            </a:r>
          </a:p>
          <a:p>
            <a:r>
              <a:rPr lang="it-IT" sz="4000" dirty="0" smtClean="0">
                <a:solidFill>
                  <a:schemeClr val="bg1">
                    <a:lumMod val="50000"/>
                  </a:schemeClr>
                </a:solidFill>
              </a:rPr>
              <a:t>sala stampa </a:t>
            </a:r>
          </a:p>
          <a:p>
            <a:r>
              <a:rPr lang="it-IT" sz="4000" dirty="0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it-IT" sz="4000" dirty="0" smtClean="0">
                <a:solidFill>
                  <a:schemeClr val="bg1">
                    <a:lumMod val="50000"/>
                  </a:schemeClr>
                </a:solidFill>
              </a:rPr>
              <a:t>n line</a:t>
            </a:r>
          </a:p>
          <a:p>
            <a:endParaRPr lang="it-IT" sz="2800" dirty="0" smtClean="0">
              <a:solidFill>
                <a:srgbClr val="505150"/>
              </a:solidFill>
            </a:endParaRPr>
          </a:p>
          <a:p>
            <a:endParaRPr lang="it-IT" sz="2200" dirty="0">
              <a:solidFill>
                <a:srgbClr val="505150"/>
              </a:solidFill>
            </a:endParaRPr>
          </a:p>
          <a:p>
            <a:endParaRPr lang="it-IT" dirty="0" smtClean="0">
              <a:solidFill>
                <a:srgbClr val="505150"/>
              </a:solidFill>
            </a:endParaRPr>
          </a:p>
          <a:p>
            <a:endParaRPr lang="it-IT" dirty="0">
              <a:solidFill>
                <a:srgbClr val="505150"/>
              </a:solidFill>
            </a:endParaRPr>
          </a:p>
          <a:p>
            <a:endParaRPr lang="it-IT" dirty="0" smtClean="0">
              <a:solidFill>
                <a:srgbClr val="505150"/>
              </a:solidFill>
            </a:endParaRPr>
          </a:p>
          <a:p>
            <a:endParaRPr lang="it-IT" dirty="0">
              <a:solidFill>
                <a:srgbClr val="505150"/>
              </a:solidFill>
            </a:endParaRPr>
          </a:p>
          <a:p>
            <a:r>
              <a:rPr lang="it-IT" dirty="0" smtClean="0">
                <a:solidFill>
                  <a:srgbClr val="505150"/>
                </a:solidFill>
              </a:rPr>
              <a:t>Anna Maria Tononi</a:t>
            </a:r>
          </a:p>
          <a:p>
            <a:endParaRPr lang="it-IT" sz="1000" dirty="0">
              <a:solidFill>
                <a:srgbClr val="505150"/>
              </a:solidFill>
            </a:endParaRPr>
          </a:p>
          <a:p>
            <a:r>
              <a:rPr lang="it-IT" sz="1400" dirty="0" smtClean="0">
                <a:solidFill>
                  <a:srgbClr val="505150"/>
                </a:solidFill>
              </a:rPr>
              <a:t>16 ottobre 2013</a:t>
            </a:r>
            <a:endParaRPr lang="it-IT" sz="1400" dirty="0">
              <a:solidFill>
                <a:srgbClr val="505150"/>
              </a:solidFill>
            </a:endParaRPr>
          </a:p>
        </p:txBody>
      </p:sp>
      <p:pic>
        <p:nvPicPr>
          <p:cNvPr id="4" name="Immagin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558" y="1014983"/>
            <a:ext cx="3722498" cy="47186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923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682196" y="6435705"/>
            <a:ext cx="4693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solidFill>
                  <a:srgbClr val="7F7F7F"/>
                </a:solidFill>
              </a:rPr>
              <a:t>La nuova sala stampa on line </a:t>
            </a:r>
            <a:r>
              <a:rPr lang="it-IT" sz="1000" baseline="0" dirty="0" smtClean="0">
                <a:solidFill>
                  <a:srgbClr val="7F7F7F"/>
                </a:solidFill>
              </a:rPr>
              <a:t>– Anna Maria Tononi, Roma 16 ottobre 2013</a:t>
            </a:r>
            <a:endParaRPr lang="it-IT" sz="1000" dirty="0">
              <a:solidFill>
                <a:srgbClr val="7F7F7F"/>
              </a:solidFill>
            </a:endParaRPr>
          </a:p>
        </p:txBody>
      </p:sp>
      <p:sp>
        <p:nvSpPr>
          <p:cNvPr id="8" name="Segnaposto contenuto 5"/>
          <p:cNvSpPr>
            <a:spLocks noGrp="1"/>
          </p:cNvSpPr>
          <p:nvPr>
            <p:ph idx="1"/>
          </p:nvPr>
        </p:nvSpPr>
        <p:spPr>
          <a:xfrm>
            <a:off x="682196" y="1362075"/>
            <a:ext cx="3121480" cy="2108095"/>
          </a:xfrm>
          <a:prstGeom prst="ellips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Contenuti digitali </a:t>
            </a:r>
            <a:endParaRPr lang="it-IT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4696309" y="1362075"/>
            <a:ext cx="3213252" cy="2108094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>
              <a:solidFill>
                <a:schemeClr val="bg1"/>
              </a:solidFill>
            </a:endParaRPr>
          </a:p>
          <a:p>
            <a:pPr algn="ctr"/>
            <a:r>
              <a:rPr lang="it-IT" sz="2400" dirty="0" smtClean="0">
                <a:solidFill>
                  <a:srgbClr val="C00000"/>
                </a:solidFill>
              </a:rPr>
              <a:t>Interattività</a:t>
            </a:r>
          </a:p>
          <a:p>
            <a:pPr algn="ctr"/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261872" y="612648"/>
            <a:ext cx="6830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chemeClr val="bg1">
                    <a:lumMod val="50000"/>
                  </a:schemeClr>
                </a:solidFill>
              </a:rPr>
              <a:t>Sala stampa on line: due caratteristiche di fondo </a:t>
            </a:r>
            <a:endParaRPr lang="it-IT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838" y="3590925"/>
            <a:ext cx="1509609" cy="92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620" y="3716153"/>
            <a:ext cx="1838503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838" y="4780147"/>
            <a:ext cx="952628" cy="13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748" y="3470170"/>
            <a:ext cx="15716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86834" y="3688737"/>
            <a:ext cx="1706671" cy="165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321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682196" y="6435705"/>
            <a:ext cx="4693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solidFill>
                  <a:srgbClr val="7F7F7F"/>
                </a:solidFill>
              </a:rPr>
              <a:t>La nuova sala stampa on line </a:t>
            </a:r>
            <a:r>
              <a:rPr lang="it-IT" sz="1000" baseline="0" dirty="0" smtClean="0">
                <a:solidFill>
                  <a:srgbClr val="7F7F7F"/>
                </a:solidFill>
              </a:rPr>
              <a:t>– Anna Maria Tononi, Roma 16 ottobre 2013</a:t>
            </a:r>
            <a:endParaRPr lang="it-IT" sz="1000" dirty="0">
              <a:solidFill>
                <a:srgbClr val="7F7F7F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5225" y="676276"/>
            <a:ext cx="4815016" cy="4981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ttangolo 14"/>
          <p:cNvSpPr/>
          <p:nvPr/>
        </p:nvSpPr>
        <p:spPr>
          <a:xfrm>
            <a:off x="276225" y="847725"/>
            <a:ext cx="3429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L’interazione con </a:t>
            </a:r>
            <a:r>
              <a:rPr lang="it-IT" sz="20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nostri pubblici</a:t>
            </a:r>
            <a:r>
              <a:rPr lang="it-IT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it-IT" sz="2000" dirty="0" smtClean="0">
                <a:solidFill>
                  <a:srgbClr val="C00000"/>
                </a:solidFill>
              </a:rPr>
              <a:t>Twitter </a:t>
            </a:r>
          </a:p>
          <a:p>
            <a:endParaRPr lang="it-IT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it-IT" sz="2000" dirty="0" smtClean="0">
                <a:solidFill>
                  <a:srgbClr val="C00000"/>
                </a:solidFill>
              </a:rPr>
              <a:t>•</a:t>
            </a:r>
            <a:r>
              <a:rPr lang="it-IT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l’ufficio stampa pubblica notizie sui dati con link al comunicato </a:t>
            </a:r>
          </a:p>
          <a:p>
            <a:endParaRPr lang="it-IT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it-IT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it-IT" sz="2000" dirty="0" smtClean="0">
                <a:solidFill>
                  <a:srgbClr val="C00000"/>
                </a:solidFill>
              </a:rPr>
              <a:t>•</a:t>
            </a:r>
            <a:r>
              <a:rPr lang="it-IT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risponde ai quesiti degli utenti </a:t>
            </a:r>
          </a:p>
          <a:p>
            <a:endParaRPr lang="it-IT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it-IT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it-IT" sz="2000" dirty="0" smtClean="0">
                <a:solidFill>
                  <a:srgbClr val="C00000"/>
                </a:solidFill>
              </a:rPr>
              <a:t>• </a:t>
            </a:r>
            <a:r>
              <a:rPr lang="it-IT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veicola precisazioni nei casi di «distorsione informativa» </a:t>
            </a:r>
          </a:p>
        </p:txBody>
      </p:sp>
    </p:spTree>
    <p:extLst>
      <p:ext uri="{BB962C8B-B14F-4D97-AF65-F5344CB8AC3E}">
        <p14:creationId xmlns:p14="http://schemas.microsoft.com/office/powerpoint/2010/main" val="355321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82196" y="6435705"/>
            <a:ext cx="4693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rgbClr val="7F7F7F"/>
                </a:solidFill>
              </a:rPr>
              <a:t>La nuova sala stampa on line – Anna Maria Tononi, Roma 16 ottobre 2013</a:t>
            </a:r>
          </a:p>
          <a:p>
            <a:endParaRPr lang="it-IT" sz="1000" dirty="0">
              <a:solidFill>
                <a:srgbClr val="7F7F7F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682196" y="638292"/>
            <a:ext cx="6437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chemeClr val="bg1">
                    <a:lumMod val="50000"/>
                  </a:schemeClr>
                </a:solidFill>
              </a:rPr>
              <a:t>In sintesi, la sala stampa on line offre</a:t>
            </a:r>
            <a:endParaRPr lang="it-IT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2142863" y="3830744"/>
            <a:ext cx="1952244" cy="94183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a</a:t>
            </a:r>
            <a:r>
              <a:rPr lang="it-IT" sz="1600" dirty="0" smtClean="0"/>
              <a:t>ccesso «immediato»</a:t>
            </a:r>
            <a:endParaRPr lang="it-IT" sz="1600" dirty="0"/>
          </a:p>
        </p:txBody>
      </p:sp>
      <p:sp>
        <p:nvSpPr>
          <p:cNvPr id="9" name="Ovale 8"/>
          <p:cNvSpPr/>
          <p:nvPr/>
        </p:nvSpPr>
        <p:spPr>
          <a:xfrm>
            <a:off x="282626" y="3793142"/>
            <a:ext cx="1838125" cy="102413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accesso «mediato»</a:t>
            </a:r>
            <a:endParaRPr lang="it-IT" sz="1600" dirty="0"/>
          </a:p>
        </p:txBody>
      </p:sp>
      <p:sp>
        <p:nvSpPr>
          <p:cNvPr id="10" name="Rettangolo 9"/>
          <p:cNvSpPr/>
          <p:nvPr/>
        </p:nvSpPr>
        <p:spPr>
          <a:xfrm>
            <a:off x="487799" y="5045935"/>
            <a:ext cx="16550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 smtClean="0">
                <a:solidFill>
                  <a:srgbClr val="C00000"/>
                </a:solidFill>
              </a:rPr>
              <a:t>Comunicati</a:t>
            </a:r>
            <a:endParaRPr lang="it-IT" sz="1400" dirty="0">
              <a:solidFill>
                <a:srgbClr val="C00000"/>
              </a:solidFill>
            </a:endParaRPr>
          </a:p>
          <a:p>
            <a:pPr algn="ctr"/>
            <a:r>
              <a:rPr lang="it-IT" sz="1400" dirty="0">
                <a:solidFill>
                  <a:srgbClr val="C00000"/>
                </a:solidFill>
              </a:rPr>
              <a:t>Multimedia</a:t>
            </a:r>
          </a:p>
          <a:p>
            <a:pPr algn="ctr"/>
            <a:r>
              <a:rPr lang="it-IT" sz="1400" dirty="0">
                <a:solidFill>
                  <a:srgbClr val="C00000"/>
                </a:solidFill>
              </a:rPr>
              <a:t> </a:t>
            </a:r>
            <a:r>
              <a:rPr lang="it-IT" sz="1400" dirty="0" smtClean="0">
                <a:solidFill>
                  <a:srgbClr val="C00000"/>
                </a:solidFill>
              </a:rPr>
              <a:t>Infografiche</a:t>
            </a:r>
            <a:endParaRPr lang="it-IT" sz="1400" dirty="0">
              <a:solidFill>
                <a:srgbClr val="C00000"/>
              </a:solidFill>
            </a:endParaRPr>
          </a:p>
          <a:p>
            <a:pPr algn="ctr"/>
            <a:r>
              <a:rPr lang="it-IT" sz="1400" dirty="0">
                <a:solidFill>
                  <a:srgbClr val="C00000"/>
                </a:solidFill>
              </a:rPr>
              <a:t> </a:t>
            </a:r>
            <a:r>
              <a:rPr lang="it-IT" sz="1400" dirty="0" smtClean="0">
                <a:solidFill>
                  <a:srgbClr val="C00000"/>
                </a:solidFill>
              </a:rPr>
              <a:t> Social </a:t>
            </a:r>
            <a:r>
              <a:rPr lang="it-IT" sz="1400" dirty="0">
                <a:solidFill>
                  <a:srgbClr val="C00000"/>
                </a:solidFill>
              </a:rPr>
              <a:t>network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2261405" y="5243127"/>
            <a:ext cx="1932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 smtClean="0">
                <a:solidFill>
                  <a:srgbClr val="C00000"/>
                </a:solidFill>
              </a:rPr>
              <a:t>Datawarehouse </a:t>
            </a:r>
            <a:r>
              <a:rPr lang="it-IT" sz="1400" dirty="0" err="1" smtClean="0">
                <a:solidFill>
                  <a:srgbClr val="C00000"/>
                </a:solidFill>
              </a:rPr>
              <a:t>I.stat</a:t>
            </a:r>
            <a:endParaRPr lang="it-IT" sz="1400" dirty="0">
              <a:solidFill>
                <a:srgbClr val="C00000"/>
              </a:solidFill>
            </a:endParaRPr>
          </a:p>
          <a:p>
            <a:pPr algn="ctr"/>
            <a:r>
              <a:rPr lang="it-IT" sz="1400" dirty="0" smtClean="0">
                <a:solidFill>
                  <a:srgbClr val="C00000"/>
                </a:solidFill>
              </a:rPr>
              <a:t>Siti tematici </a:t>
            </a:r>
            <a:endParaRPr lang="it-IT" sz="1400" dirty="0">
              <a:solidFill>
                <a:srgbClr val="C00000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423279" y="4868184"/>
            <a:ext cx="1838126" cy="121920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dirty="0"/>
          </a:p>
        </p:txBody>
      </p:sp>
      <p:sp>
        <p:nvSpPr>
          <p:cNvPr id="21" name="Ovale 20"/>
          <p:cNvSpPr/>
          <p:nvPr/>
        </p:nvSpPr>
        <p:spPr>
          <a:xfrm>
            <a:off x="2321030" y="4817276"/>
            <a:ext cx="1838126" cy="121920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dirty="0"/>
          </a:p>
        </p:txBody>
      </p:sp>
      <p:cxnSp>
        <p:nvCxnSpPr>
          <p:cNvPr id="22" name="Connettore 2 21"/>
          <p:cNvCxnSpPr/>
          <p:nvPr/>
        </p:nvCxnSpPr>
        <p:spPr>
          <a:xfrm>
            <a:off x="3138154" y="4843573"/>
            <a:ext cx="0" cy="20236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endCxn id="10" idx="0"/>
          </p:cNvCxnSpPr>
          <p:nvPr/>
        </p:nvCxnSpPr>
        <p:spPr>
          <a:xfrm flipH="1">
            <a:off x="1315331" y="4780173"/>
            <a:ext cx="27011" cy="26576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Esplosione 2 27"/>
          <p:cNvSpPr/>
          <p:nvPr/>
        </p:nvSpPr>
        <p:spPr>
          <a:xfrm>
            <a:off x="2674431" y="1148584"/>
            <a:ext cx="2478024" cy="1283732"/>
          </a:xfrm>
          <a:prstGeom prst="irregularSeal2">
            <a:avLst/>
          </a:prstGeom>
          <a:noFill/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C00000"/>
                </a:solidFill>
              </a:rPr>
              <a:t>news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0" name="Memoria ad accesso sequenziale 29"/>
          <p:cNvSpPr/>
          <p:nvPr/>
        </p:nvSpPr>
        <p:spPr>
          <a:xfrm>
            <a:off x="4072995" y="2432316"/>
            <a:ext cx="2158920" cy="2044032"/>
          </a:xfrm>
          <a:prstGeom prst="flowChartMagneticTap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r>
              <a:rPr lang="it-IT" dirty="0"/>
              <a:t>i</a:t>
            </a:r>
            <a:r>
              <a:rPr lang="it-IT" dirty="0" smtClean="0"/>
              <a:t>nformazioni</a:t>
            </a:r>
          </a:p>
          <a:p>
            <a:pPr algn="ctr"/>
            <a:r>
              <a:rPr lang="it-IT" dirty="0" smtClean="0"/>
              <a:t>sull’Istituto</a:t>
            </a:r>
          </a:p>
          <a:p>
            <a:pPr algn="ctr"/>
            <a:endParaRPr lang="it-IT" sz="1000" dirty="0" smtClean="0"/>
          </a:p>
          <a:p>
            <a:pPr algn="ctr"/>
            <a:r>
              <a:rPr lang="it-IT" sz="1600" dirty="0" smtClean="0"/>
              <a:t>(personale,</a:t>
            </a:r>
          </a:p>
          <a:p>
            <a:pPr algn="ctr"/>
            <a:r>
              <a:rPr lang="it-IT" sz="1600" dirty="0"/>
              <a:t>b</a:t>
            </a:r>
            <a:r>
              <a:rPr lang="it-IT" sz="1600" dirty="0" smtClean="0"/>
              <a:t>ilancio, storia)</a:t>
            </a:r>
          </a:p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  <p:sp>
        <p:nvSpPr>
          <p:cNvPr id="31" name="Fumetto 3 30"/>
          <p:cNvSpPr/>
          <p:nvPr/>
        </p:nvSpPr>
        <p:spPr>
          <a:xfrm>
            <a:off x="1231392" y="2482593"/>
            <a:ext cx="2179276" cy="1225302"/>
          </a:xfrm>
          <a:prstGeom prst="wedgeEllipseCallou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</a:t>
            </a:r>
            <a:r>
              <a:rPr lang="it-IT" dirty="0" smtClean="0"/>
              <a:t>ccesso</a:t>
            </a:r>
          </a:p>
          <a:p>
            <a:pPr algn="ctr"/>
            <a:r>
              <a:rPr lang="it-IT" dirty="0"/>
              <a:t>a</a:t>
            </a:r>
            <a:r>
              <a:rPr lang="it-IT" dirty="0" smtClean="0"/>
              <a:t>i dati</a:t>
            </a:r>
            <a:endParaRPr lang="it-IT" dirty="0"/>
          </a:p>
        </p:txBody>
      </p:sp>
      <p:pic>
        <p:nvPicPr>
          <p:cNvPr id="32" name="Picture 10" descr="https://encrypted-tbn0.gstatic.com/images?q=tbn:ANd9GcS-VYaIe2wlfh-H_a8ZyjR6Q24rds2f9vTEE-7guyI38U7yrZqhR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522" y="519128"/>
            <a:ext cx="2748153" cy="168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CasellaDiTesto 32"/>
          <p:cNvSpPr txBox="1"/>
          <p:nvPr/>
        </p:nvSpPr>
        <p:spPr>
          <a:xfrm>
            <a:off x="6710286" y="713232"/>
            <a:ext cx="1197996" cy="107721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Finestre di dialogo con gli utenti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34" name="Fumetto 2 33"/>
          <p:cNvSpPr/>
          <p:nvPr/>
        </p:nvSpPr>
        <p:spPr>
          <a:xfrm>
            <a:off x="6651348" y="2181935"/>
            <a:ext cx="1256934" cy="686397"/>
          </a:xfrm>
          <a:prstGeom prst="wedgeRoundRect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/>
              <a:t>telefono</a:t>
            </a:r>
            <a:endParaRPr lang="it-IT" dirty="0"/>
          </a:p>
        </p:txBody>
      </p:sp>
      <p:sp>
        <p:nvSpPr>
          <p:cNvPr id="35" name="Fumetto 2 34"/>
          <p:cNvSpPr/>
          <p:nvPr/>
        </p:nvSpPr>
        <p:spPr>
          <a:xfrm>
            <a:off x="6652539" y="3021498"/>
            <a:ext cx="1256934" cy="686397"/>
          </a:xfrm>
          <a:prstGeom prst="wedgeRoundRect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/>
              <a:t>Contact      centre</a:t>
            </a:r>
            <a:endParaRPr lang="it-IT" dirty="0"/>
          </a:p>
        </p:txBody>
      </p:sp>
      <p:sp>
        <p:nvSpPr>
          <p:cNvPr id="36" name="Fumetto 2 35"/>
          <p:cNvSpPr/>
          <p:nvPr/>
        </p:nvSpPr>
        <p:spPr>
          <a:xfrm>
            <a:off x="6652539" y="3830744"/>
            <a:ext cx="1256934" cy="686397"/>
          </a:xfrm>
          <a:prstGeom prst="wedgeRoundRect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/>
              <a:t>e</a:t>
            </a:r>
            <a:r>
              <a:rPr lang="it-IT" dirty="0" smtClean="0"/>
              <a:t>-mail</a:t>
            </a:r>
            <a:endParaRPr lang="it-IT" dirty="0"/>
          </a:p>
        </p:txBody>
      </p:sp>
      <p:sp>
        <p:nvSpPr>
          <p:cNvPr id="37" name="Fumetto 2 36"/>
          <p:cNvSpPr/>
          <p:nvPr/>
        </p:nvSpPr>
        <p:spPr>
          <a:xfrm>
            <a:off x="6651348" y="4636014"/>
            <a:ext cx="1256934" cy="686397"/>
          </a:xfrm>
          <a:prstGeom prst="wedgeRoundRect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err="1" smtClean="0"/>
              <a:t>twitter</a:t>
            </a:r>
            <a:endParaRPr lang="it-IT" dirty="0"/>
          </a:p>
        </p:txBody>
      </p:sp>
      <p:sp>
        <p:nvSpPr>
          <p:cNvPr id="38" name="Fumetto 2 37"/>
          <p:cNvSpPr/>
          <p:nvPr/>
        </p:nvSpPr>
        <p:spPr>
          <a:xfrm>
            <a:off x="6651348" y="5441399"/>
            <a:ext cx="1256934" cy="686397"/>
          </a:xfrm>
          <a:prstGeom prst="wedgeRoundRect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/>
              <a:t>chat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712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82196" y="6435705"/>
            <a:ext cx="4693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rgbClr val="7F7F7F"/>
                </a:solidFill>
              </a:rPr>
              <a:t>La nuova sala stampa on line – Anna Maria Tononi, Roma 16 ottobre 2013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787977" y="571930"/>
            <a:ext cx="5224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</a:rPr>
              <a:t>Idee </a:t>
            </a:r>
            <a:r>
              <a:rPr lang="it-IT" sz="2800" smtClean="0">
                <a:solidFill>
                  <a:schemeClr val="bg1">
                    <a:lumMod val="50000"/>
                  </a:schemeClr>
                </a:solidFill>
              </a:rPr>
              <a:t>in movimento: </a:t>
            </a:r>
            <a:endParaRPr lang="it-IT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787977" y="1572768"/>
            <a:ext cx="25404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sz="2200" dirty="0" smtClean="0">
                <a:solidFill>
                  <a:srgbClr val="C00000"/>
                </a:solidFill>
              </a:rPr>
              <a:t>Nuovi contenuti</a:t>
            </a:r>
            <a:endParaRPr lang="it-IT" sz="2200" dirty="0">
              <a:solidFill>
                <a:srgbClr val="C0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985607" y="1435608"/>
            <a:ext cx="1472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Glossario ad hoc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985607" y="2191512"/>
            <a:ext cx="1472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Quadro sulla congiuntura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87977" y="3572256"/>
            <a:ext cx="25404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sz="2200" dirty="0" smtClean="0">
                <a:solidFill>
                  <a:srgbClr val="C00000"/>
                </a:solidFill>
              </a:rPr>
              <a:t>Nuovi strumenti</a:t>
            </a:r>
            <a:endParaRPr lang="it-IT" sz="2200" dirty="0">
              <a:solidFill>
                <a:srgbClr val="C00000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985607" y="3572256"/>
            <a:ext cx="1472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App</a:t>
            </a:r>
          </a:p>
          <a:p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ala stampa on line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Connettore 2 12"/>
          <p:cNvCxnSpPr>
            <a:endCxn id="8" idx="1"/>
          </p:cNvCxnSpPr>
          <p:nvPr/>
        </p:nvCxnSpPr>
        <p:spPr>
          <a:xfrm flipV="1">
            <a:off x="3209544" y="1758774"/>
            <a:ext cx="776063" cy="11574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3209544" y="1874520"/>
            <a:ext cx="658368" cy="53949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3209544" y="3845572"/>
            <a:ext cx="585216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36" y="3572256"/>
            <a:ext cx="866933" cy="1780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319" y="2280908"/>
            <a:ext cx="1496943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36" y="1059407"/>
            <a:ext cx="1551237" cy="82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2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82196" y="6435705"/>
            <a:ext cx="4693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rgbClr val="7F7F7F"/>
                </a:solidFill>
              </a:rPr>
              <a:t>La nuova sala stampa on line – Anna Maria Tononi, Roma 16 ottobre 2013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373783" y="1738259"/>
            <a:ext cx="630936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600" dirty="0" smtClean="0">
                <a:solidFill>
                  <a:srgbClr val="C00000"/>
                </a:solidFill>
              </a:rPr>
              <a:t>Aspettiamo i vostri suggerimenti!!!</a:t>
            </a:r>
          </a:p>
          <a:p>
            <a:endParaRPr lang="it-IT" sz="4600" dirty="0">
              <a:solidFill>
                <a:srgbClr val="C00000"/>
              </a:solidFill>
            </a:endParaRPr>
          </a:p>
          <a:p>
            <a:r>
              <a:rPr lang="it-IT" sz="3600" dirty="0" smtClean="0">
                <a:solidFill>
                  <a:srgbClr val="C00000"/>
                </a:solidFill>
              </a:rPr>
              <a:t>Grazie.</a:t>
            </a:r>
          </a:p>
          <a:p>
            <a:endParaRPr lang="it-IT" sz="3600" dirty="0" smtClean="0">
              <a:solidFill>
                <a:srgbClr val="C00000"/>
              </a:solidFill>
            </a:endParaRPr>
          </a:p>
          <a:p>
            <a:r>
              <a:rPr lang="it-IT" sz="3600" dirty="0" smtClean="0">
                <a:solidFill>
                  <a:srgbClr val="C00000"/>
                </a:solidFill>
              </a:rPr>
              <a:t>                        </a:t>
            </a:r>
          </a:p>
          <a:p>
            <a:r>
              <a:rPr lang="it-IT" sz="3600" dirty="0">
                <a:solidFill>
                  <a:srgbClr val="C00000"/>
                </a:solidFill>
              </a:rPr>
              <a:t> </a:t>
            </a:r>
            <a:r>
              <a:rPr lang="it-IT" sz="3600" dirty="0" smtClean="0">
                <a:solidFill>
                  <a:srgbClr val="C00000"/>
                </a:solidFill>
              </a:rPr>
              <a:t>                           </a:t>
            </a:r>
            <a:r>
              <a:rPr lang="it-IT" sz="3000" dirty="0" smtClean="0">
                <a:solidFill>
                  <a:srgbClr val="C00000"/>
                </a:solidFill>
              </a:rPr>
              <a:t>tononi@istat.it</a:t>
            </a:r>
            <a:endParaRPr lang="it-IT" sz="3000" dirty="0">
              <a:solidFill>
                <a:srgbClr val="C00000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907" y="964162"/>
            <a:ext cx="2234565" cy="315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25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pertina">
  <a:themeElements>
    <a:clrScheme name="Impostazioni personalizzate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215</Words>
  <Application>Microsoft Office PowerPoint</Application>
  <PresentationFormat>Presentazione su schermo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copertina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Bruna Tabanella</dc:creator>
  <cp:lastModifiedBy>.</cp:lastModifiedBy>
  <cp:revision>69</cp:revision>
  <dcterms:created xsi:type="dcterms:W3CDTF">2012-12-11T11:00:35Z</dcterms:created>
  <dcterms:modified xsi:type="dcterms:W3CDTF">2013-10-14T15:45:06Z</dcterms:modified>
</cp:coreProperties>
</file>