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  <p:sldMasterId id="2147483660" r:id="rId2"/>
    <p:sldMasterId id="2147483673" r:id="rId3"/>
    <p:sldMasterId id="2147483686" r:id="rId4"/>
  </p:sldMasterIdLst>
  <p:notesMasterIdLst>
    <p:notesMasterId r:id="rId21"/>
  </p:notesMasterIdLst>
  <p:sldIdLst>
    <p:sldId id="258" r:id="rId5"/>
    <p:sldId id="316" r:id="rId6"/>
    <p:sldId id="300" r:id="rId7"/>
    <p:sldId id="301" r:id="rId8"/>
    <p:sldId id="299" r:id="rId9"/>
    <p:sldId id="303" r:id="rId10"/>
    <p:sldId id="306" r:id="rId11"/>
    <p:sldId id="305" r:id="rId12"/>
    <p:sldId id="304" r:id="rId13"/>
    <p:sldId id="302" r:id="rId14"/>
    <p:sldId id="309" r:id="rId15"/>
    <p:sldId id="308" r:id="rId16"/>
    <p:sldId id="310" r:id="rId17"/>
    <p:sldId id="311" r:id="rId18"/>
    <p:sldId id="313" r:id="rId19"/>
    <p:sldId id="317" r:id="rId20"/>
  </p:sldIdLst>
  <p:sldSz cx="12192000" cy="6858000"/>
  <p:notesSz cx="6797675" cy="987266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1164" userDrawn="1">
          <p15:clr>
            <a:srgbClr val="A4A3A4"/>
          </p15:clr>
        </p15:guide>
        <p15:guide id="4" orient="horz" pos="4156" userDrawn="1">
          <p15:clr>
            <a:srgbClr val="A4A3A4"/>
          </p15:clr>
        </p15:guide>
        <p15:guide id="5" pos="7355" userDrawn="1">
          <p15:clr>
            <a:srgbClr val="A4A3A4"/>
          </p15:clr>
        </p15:guide>
        <p15:guide id="6" orient="horz" pos="3634" userDrawn="1">
          <p15:clr>
            <a:srgbClr val="A4A3A4"/>
          </p15:clr>
        </p15:guide>
        <p15:guide id="7" orient="horz" pos="414" userDrawn="1">
          <p15:clr>
            <a:srgbClr val="A4A3A4"/>
          </p15:clr>
        </p15:guide>
        <p15:guide id="8" pos="506" userDrawn="1">
          <p15:clr>
            <a:srgbClr val="A4A3A4"/>
          </p15:clr>
        </p15:guide>
        <p15:guide id="9" orient="horz" pos="1026" userDrawn="1">
          <p15:clr>
            <a:srgbClr val="A4A3A4"/>
          </p15:clr>
        </p15:guide>
        <p15:guide id="10" orient="horz" pos="59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AFA2"/>
    <a:srgbClr val="A0C01A"/>
    <a:srgbClr val="71A84F"/>
    <a:srgbClr val="E0702A"/>
    <a:srgbClr val="C93439"/>
    <a:srgbClr val="D8202E"/>
    <a:srgbClr val="CA0A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94"/>
    <p:restoredTop sz="94641"/>
  </p:normalViewPr>
  <p:slideViewPr>
    <p:cSldViewPr snapToGrid="0" snapToObjects="1" showGuides="1">
      <p:cViewPr>
        <p:scale>
          <a:sx n="91" d="100"/>
          <a:sy n="91" d="100"/>
        </p:scale>
        <p:origin x="-162" y="-72"/>
      </p:cViewPr>
      <p:guideLst>
        <p:guide orient="horz" pos="2160"/>
        <p:guide orient="horz" pos="4156"/>
        <p:guide orient="horz" pos="3634"/>
        <p:guide orient="horz" pos="414"/>
        <p:guide orient="horz" pos="1026"/>
        <p:guide orient="horz" pos="595"/>
        <p:guide pos="3840"/>
        <p:guide pos="1164"/>
        <p:guide pos="7355"/>
        <p:guide pos="50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5347"/>
          </a:xfrm>
          <a:prstGeom prst="rect">
            <a:avLst/>
          </a:prstGeom>
        </p:spPr>
        <p:txBody>
          <a:bodyPr vert="horz" lIns="90953" tIns="45477" rIns="90953" bIns="45477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60" cy="495347"/>
          </a:xfrm>
          <a:prstGeom prst="rect">
            <a:avLst/>
          </a:prstGeom>
        </p:spPr>
        <p:txBody>
          <a:bodyPr vert="horz" lIns="90953" tIns="45477" rIns="90953" bIns="45477" rtlCol="0"/>
          <a:lstStyle>
            <a:lvl1pPr algn="r">
              <a:defRPr sz="1200"/>
            </a:lvl1pPr>
          </a:lstStyle>
          <a:p>
            <a:fld id="{3AA5CD6A-77E3-A44C-97B3-E76524742F2C}" type="datetimeFigureOut">
              <a:rPr lang="it-IT" smtClean="0"/>
              <a:t>27/02/2019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53" tIns="45477" rIns="90953" bIns="45477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0953" tIns="45477" rIns="90953" bIns="45477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377319"/>
            <a:ext cx="2945660" cy="495346"/>
          </a:xfrm>
          <a:prstGeom prst="rect">
            <a:avLst/>
          </a:prstGeom>
        </p:spPr>
        <p:txBody>
          <a:bodyPr vert="horz" lIns="90953" tIns="45477" rIns="90953" bIns="45477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5" y="9377319"/>
            <a:ext cx="2945660" cy="495346"/>
          </a:xfrm>
          <a:prstGeom prst="rect">
            <a:avLst/>
          </a:prstGeom>
        </p:spPr>
        <p:txBody>
          <a:bodyPr vert="horz" lIns="90953" tIns="45477" rIns="90953" bIns="45477" rtlCol="0" anchor="b"/>
          <a:lstStyle>
            <a:lvl1pPr algn="r">
              <a:defRPr sz="1200"/>
            </a:lvl1pPr>
          </a:lstStyle>
          <a:p>
            <a:fld id="{28A374D5-EB6D-E447-B721-9A9B1378976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7241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>
            <a:extLst>
              <a:ext uri="{FF2B5EF4-FFF2-40B4-BE49-F238E27FC236}">
                <a16:creationId xmlns="" xmlns:a16="http://schemas.microsoft.com/office/drawing/2014/main" id="{065F3599-476D-2E49-BAA5-6AE823EE52B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38994" indent="-284229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36915" indent="-227383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591682" indent="-227383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46447" indent="-227383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01213" indent="-22738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55980" indent="-22738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10746" indent="-22738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65513" indent="-22738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8AA91791-39B7-7B42-B733-753D30D84C45}" type="slidenum">
              <a:rPr lang="it-IT" altLang="it-IT" sz="1200"/>
              <a:pPr/>
              <a:t>0</a:t>
            </a:fld>
            <a:endParaRPr lang="it-IT" altLang="it-IT" sz="1200"/>
          </a:p>
        </p:txBody>
      </p:sp>
      <p:sp>
        <p:nvSpPr>
          <p:cNvPr id="16386" name="Rectangle 2">
            <a:extLst>
              <a:ext uri="{FF2B5EF4-FFF2-40B4-BE49-F238E27FC236}">
                <a16:creationId xmlns="" xmlns:a16="http://schemas.microsoft.com/office/drawing/2014/main" id="{79DEB6C3-F655-014A-A897-8DEB29C264D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6563" y="1233488"/>
            <a:ext cx="5924550" cy="3333750"/>
          </a:xfrm>
          <a:ln/>
        </p:spPr>
      </p:sp>
      <p:sp>
        <p:nvSpPr>
          <p:cNvPr id="16387" name="Rectangle 3">
            <a:extLst>
              <a:ext uri="{FF2B5EF4-FFF2-40B4-BE49-F238E27FC236}">
                <a16:creationId xmlns="" xmlns:a16="http://schemas.microsoft.com/office/drawing/2014/main" id="{AFBB228A-B974-ED47-9095-D2AA92CBE92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it-IT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578720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A374D5-EB6D-E447-B721-9A9B1378976A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191168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A374D5-EB6D-E447-B721-9A9B1378976A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13163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A374D5-EB6D-E447-B721-9A9B1378976A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30122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A374D5-EB6D-E447-B721-9A9B1378976A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11942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A374D5-EB6D-E447-B721-9A9B1378976A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84022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A374D5-EB6D-E447-B721-9A9B1378976A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21245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A374D5-EB6D-E447-B721-9A9B1378976A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9655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>
            <a:extLst>
              <a:ext uri="{FF2B5EF4-FFF2-40B4-BE49-F238E27FC236}">
                <a16:creationId xmlns="" xmlns:a16="http://schemas.microsoft.com/office/drawing/2014/main" id="{A2EAEA0B-59C6-D84A-ACF5-39F7978C258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38994" indent="-284229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36915" indent="-227383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591682" indent="-227383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46447" indent="-227383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01213" indent="-22738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55980" indent="-22738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10746" indent="-22738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65513" indent="-22738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A5D7163-2FA7-3F49-8BE5-AFB94115F70D}" type="slidenum">
              <a:rPr lang="it-IT" altLang="it-IT" sz="1200">
                <a:solidFill>
                  <a:prstClr val="black"/>
                </a:solidFill>
              </a:rPr>
              <a:pPr/>
              <a:t>1</a:t>
            </a:fld>
            <a:endParaRPr lang="it-IT" altLang="it-IT" sz="1200">
              <a:solidFill>
                <a:prstClr val="black"/>
              </a:solidFill>
            </a:endParaRPr>
          </a:p>
        </p:txBody>
      </p:sp>
      <p:sp>
        <p:nvSpPr>
          <p:cNvPr id="18434" name="Rectangle 2">
            <a:extLst>
              <a:ext uri="{FF2B5EF4-FFF2-40B4-BE49-F238E27FC236}">
                <a16:creationId xmlns="" xmlns:a16="http://schemas.microsoft.com/office/drawing/2014/main" id="{20746D24-25C0-8149-9C40-A8F2C010DCB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6563" y="1233488"/>
            <a:ext cx="5924550" cy="3333750"/>
          </a:xfrm>
          <a:ln/>
        </p:spPr>
      </p:sp>
      <p:sp>
        <p:nvSpPr>
          <p:cNvPr id="18435" name="Rectangle 3">
            <a:extLst>
              <a:ext uri="{FF2B5EF4-FFF2-40B4-BE49-F238E27FC236}">
                <a16:creationId xmlns="" xmlns:a16="http://schemas.microsoft.com/office/drawing/2014/main" id="{C088550A-2539-2641-811D-D7EBA9AE66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it-IT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502841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A374D5-EB6D-E447-B721-9A9B1378976A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11347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A374D5-EB6D-E447-B721-9A9B1378976A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75601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A374D5-EB6D-E447-B721-9A9B1378976A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38307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A374D5-EB6D-E447-B721-9A9B1378976A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05233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A374D5-EB6D-E447-B721-9A9B1378976A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53051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A374D5-EB6D-E447-B721-9A9B1378976A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577480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A374D5-EB6D-E447-B721-9A9B1378976A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24350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1917B-B125-FC4F-A584-419116A05C96}" type="datetime1">
              <a:rPr lang="it-IT" smtClean="0"/>
              <a:t>27/02/2019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641D-4CE4-844E-95B6-5378775C410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79000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D17B8-5EDF-9D4C-9DCD-0B1DEE7C7CA0}" type="datetime1">
              <a:rPr lang="it-IT" smtClean="0"/>
              <a:t>27/02/2019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641D-4CE4-844E-95B6-5378775C410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60432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C08A-AC33-6046-BA67-6F08CF60F94D}" type="datetime1">
              <a:rPr lang="it-IT" smtClean="0"/>
              <a:t>27/02/2019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641D-4CE4-844E-95B6-5378775C410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122444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157BE-42E0-4527-A7F9-4F26B5842A6C}" type="datetime1">
              <a:rPr lang="it-IT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27/02/2019</a:t>
            </a:fld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3B25F-134B-408F-925A-6BD4475332DA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908451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7D51C2-F846-4491-AF49-CC68D241E167}" type="datetime1">
              <a:rPr lang="it-IT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27/02/2019</a:t>
            </a:fld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E452E-D72A-4360-B485-E3708B2A7E04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7699483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12423"/>
            <a:ext cx="105156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5264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AF104-068C-4B83-9021-F7FD7D50E0B9}" type="datetime1">
              <a:rPr lang="it-IT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27/02/2019</a:t>
            </a:fld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437647-6568-4DD0-AD72-83E65CC6EB39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3193407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2"/>
            <a:ext cx="5181600" cy="4351337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2"/>
            <a:ext cx="5181600" cy="4351337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E8E68-4040-4496-948A-6B42A891FA6A}" type="datetime1">
              <a:rPr lang="it-IT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27/02/2019</a:t>
            </a:fld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4D868-A613-44CB-A8B4-C9A45A6C6AE6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5232752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2"/>
            <a:ext cx="5156200" cy="825699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6"/>
            <a:ext cx="5156200" cy="3680525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7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7" y="2507556"/>
            <a:ext cx="5181601" cy="3680525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895F9-1250-4519-B320-E20EEF9B9AAE}" type="datetime1">
              <a:rPr lang="it-IT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27/02/2019</a:t>
            </a:fld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386D4-03F5-4941-AB86-1194AC7A3FBD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643270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F4A54-09D1-4153-B090-C363B558C3D1}" type="datetime1">
              <a:rPr lang="it-IT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27/02/2019</a:t>
            </a:fld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688FB-82DF-46D0-A7D8-2FC73364F043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923298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F033C-68C7-49FF-ADC7-CC4113366C44}" type="datetime1">
              <a:rPr lang="it-IT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27/02/2019</a:t>
            </a:fld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D9EAA-9BEE-4101-ADD8-02D1ACC62DB1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7820380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1"/>
            <a:ext cx="393192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B99BF-1DA8-4DEC-8257-795E6BEA2601}" type="datetime1">
              <a:rPr lang="it-IT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27/02/2019</a:t>
            </a:fld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41386-661F-4D5F-9891-C0508E10F910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130603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>
            <a:extLst>
              <a:ext uri="{FF2B5EF4-FFF2-40B4-BE49-F238E27FC236}">
                <a16:creationId xmlns="" xmlns:a16="http://schemas.microsoft.com/office/drawing/2014/main" id="{E4A8C156-8FC8-C443-B798-1269851FD04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328441" y="1"/>
            <a:ext cx="384175" cy="944562"/>
          </a:xfrm>
          <a:prstGeom prst="rect">
            <a:avLst/>
          </a:prstGeom>
          <a:solidFill>
            <a:srgbClr val="A0C01A"/>
          </a:solidFill>
          <a:ln>
            <a:noFill/>
          </a:ln>
        </p:spPr>
        <p:txBody>
          <a:bodyPr wrap="none" lIns="0" tIns="0" rIns="0" bIns="0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ts val="800"/>
              </a:spcBef>
            </a:pPr>
            <a:endParaRPr lang="en-US" altLang="it-IT" sz="3200" dirty="0"/>
          </a:p>
        </p:txBody>
      </p:sp>
      <p:sp>
        <p:nvSpPr>
          <p:cNvPr id="10" name="Line 5">
            <a:extLst>
              <a:ext uri="{FF2B5EF4-FFF2-40B4-BE49-F238E27FC236}">
                <a16:creationId xmlns="" xmlns:a16="http://schemas.microsoft.com/office/drawing/2014/main" id="{EBC08A07-065F-1B46-A6D1-FC407C9DC7AA}"/>
              </a:ext>
            </a:extLst>
          </p:cNvPr>
          <p:cNvSpPr>
            <a:spLocks noChangeShapeType="1"/>
          </p:cNvSpPr>
          <p:nvPr userDrawn="1"/>
        </p:nvSpPr>
        <p:spPr bwMode="auto">
          <a:xfrm flipV="1">
            <a:off x="1308100" y="6138282"/>
            <a:ext cx="10378951" cy="10215"/>
          </a:xfrm>
          <a:prstGeom prst="line">
            <a:avLst/>
          </a:prstGeom>
          <a:ln w="6350">
            <a:solidFill>
              <a:srgbClr val="23AFA2"/>
            </a:solidFill>
            <a:prstDash val="solid"/>
            <a:headEnd/>
            <a:tailEnd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it-IT" sz="2400" dirty="0"/>
          </a:p>
        </p:txBody>
      </p:sp>
      <p:sp>
        <p:nvSpPr>
          <p:cNvPr id="23" name="Rectangle 4">
            <a:extLst>
              <a:ext uri="{FF2B5EF4-FFF2-40B4-BE49-F238E27FC236}">
                <a16:creationId xmlns="" xmlns:a16="http://schemas.microsoft.com/office/drawing/2014/main" id="{EC41F74E-3D06-3947-8C6B-7209BF1BD65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328441" y="6276110"/>
            <a:ext cx="384175" cy="944562"/>
          </a:xfrm>
          <a:prstGeom prst="rect">
            <a:avLst/>
          </a:prstGeom>
          <a:solidFill>
            <a:srgbClr val="A0C01A"/>
          </a:solidFill>
          <a:ln>
            <a:noFill/>
          </a:ln>
        </p:spPr>
        <p:txBody>
          <a:bodyPr wrap="none" lIns="0" tIns="0" rIns="0" bIns="0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ts val="800"/>
              </a:spcBef>
            </a:pPr>
            <a:endParaRPr lang="en-US" altLang="it-IT" sz="3200" dirty="0"/>
          </a:p>
        </p:txBody>
      </p:sp>
      <p:sp>
        <p:nvSpPr>
          <p:cNvPr id="22" name="Segnaposto numero diapositiva 5">
            <a:extLst>
              <a:ext uri="{FF2B5EF4-FFF2-40B4-BE49-F238E27FC236}">
                <a16:creationId xmlns="" xmlns:a16="http://schemas.microsoft.com/office/drawing/2014/main" id="{63A0B7FC-F837-A849-A594-258A0676ACC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328441" y="6317471"/>
            <a:ext cx="384175" cy="365125"/>
          </a:xfrm>
        </p:spPr>
        <p:txBody>
          <a:bodyPr lIns="0" tIns="0" rIns="0" bIns="0"/>
          <a:lstStyle>
            <a:lvl1pPr algn="ctr">
              <a:defRPr sz="1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3C362E0-3E9A-B843-9406-2A58E9E51BD2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9" name="Titolo 8">
            <a:extLst>
              <a:ext uri="{FF2B5EF4-FFF2-40B4-BE49-F238E27FC236}">
                <a16:creationId xmlns="" xmlns:a16="http://schemas.microsoft.com/office/drawing/2014/main" id="{02B68A26-37B8-3444-BAAF-A3626F5C97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5355" y="195525"/>
            <a:ext cx="9452528" cy="826322"/>
          </a:xfrm>
        </p:spPr>
        <p:txBody>
          <a:bodyPr lIns="0" tIns="0" rIns="0" bIns="0" anchor="b" anchorCtr="0">
            <a:normAutofit/>
          </a:bodyPr>
          <a:lstStyle>
            <a:lvl1pPr>
              <a:defRPr sz="2800" b="1" i="0">
                <a:solidFill>
                  <a:srgbClr val="23AFA2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</p:spTree>
    <p:extLst>
      <p:ext uri="{BB962C8B-B14F-4D97-AF65-F5344CB8AC3E}">
        <p14:creationId xmlns:p14="http://schemas.microsoft.com/office/powerpoint/2010/main" val="47738460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595" userDrawn="1">
          <p15:clr>
            <a:srgbClr val="FBAE40"/>
          </p15:clr>
        </p15:guide>
        <p15:guide id="2" pos="824" userDrawn="1">
          <p15:clr>
            <a:srgbClr val="FBAE40"/>
          </p15:clr>
        </p15:guide>
        <p15:guide id="3" orient="horz" pos="3952" userDrawn="1">
          <p15:clr>
            <a:srgbClr val="FBAE40"/>
          </p15:clr>
        </p15:guide>
        <p15:guide id="4" orient="horz" pos="4224" userDrawn="1">
          <p15:clr>
            <a:srgbClr val="FBAE40"/>
          </p15:clr>
        </p15:guide>
        <p15:guide id="5" orient="horz" pos="411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it-IT" noProof="0" smtClean="0"/>
              <a:t>Fare clic sull'icona per inserire un'immagine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D53376-1525-4859-A5F4-766B3620C52C}" type="datetime1">
              <a:rPr lang="it-IT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27/02/2019</a:t>
            </a:fld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EAA31-A62C-4D12-A538-791A2764E93E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926155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62467-154F-4CC1-A31C-DE051EC4FCBB}" type="datetime1">
              <a:rPr lang="it-IT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27/02/2019</a:t>
            </a:fld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AC0EC-F293-429D-942F-7DBDFBA067D4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839870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0362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3" y="360363"/>
            <a:ext cx="7734300" cy="5811837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CA3BC-10C0-4B3B-8E78-3F07CC1F02F0}" type="datetime1">
              <a:rPr lang="it-IT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27/02/2019</a:t>
            </a:fld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C2E02-EB7A-4356-A0B3-A6EF7454A1CC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8037145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1_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93374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93374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829AD-DCF1-4427-ADA6-6DE7E25AE035}" type="datetime1">
              <a:rPr lang="it-IT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27/02/2019</a:t>
            </a:fld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7F736-482E-45EA-9B74-3D431AAF3344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4788320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157BE-42E0-4527-A7F9-4F26B5842A6C}" type="datetime1">
              <a:rPr lang="it-IT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27/02/2019</a:t>
            </a:fld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3B25F-134B-408F-925A-6BD4475332DA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1493364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7D51C2-F846-4491-AF49-CC68D241E167}" type="datetime1">
              <a:rPr lang="it-IT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27/02/2019</a:t>
            </a:fld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E452E-D72A-4360-B485-E3708B2A7E04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4606238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12423"/>
            <a:ext cx="105156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5264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AF104-068C-4B83-9021-F7FD7D50E0B9}" type="datetime1">
              <a:rPr lang="it-IT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27/02/2019</a:t>
            </a:fld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437647-6568-4DD0-AD72-83E65CC6EB39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7593332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2"/>
            <a:ext cx="5181600" cy="4351337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2"/>
            <a:ext cx="5181600" cy="4351337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E8E68-4040-4496-948A-6B42A891FA6A}" type="datetime1">
              <a:rPr lang="it-IT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27/02/2019</a:t>
            </a:fld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4D868-A613-44CB-A8B4-C9A45A6C6AE6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9721580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2"/>
            <a:ext cx="5156200" cy="825699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6"/>
            <a:ext cx="5156200" cy="3680525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6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6" y="2507556"/>
            <a:ext cx="5181601" cy="3680525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895F9-1250-4519-B320-E20EEF9B9AAE}" type="datetime1">
              <a:rPr lang="it-IT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27/02/2019</a:t>
            </a:fld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386D4-03F5-4941-AB86-1194AC7A3FBD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4183607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F4A54-09D1-4153-B090-C363B558C3D1}" type="datetime1">
              <a:rPr lang="it-IT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27/02/2019</a:t>
            </a:fld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688FB-82DF-46D0-A7D8-2FC73364F043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510263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49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49" y="458947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5CBAC-FD20-8E40-81A4-85FAD1FCF9A1}" type="datetime1">
              <a:rPr lang="it-IT" smtClean="0"/>
              <a:t>27/02/2019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641D-4CE4-844E-95B6-5378775C410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1510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F033C-68C7-49FF-ADC7-CC4113366C44}" type="datetime1">
              <a:rPr lang="it-IT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27/02/2019</a:t>
            </a:fld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D9EAA-9BEE-4101-ADD8-02D1ACC62DB1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8993394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1"/>
            <a:ext cx="393192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B99BF-1DA8-4DEC-8257-795E6BEA2601}" type="datetime1">
              <a:rPr lang="it-IT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27/02/2019</a:t>
            </a:fld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41386-661F-4D5F-9891-C0508E10F910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1239907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it-IT" noProof="0" smtClean="0"/>
              <a:t>Fare clic sull'icona per inserire un'immagine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D53376-1525-4859-A5F4-766B3620C52C}" type="datetime1">
              <a:rPr lang="it-IT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27/02/2019</a:t>
            </a:fld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EAA31-A62C-4D12-A538-791A2764E93E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7400214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62467-154F-4CC1-A31C-DE051EC4FCBB}" type="datetime1">
              <a:rPr lang="it-IT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27/02/2019</a:t>
            </a:fld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AC0EC-F293-429D-942F-7DBDFBA067D4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9165736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0362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3" y="360363"/>
            <a:ext cx="7734300" cy="5811837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CA3BC-10C0-4B3B-8E78-3F07CC1F02F0}" type="datetime1">
              <a:rPr lang="it-IT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27/02/2019</a:t>
            </a:fld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C2E02-EB7A-4356-A0B3-A6EF7454A1CC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84811375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1_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93373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93373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829AD-DCF1-4427-ADA6-6DE7E25AE035}" type="datetime1">
              <a:rPr lang="it-IT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27/02/2019</a:t>
            </a:fld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7F736-482E-45EA-9B74-3D431AAF3344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93159273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92091-F6C0-485D-8434-7D8C2391381F}" type="datetime1">
              <a:rPr lang="it-IT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27/02/2019</a:t>
            </a:fld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A9AE9-9636-4495-B5C3-7E0E4E416C24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9261119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8553A-A051-4237-B511-18F032ECB72A}" type="datetime1">
              <a:rPr lang="it-IT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27/02/2019</a:t>
            </a:fld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F3FF7-F63E-45C3-978F-2DCB227B8396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56764842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12423"/>
            <a:ext cx="105156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5265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599C6-52C0-4284-85C2-1239BA18085E}" type="datetime1">
              <a:rPr lang="it-IT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27/02/2019</a:t>
            </a:fld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8CC0C-34CE-4B32-A5B5-19C4D1C08D8C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83188250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2"/>
            <a:ext cx="5181600" cy="4351337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2"/>
            <a:ext cx="5181600" cy="4351337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17F80-B081-4EE3-ABFE-A183DD42AD76}" type="datetime1">
              <a:rPr lang="it-IT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27/02/2019</a:t>
            </a:fld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135609-1B69-42FE-AC8F-8B5B3390B0FF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939671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3C3ED-3BFA-0947-81AF-E5754589E161}" type="datetime1">
              <a:rPr lang="it-IT" smtClean="0"/>
              <a:t>27/02/2019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641D-4CE4-844E-95B6-5378775C410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804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2"/>
            <a:ext cx="5156200" cy="825699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6"/>
            <a:ext cx="5156200" cy="3680525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13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13" y="2507556"/>
            <a:ext cx="5181601" cy="3680525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351BA-1B7B-469C-B714-55D012D31673}" type="datetime1">
              <a:rPr lang="it-IT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27/02/2019</a:t>
            </a:fld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7D8BB-2665-4993-AB7E-F42496B2B4E1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42965726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08A51-5E65-4EEA-8FB8-342B976888E2}" type="datetime1">
              <a:rPr lang="it-IT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27/02/2019</a:t>
            </a:fld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198F4D-7DB0-49A6-8BAD-7FDCA20D454F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95562425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011D1-48ED-46B7-9C59-832054D40725}" type="datetime1">
              <a:rPr lang="it-IT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27/02/2019</a:t>
            </a:fld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68EF2-620B-42D6-A11E-37CA512EFE0F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67462622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1"/>
            <a:ext cx="393192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4C3F3-713F-4805-89B7-49401FF69F50}" type="datetime1">
              <a:rPr lang="it-IT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27/02/2019</a:t>
            </a:fld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9D40F-7B5C-432C-8CB1-FEEB5B75DCB4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0047117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it-IT" noProof="0" smtClean="0"/>
              <a:t>Fare clic sull'icona per inserire un'immagine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631CB-1D1F-4FE5-9B52-C906810992C3}" type="datetime1">
              <a:rPr lang="it-IT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27/02/2019</a:t>
            </a:fld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9AFE5-C653-4C26-8219-934865B44C9B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5552128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5362E-1778-43B0-BBB5-C25E97C26D50}" type="datetime1">
              <a:rPr lang="it-IT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27/02/2019</a:t>
            </a:fld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C54FE-80EF-412D-B09F-E96F775798FA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18990961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0362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3" y="360363"/>
            <a:ext cx="7734300" cy="5811837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4588D-15AD-422B-AD6B-D2BBAF1EE7BF}" type="datetime1">
              <a:rPr lang="it-IT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27/02/2019</a:t>
            </a:fld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0A2A7-DDE9-4C63-BCAA-8F5E47FE6EC3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32502061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1_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9338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9338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856B2-99F5-4B22-9131-48CC103BD1BE}" type="datetime1">
              <a:rPr lang="it-IT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27/02/2019</a:t>
            </a:fld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1E6B3-0B44-4C23-AC4A-E99288B1978E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080588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5BDA4-F2A3-ED4A-A9B3-CDE880D3CD6B}" type="datetime1">
              <a:rPr lang="it-IT" smtClean="0"/>
              <a:t>27/02/2019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641D-4CE4-844E-95B6-5378775C410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4059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013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5B48D-130B-6944-A5B9-E7A36724AEB7}" type="datetime1">
              <a:rPr lang="it-IT" smtClean="0"/>
              <a:t>27/02/2019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641D-4CE4-844E-95B6-5378775C410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7662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E62D2-6232-4440-A533-6B4A035FE8D5}" type="datetime1">
              <a:rPr lang="it-IT" smtClean="0"/>
              <a:t>27/02/2019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641D-4CE4-844E-95B6-5378775C410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2465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42270-DC41-AB41-8E6B-D8C3C2399E8D}" type="datetime1">
              <a:rPr lang="it-IT" smtClean="0"/>
              <a:t>27/02/2019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641D-4CE4-844E-95B6-5378775C410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58664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6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BFEF0C-708D-6B4D-B9C0-F7D5E0807210}" type="datetime1">
              <a:rPr lang="it-IT" smtClean="0"/>
              <a:t>27/02/2019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6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6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59641D-4CE4-844E-95B6-5378775C410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7868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FFFFFF"/>
            </a:gs>
            <a:gs pos="50000">
              <a:srgbClr val="FBFBFB"/>
            </a:gs>
            <a:gs pos="100000">
              <a:srgbClr val="D0D0D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44551" y="365126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  <a:endParaRPr lang="en-US" altLang="it-IT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44551" y="1828800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Modifica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  <a:endParaRPr lang="en-US" altLang="it-IT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6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825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9D764F0-6654-41CD-B916-0393FE01D2BB}" type="datetime1">
              <a:rPr lang="it-IT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27/02/2019</a:t>
            </a:fld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6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825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6951" y="6356361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800">
                <a:solidFill>
                  <a:srgbClr val="898989"/>
                </a:solidFill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1208198-7190-4A49-9B53-8898A9DCE4C5}" type="slidenum">
              <a:rPr lang="it-IT" altLang="it-IT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796511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FFFFFF"/>
            </a:gs>
            <a:gs pos="50000">
              <a:srgbClr val="FBFBFB"/>
            </a:gs>
            <a:gs pos="100000">
              <a:srgbClr val="D0D0D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44551" y="365126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  <a:endParaRPr lang="en-US" altLang="it-IT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44551" y="1828800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Modifica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  <a:endParaRPr lang="en-US" altLang="it-IT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825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9D764F0-6654-41CD-B916-0393FE01D2BB}" type="datetime1">
              <a:rPr lang="it-IT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27/02/2019</a:t>
            </a:fld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825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6951" y="6356359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800">
                <a:solidFill>
                  <a:srgbClr val="898989"/>
                </a:solidFill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1208198-7190-4A49-9B53-8898A9DCE4C5}" type="slidenum">
              <a:rPr lang="it-IT" altLang="it-IT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72130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FFFFFF"/>
            </a:gs>
            <a:gs pos="50000">
              <a:srgbClr val="FBFBFB"/>
            </a:gs>
            <a:gs pos="100000">
              <a:srgbClr val="D0D0D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44551" y="365126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  <a:endParaRPr lang="en-US" altLang="it-IT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44551" y="1828800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Modifica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  <a:endParaRPr lang="en-US" altLang="it-IT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825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39CB4C6-66B2-4180-B802-F67A26ADF821}" type="datetime1">
              <a:rPr lang="it-IT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27/02/2019</a:t>
            </a:fld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825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6951" y="6356355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800">
                <a:solidFill>
                  <a:srgbClr val="898989"/>
                </a:solidFill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6E0D3A7-1964-4C30-813E-A52C33CC087D}" type="slidenum">
              <a:rPr lang="it-IT" altLang="it-IT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837443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hf hdr="0" ft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5.emf"/><Relationship Id="rId4" Type="http://schemas.openxmlformats.org/officeDocument/2006/relationships/package" Target="../embeddings/Microsoft_Word_Document1.docx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4">
            <a:extLst>
              <a:ext uri="{FF2B5EF4-FFF2-40B4-BE49-F238E27FC236}">
                <a16:creationId xmlns="" xmlns:a16="http://schemas.microsoft.com/office/drawing/2014/main" id="{94AE9B3F-0964-6A48-87DC-8ADB199DF4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5942" y="-1"/>
            <a:ext cx="11160063" cy="604778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none" lIns="0" tIns="0" rIns="0" bIns="0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ts val="800"/>
              </a:spcBef>
            </a:pPr>
            <a:endParaRPr lang="en-US" altLang="it-IT" sz="3200" dirty="0"/>
          </a:p>
        </p:txBody>
      </p:sp>
      <p:sp>
        <p:nvSpPr>
          <p:cNvPr id="2053" name="Text Box 13">
            <a:extLst>
              <a:ext uri="{FF2B5EF4-FFF2-40B4-BE49-F238E27FC236}">
                <a16:creationId xmlns="" xmlns:a16="http://schemas.microsoft.com/office/drawing/2014/main" id="{F80A6B41-1D3D-894F-80B3-7BBC6A29CA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26661" y="2179791"/>
            <a:ext cx="5999035" cy="2068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no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lnSpc>
                <a:spcPts val="4080"/>
              </a:lnSpc>
              <a:defRPr/>
            </a:pPr>
            <a:endParaRPr lang="it-IT" sz="4000" b="1" dirty="0">
              <a:solidFill>
                <a:srgbClr val="23AFA2"/>
              </a:solidFill>
              <a:latin typeface="Century Gothic" panose="020B0502020202020204" pitchFamily="34" charset="0"/>
              <a:cs typeface="Arial Rounded MT Bold"/>
            </a:endParaRPr>
          </a:p>
        </p:txBody>
      </p:sp>
      <p:sp>
        <p:nvSpPr>
          <p:cNvPr id="2055" name="Text Box 16">
            <a:extLst>
              <a:ext uri="{FF2B5EF4-FFF2-40B4-BE49-F238E27FC236}">
                <a16:creationId xmlns="" xmlns:a16="http://schemas.microsoft.com/office/drawing/2014/main" id="{EB9C99B0-8318-BA41-BB4A-226A0DD20F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36257" y="5206826"/>
            <a:ext cx="5196563" cy="943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it-IT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Alessandro Serra</a:t>
            </a:r>
            <a:endParaRPr lang="it-IT" sz="1600" b="1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800"/>
              </a:spcBef>
              <a:defRPr/>
            </a:pPr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Ministero dello sviluppo economico – DGSAIE</a:t>
            </a:r>
          </a:p>
          <a:p>
            <a:pPr>
              <a:spcBef>
                <a:spcPts val="800"/>
              </a:spcBef>
              <a:defRPr/>
            </a:pPr>
            <a:endParaRPr lang="it-IT" sz="16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Line 5">
            <a:extLst>
              <a:ext uri="{FF2B5EF4-FFF2-40B4-BE49-F238E27FC236}">
                <a16:creationId xmlns="" xmlns:a16="http://schemas.microsoft.com/office/drawing/2014/main" id="{2660740C-8713-3D46-AC08-84E811E85AD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5944" y="6135038"/>
            <a:ext cx="11160063" cy="14228"/>
          </a:xfrm>
          <a:prstGeom prst="line">
            <a:avLst/>
          </a:prstGeom>
          <a:ln w="9525">
            <a:solidFill>
              <a:srgbClr val="23AFA2"/>
            </a:solidFill>
            <a:prstDash val="solid"/>
            <a:headEnd/>
            <a:tailEnd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it-IT" sz="2400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="" xmlns:a16="http://schemas.microsoft.com/office/drawing/2014/main" id="{34730EF8-A506-9247-BF2E-919494683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641D-4CE4-844E-95B6-5378775C4102}" type="slidenum">
              <a:rPr lang="it-IT" smtClean="0"/>
              <a:t>0</a:t>
            </a:fld>
            <a:endParaRPr lang="it-IT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6661" y="734737"/>
            <a:ext cx="4152649" cy="1199118"/>
          </a:xfrm>
          <a:prstGeom prst="rect">
            <a:avLst/>
          </a:prstGeom>
        </p:spPr>
      </p:pic>
      <p:sp>
        <p:nvSpPr>
          <p:cNvPr id="8" name="Text Box 13">
            <a:extLst>
              <a:ext uri="{FF2B5EF4-FFF2-40B4-BE49-F238E27FC236}">
                <a16:creationId xmlns="" xmlns:a16="http://schemas.microsoft.com/office/drawing/2014/main" id="{F80A6B41-1D3D-894F-80B3-7BBC6A29CA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26661" y="2313727"/>
            <a:ext cx="5824731" cy="2068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no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lnSpc>
                <a:spcPts val="4080"/>
              </a:lnSpc>
              <a:defRPr/>
            </a:pPr>
            <a:r>
              <a:rPr lang="it-IT" sz="3600" dirty="0" smtClean="0">
                <a:solidFill>
                  <a:srgbClr val="000000"/>
                </a:solidFill>
                <a:latin typeface="Arial"/>
                <a:ea typeface="Calibri"/>
              </a:rPr>
              <a:t>Una esperienza di audit statistico-metodologico. </a:t>
            </a:r>
            <a:endParaRPr lang="it-IT" sz="3600" dirty="0">
              <a:solidFill>
                <a:srgbClr val="23AFA2"/>
              </a:solidFill>
              <a:latin typeface="Century Gothic" panose="020B0502020202020204" pitchFamily="34" charset="0"/>
              <a:cs typeface="Arial Rounded MT Bold"/>
            </a:endParaRPr>
          </a:p>
        </p:txBody>
      </p:sp>
    </p:spTree>
    <p:extLst>
      <p:ext uri="{BB962C8B-B14F-4D97-AF65-F5344CB8AC3E}">
        <p14:creationId xmlns:p14="http://schemas.microsoft.com/office/powerpoint/2010/main" val="1528126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:zoom/>
      </p:transition>
    </mc:Choice>
    <mc:Fallback xmlns="">
      <p:transition spd="slow" advClick="0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73C362E0-3E9A-B843-9406-2A58E9E51BD2}" type="slidenum">
              <a:rPr lang="it-IT" smtClean="0"/>
              <a:pPr/>
              <a:t>9</a:t>
            </a:fld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1985355" y="195525"/>
            <a:ext cx="9452528" cy="1654296"/>
          </a:xfrm>
        </p:spPr>
        <p:txBody>
          <a:bodyPr>
            <a:normAutofit fontScale="90000"/>
          </a:bodyPr>
          <a:lstStyle/>
          <a:p>
            <a:r>
              <a:rPr lang="it-IT" dirty="0"/>
              <a:t>2. Risultati</a:t>
            </a:r>
            <a:br>
              <a:rPr lang="it-IT" dirty="0"/>
            </a:br>
            <a:r>
              <a:rPr lang="it-IT" dirty="0" smtClean="0"/>
              <a:t>Identificazione </a:t>
            </a:r>
            <a:r>
              <a:rPr lang="it-IT" dirty="0"/>
              <a:t>delle esigenze degli utenti, definizione dei concetti, scelta delle fonti e valutazione della soddisfazione</a:t>
            </a:r>
            <a:br>
              <a:rPr lang="it-IT" dirty="0"/>
            </a:br>
            <a:endParaRPr lang="it-IT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482" y="2039007"/>
            <a:ext cx="10089931" cy="346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705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73C362E0-3E9A-B843-9406-2A58E9E51BD2}" type="slidenum">
              <a:rPr lang="it-IT" smtClean="0"/>
              <a:pPr/>
              <a:t>10</a:t>
            </a:fld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Identificazione e trattamento degli errori</a:t>
            </a: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6139" y="1231058"/>
            <a:ext cx="10142482" cy="4686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237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73C362E0-3E9A-B843-9406-2A58E9E51BD2}" type="slidenum">
              <a:rPr lang="it-IT" smtClean="0"/>
              <a:pPr/>
              <a:t>11</a:t>
            </a:fld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1985355" y="195524"/>
            <a:ext cx="9452528" cy="1191841"/>
          </a:xfrm>
        </p:spPr>
        <p:txBody>
          <a:bodyPr>
            <a:normAutofit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Politica </a:t>
            </a:r>
            <a:r>
              <a:rPr lang="it-IT" dirty="0"/>
              <a:t>di </a:t>
            </a:r>
            <a:r>
              <a:rPr lang="it-IT" dirty="0" smtClean="0"/>
              <a:t>revisione</a:t>
            </a:r>
            <a:br>
              <a:rPr lang="it-IT" dirty="0" smtClean="0"/>
            </a:br>
            <a:endParaRPr lang="it-IT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49" y="1524000"/>
            <a:ext cx="10880834" cy="3783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2891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73C362E0-3E9A-B843-9406-2A58E9E51BD2}" type="slidenum">
              <a:rPr lang="it-IT" smtClean="0"/>
              <a:pPr/>
              <a:t>12</a:t>
            </a:fld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Sintesi degli interventi o delle azioni di miglioramento </a:t>
            </a:r>
          </a:p>
        </p:txBody>
      </p:sp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4435949"/>
              </p:ext>
            </p:extLst>
          </p:nvPr>
        </p:nvGraphicFramePr>
        <p:xfrm>
          <a:off x="2133600" y="1355834"/>
          <a:ext cx="8487693" cy="5383547"/>
        </p:xfrm>
        <a:graphic>
          <a:graphicData uri="http://schemas.openxmlformats.org/drawingml/2006/table">
            <a:tbl>
              <a:tblPr/>
              <a:tblGrid>
                <a:gridCol w="1746767"/>
                <a:gridCol w="2551401"/>
                <a:gridCol w="1721304"/>
                <a:gridCol w="2468221"/>
              </a:tblGrid>
              <a:tr h="3515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Fase 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074" marR="51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Problematica individuata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074" marR="51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Azione di miglioramento proposta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074" marR="51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Tempistica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1074" marR="51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524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A. </a:t>
                      </a:r>
                      <a:r>
                        <a:rPr lang="it-IT" sz="1200" b="1" dirty="0">
                          <a:effectLst/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Identificazione delle esigenze degli utenti...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074" marR="51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Necessità di valutare la soddisfazione degli utenti.</a:t>
                      </a:r>
                    </a:p>
                  </a:txBody>
                  <a:tcPr marL="51074" marR="51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effectLst/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Organizzare una breve consultazione sulla soddisfazione per le statistiche diffuse.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074" marR="51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solidFill>
                            <a:srgbClr val="0070C0"/>
                          </a:solidFill>
                          <a:effectLst/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Gli utenti interni sono già stati contattati con una lettera del 19/10/2018, con la quale si spiegano i motivi per cui è stata ampliata la numerosità del campione nel corso del 2018, e si chiede, in particolare alle  nuove società denuncianti,  se abbiano  necessità di chiarimenti. E’ prevista la possibilità di incontri bilaterali con i singoli rispondenti al fine di esplicare “de </a:t>
                      </a:r>
                      <a:r>
                        <a:rPr lang="it-IT" sz="1200" dirty="0" err="1">
                          <a:solidFill>
                            <a:srgbClr val="0070C0"/>
                          </a:solidFill>
                          <a:effectLst/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visu</a:t>
                      </a:r>
                      <a:r>
                        <a:rPr lang="it-IT" sz="1200" dirty="0">
                          <a:solidFill>
                            <a:srgbClr val="0070C0"/>
                          </a:solidFill>
                          <a:effectLst/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” il funzionamento del sistema informativo.  A seguito dei quesiti che perverranno al MISE, sarà predisposta una FAQ che sarà pubblicata sul sito web del Ministero.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074" marR="51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6849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73C362E0-3E9A-B843-9406-2A58E9E51BD2}" type="slidenum">
              <a:rPr lang="it-IT" smtClean="0"/>
              <a:pPr/>
              <a:t>13</a:t>
            </a:fld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graphicFrame>
        <p:nvGraphicFramePr>
          <p:cNvPr id="4" name="Ogget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1990958"/>
              </p:ext>
            </p:extLst>
          </p:nvPr>
        </p:nvGraphicFramePr>
        <p:xfrm>
          <a:off x="1985355" y="1407208"/>
          <a:ext cx="9155395" cy="42851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3" name="Documento" r:id="rId4" imgW="6248343" imgH="2796974" progId="Word.Document.12">
                  <p:embed/>
                </p:oleObj>
              </mc:Choice>
              <mc:Fallback>
                <p:oleObj name="Documento" r:id="rId4" imgW="6248343" imgH="279697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985355" y="1407208"/>
                        <a:ext cx="9155395" cy="42851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8830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73C362E0-3E9A-B843-9406-2A58E9E51BD2}" type="slidenum">
              <a:rPr lang="it-IT" smtClean="0"/>
              <a:pPr/>
              <a:t>14</a:t>
            </a:fld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Buone pratiche </a:t>
            </a:r>
          </a:p>
        </p:txBody>
      </p:sp>
      <p:sp>
        <p:nvSpPr>
          <p:cNvPr id="4" name="Rettangolo 3"/>
          <p:cNvSpPr/>
          <p:nvPr/>
        </p:nvSpPr>
        <p:spPr>
          <a:xfrm>
            <a:off x="2291255" y="1713187"/>
            <a:ext cx="795633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Il processo è caratterizzato nel suo insieme da importanti punti di forza, tra cui la </a:t>
            </a:r>
            <a:r>
              <a:rPr lang="it-IT" u="sng" dirty="0"/>
              <a:t>totalità delle risposte ottenute e la loro tempestività</a:t>
            </a:r>
            <a:r>
              <a:rPr lang="it-IT" dirty="0"/>
              <a:t>. </a:t>
            </a:r>
            <a:r>
              <a:rPr lang="it-IT" b="1" u="sng" dirty="0"/>
              <a:t>Notevole è la considerazione rivolta al controllo dei dati</a:t>
            </a:r>
            <a:r>
              <a:rPr lang="it-IT" dirty="0"/>
              <a:t>, svolto a più livelli: in particolare, al </a:t>
            </a:r>
            <a:r>
              <a:rPr lang="it-IT" u="sng" dirty="0"/>
              <a:t>controllo deterministico</a:t>
            </a:r>
            <a:r>
              <a:rPr lang="it-IT" dirty="0"/>
              <a:t> effettuato dal software si aggiunge il </a:t>
            </a:r>
            <a:r>
              <a:rPr lang="it-IT" u="sng" dirty="0"/>
              <a:t>controllo manuale svolto dai revisori interni dell’ente </a:t>
            </a:r>
            <a:r>
              <a:rPr lang="it-IT" b="1" u="sng" dirty="0"/>
              <a:t>(e da </a:t>
            </a:r>
            <a:r>
              <a:rPr lang="it-IT" b="1" u="sng" dirty="0" err="1"/>
              <a:t>Eurostat</a:t>
            </a:r>
            <a:r>
              <a:rPr lang="it-IT" b="1" u="sng" dirty="0"/>
              <a:t> in una fase successiva)</a:t>
            </a:r>
            <a:r>
              <a:rPr lang="it-IT" b="1" dirty="0"/>
              <a:t>. </a:t>
            </a:r>
            <a:r>
              <a:rPr lang="it-IT" dirty="0"/>
              <a:t>Questa attenzione nella fase di controllo e correzione può essere considerata una buona pratica messa in atto all’interno del processo oggetto di studio.</a:t>
            </a:r>
          </a:p>
        </p:txBody>
      </p:sp>
    </p:spTree>
    <p:extLst>
      <p:ext uri="{BB962C8B-B14F-4D97-AF65-F5344CB8AC3E}">
        <p14:creationId xmlns:p14="http://schemas.microsoft.com/office/powerpoint/2010/main" val="301962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73C362E0-3E9A-B843-9406-2A58E9E51BD2}" type="slidenum">
              <a:rPr lang="it-IT" smtClean="0"/>
              <a:pPr/>
              <a:t>15</a:t>
            </a:fld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1858130" y="195524"/>
            <a:ext cx="9452528" cy="3735345"/>
          </a:xfrm>
        </p:spPr>
        <p:txBody>
          <a:bodyPr>
            <a:noAutofit/>
          </a:bodyPr>
          <a:lstStyle/>
          <a:p>
            <a:pPr algn="ctr"/>
            <a:r>
              <a:rPr lang="it-IT" sz="3200" dirty="0" smtClean="0"/>
              <a:t>In conclusione? Un’esperienza stimolante!</a:t>
            </a:r>
            <a:br>
              <a:rPr lang="it-IT" sz="3200" dirty="0" smtClean="0"/>
            </a:br>
            <a:r>
              <a:rPr lang="it-IT" sz="3200" dirty="0"/>
              <a:t/>
            </a:r>
            <a:br>
              <a:rPr lang="it-IT" sz="3200" dirty="0"/>
            </a:br>
            <a:r>
              <a:rPr lang="it-IT" sz="3200" dirty="0" smtClean="0"/>
              <a:t>Grazie per l’attenzione.</a:t>
            </a:r>
            <a:br>
              <a:rPr lang="it-IT" sz="3200" dirty="0" smtClean="0"/>
            </a:br>
            <a:endParaRPr lang="it-IT" sz="3200" dirty="0"/>
          </a:p>
        </p:txBody>
      </p:sp>
    </p:spTree>
    <p:extLst>
      <p:ext uri="{BB962C8B-B14F-4D97-AF65-F5344CB8AC3E}">
        <p14:creationId xmlns:p14="http://schemas.microsoft.com/office/powerpoint/2010/main" val="3738883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egnaposto numero diapositiva 20">
            <a:extLst>
              <a:ext uri="{FF2B5EF4-FFF2-40B4-BE49-F238E27FC236}">
                <a16:creationId xmlns="" xmlns:a16="http://schemas.microsoft.com/office/drawing/2014/main" id="{64E3098D-20BA-B341-8ECB-924829BFD8A9}"/>
              </a:ext>
            </a:extLst>
          </p:cNvPr>
          <p:cNvSpPr txBox="1">
            <a:spLocks/>
          </p:cNvSpPr>
          <p:nvPr/>
        </p:nvSpPr>
        <p:spPr>
          <a:xfrm>
            <a:off x="515939" y="17880"/>
            <a:ext cx="395288" cy="311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990575" indent="-380990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523962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2133547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743131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3352716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3962301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4571886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5181470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ctr"/>
            <a:fld id="{0CA5A417-0C6C-3F4A-AFA3-5BFFB13C83CB}" type="slidenum">
              <a:rPr lang="it-IT" altLang="it-IT" sz="1467" smtClean="0">
                <a:solidFill>
                  <a:prstClr val="white"/>
                </a:solidFill>
              </a:rPr>
              <a:pPr algn="ctr"/>
              <a:t>1</a:t>
            </a:fld>
            <a:endParaRPr lang="it-IT" altLang="it-IT" sz="1467" dirty="0">
              <a:solidFill>
                <a:prstClr val="white"/>
              </a:solidFill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="" xmlns:a16="http://schemas.microsoft.com/office/drawing/2014/main" id="{42502832-7FA6-5D4E-9B42-21DFDDB4BDB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73C362E0-3E9A-B843-9406-2A58E9E51BD2}" type="slidenum">
              <a:rPr lang="it-IT" smtClean="0">
                <a:solidFill>
                  <a:prstClr val="white"/>
                </a:solidFill>
              </a:rPr>
              <a:pPr/>
              <a:t>1</a:t>
            </a:fld>
            <a:endParaRPr lang="it-IT" dirty="0">
              <a:solidFill>
                <a:prstClr val="white"/>
              </a:solidFill>
            </a:endParaRPr>
          </a:p>
        </p:txBody>
      </p:sp>
      <p:sp>
        <p:nvSpPr>
          <p:cNvPr id="8" name="Titolo 7">
            <a:extLst>
              <a:ext uri="{FF2B5EF4-FFF2-40B4-BE49-F238E27FC236}">
                <a16:creationId xmlns="" xmlns:a16="http://schemas.microsoft.com/office/drawing/2014/main" id="{C92D2C5E-C4D8-654A-9AAD-709E40817F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Gli Enti coinvolti nelle statistiche dell’energia in Italia</a:t>
            </a:r>
            <a:endParaRPr lang="it-IT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713582" y="5115256"/>
            <a:ext cx="25122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>ARERA</a:t>
            </a:r>
            <a:endParaRPr lang="it-IT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anose="04020705040A02060702" pitchFamily="82" charset="0"/>
            </a:endParaRPr>
          </a:p>
        </p:txBody>
      </p:sp>
      <p:sp>
        <p:nvSpPr>
          <p:cNvPr id="12" name="Freccia a destra 11"/>
          <p:cNvSpPr/>
          <p:nvPr/>
        </p:nvSpPr>
        <p:spPr>
          <a:xfrm rot="19317856">
            <a:off x="1016305" y="4829169"/>
            <a:ext cx="1007419" cy="153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5424" y="1021847"/>
            <a:ext cx="9041152" cy="4954080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2075" y="842034"/>
            <a:ext cx="2859272" cy="1072989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69611" y="1818765"/>
            <a:ext cx="8641372" cy="3892118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37300" y="1915022"/>
            <a:ext cx="1748992" cy="882208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79368" y="3482845"/>
            <a:ext cx="7064863" cy="1542422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74367" y="4444864"/>
            <a:ext cx="1091279" cy="506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732092"/>
      </p:ext>
    </p:extLst>
  </p:cSld>
  <p:clrMapOvr>
    <a:masterClrMapping/>
  </p:clrMapOvr>
  <p:transition spd="med" advClick="0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73C362E0-3E9A-B843-9406-2A58E9E51BD2}" type="slidenum">
              <a:rPr lang="it-IT" smtClean="0"/>
              <a:pPr/>
              <a:t>2</a:t>
            </a:fld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Gli esami non finiscono mai?</a:t>
            </a:r>
            <a:endParaRPr lang="it-IT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259" y="1534509"/>
            <a:ext cx="6416129" cy="3605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3055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73C362E0-3E9A-B843-9406-2A58E9E51BD2}" type="slidenum">
              <a:rPr lang="it-IT" smtClean="0"/>
              <a:pPr/>
              <a:t>3</a:t>
            </a:fld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1985355" y="195524"/>
            <a:ext cx="9452528" cy="1338985"/>
          </a:xfrm>
        </p:spPr>
        <p:txBody>
          <a:bodyPr>
            <a:normAutofit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L’opportunità di un confronto.</a:t>
            </a:r>
            <a:br>
              <a:rPr lang="it-IT" dirty="0" smtClean="0"/>
            </a:br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1502979" y="1776248"/>
            <a:ext cx="902838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800" dirty="0" smtClean="0"/>
              <a:t>DM di riorganizzazione del Segretariato Generale</a:t>
            </a:r>
          </a:p>
          <a:p>
            <a:endParaRPr lang="it-IT" sz="2800" dirty="0"/>
          </a:p>
          <a:p>
            <a:r>
              <a:rPr lang="it-IT" sz="2800" dirty="0" smtClean="0"/>
              <a:t>Divisione V – Rapporti con l’Unione Europea ed affari internazionali</a:t>
            </a:r>
          </a:p>
          <a:p>
            <a:endParaRPr lang="it-IT" sz="2800" dirty="0"/>
          </a:p>
          <a:p>
            <a:r>
              <a:rPr lang="it-IT" sz="2800" dirty="0" smtClean="0"/>
              <a:t>Competenze: ….. Coordinamento delle attività di studio ricerca e indagine in raccordo con le Direzioni Generali competenti in materia di statistica.</a:t>
            </a:r>
            <a:endParaRPr lang="it-IT" sz="2800" dirty="0"/>
          </a:p>
          <a:p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317579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73C362E0-3E9A-B843-9406-2A58E9E51BD2}" type="slidenum">
              <a:rPr lang="it-IT" smtClean="0"/>
              <a:pPr/>
              <a:t>4</a:t>
            </a:fld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1985355" y="195523"/>
            <a:ext cx="9452528" cy="1896035"/>
          </a:xfrm>
        </p:spPr>
        <p:txBody>
          <a:bodyPr>
            <a:normAutofit/>
          </a:bodyPr>
          <a:lstStyle/>
          <a:p>
            <a:pPr algn="ctr"/>
            <a:r>
              <a:rPr lang="it-IT" dirty="0"/>
              <a:t>Report finale di valutazione</a:t>
            </a:r>
            <a:br>
              <a:rPr lang="it-IT" dirty="0"/>
            </a:br>
            <a:r>
              <a:rPr lang="it-IT" dirty="0"/>
              <a:t>Procedura di audit statistico-metodologico</a:t>
            </a:r>
            <a:br>
              <a:rPr lang="it-IT" dirty="0"/>
            </a:br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2627585" y="1902371"/>
            <a:ext cx="8008883" cy="2516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it-IT" dirty="0">
                <a:ea typeface="Calibri"/>
                <a:cs typeface="Times New Roman"/>
              </a:rPr>
              <a:t> 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it-IT" b="1" dirty="0">
                <a:ea typeface="Calibri"/>
                <a:cs typeface="Times New Roman"/>
              </a:rPr>
              <a:t>Denominazione del processo</a:t>
            </a:r>
            <a:r>
              <a:rPr lang="it-IT" dirty="0">
                <a:ea typeface="Calibri"/>
                <a:cs typeface="Times New Roman"/>
              </a:rPr>
              <a:t>: </a:t>
            </a:r>
            <a:r>
              <a:rPr lang="it-IT" dirty="0">
                <a:highlight>
                  <a:srgbClr val="FFFF00"/>
                </a:highlight>
                <a:ea typeface="Calibri"/>
                <a:cs typeface="Times New Roman"/>
              </a:rPr>
              <a:t>Importazione, esportazione e consumo di prodotti petroliferi (MSE-00009)</a:t>
            </a:r>
            <a:endParaRPr lang="it-IT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it-IT" dirty="0">
                <a:ea typeface="Calibri"/>
                <a:cs typeface="Times New Roman"/>
              </a:rPr>
              <a:t> 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it-IT" b="1" dirty="0">
                <a:ea typeface="Calibri"/>
                <a:cs typeface="Times New Roman"/>
              </a:rPr>
              <a:t>Ente</a:t>
            </a:r>
            <a:r>
              <a:rPr lang="it-IT" dirty="0">
                <a:ea typeface="Calibri"/>
                <a:cs typeface="Times New Roman"/>
              </a:rPr>
              <a:t>: Ministero dello sviluppo economico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it-IT" b="1" dirty="0">
                <a:ea typeface="Calibri"/>
                <a:cs typeface="Times New Roman"/>
              </a:rPr>
              <a:t>Data dell’intervista: </a:t>
            </a:r>
            <a:r>
              <a:rPr lang="it-IT" dirty="0">
                <a:ea typeface="Calibri"/>
                <a:cs typeface="Times New Roman"/>
              </a:rPr>
              <a:t>8 maggio 2018</a:t>
            </a:r>
          </a:p>
        </p:txBody>
      </p:sp>
    </p:spTree>
    <p:extLst>
      <p:ext uri="{BB962C8B-B14F-4D97-AF65-F5344CB8AC3E}">
        <p14:creationId xmlns:p14="http://schemas.microsoft.com/office/powerpoint/2010/main" val="62898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73C362E0-3E9A-B843-9406-2A58E9E51BD2}" type="slidenum">
              <a:rPr lang="it-IT" smtClean="0"/>
              <a:pPr/>
              <a:t>5</a:t>
            </a:fld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Diagramma di valutazione degli errori che si generano nel processo 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8171" y="1249964"/>
            <a:ext cx="8569057" cy="4677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3056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73C362E0-3E9A-B843-9406-2A58E9E51BD2}" type="slidenum">
              <a:rPr lang="it-IT" smtClean="0"/>
              <a:pPr/>
              <a:t>6</a:t>
            </a:fld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Diagramma di valutazione delle fasi del processo 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385" y="1067987"/>
            <a:ext cx="8272055" cy="4901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393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73C362E0-3E9A-B843-9406-2A58E9E51BD2}" type="slidenum">
              <a:rPr lang="it-IT" smtClean="0"/>
              <a:pPr/>
              <a:t>7</a:t>
            </a:fld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Diagramma di valutazione delle dimensioni della qualità </a:t>
            </a: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9761" y="1045814"/>
            <a:ext cx="8008639" cy="4993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297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73C362E0-3E9A-B843-9406-2A58E9E51BD2}" type="slidenum">
              <a:rPr lang="it-IT" smtClean="0"/>
              <a:pPr/>
              <a:t>8</a:t>
            </a:fld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1. Sintesi </a:t>
            </a:r>
          </a:p>
        </p:txBody>
      </p:sp>
      <p:sp>
        <p:nvSpPr>
          <p:cNvPr id="4" name="Rettangolo 3"/>
          <p:cNvSpPr/>
          <p:nvPr/>
        </p:nvSpPr>
        <p:spPr>
          <a:xfrm>
            <a:off x="1985355" y="1744717"/>
            <a:ext cx="8609073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it-IT" sz="2400" b="1" dirty="0" smtClean="0">
                <a:ea typeface="Calibri"/>
                <a:cs typeface="Times New Roman"/>
              </a:rPr>
              <a:t>Pur </a:t>
            </a:r>
            <a:r>
              <a:rPr lang="it-IT" sz="2400" b="1" dirty="0">
                <a:ea typeface="Calibri"/>
                <a:cs typeface="Times New Roman"/>
              </a:rPr>
              <a:t>essendo posta attenzione alla qualità dei dati mediante una serie di controlli successivi sia interni che esterni all’applicativo, </a:t>
            </a:r>
            <a:r>
              <a:rPr lang="it-IT" sz="2400" b="1" u="sng" dirty="0">
                <a:solidFill>
                  <a:srgbClr val="FF0000"/>
                </a:solidFill>
                <a:ea typeface="Calibri"/>
                <a:cs typeface="Times New Roman"/>
              </a:rPr>
              <a:t>non è implementato un sistema di indicatori di qualità</a:t>
            </a:r>
            <a:r>
              <a:rPr lang="it-IT" sz="2400" b="1" dirty="0">
                <a:solidFill>
                  <a:srgbClr val="FF0000"/>
                </a:solidFill>
                <a:ea typeface="Calibri"/>
                <a:cs typeface="Times New Roman"/>
              </a:rPr>
              <a:t> </a:t>
            </a:r>
            <a:r>
              <a:rPr lang="it-IT" sz="2400" b="1" dirty="0">
                <a:ea typeface="Calibri"/>
                <a:cs typeface="Times New Roman"/>
              </a:rPr>
              <a:t>che potrebbe essere adottato sia a scopi di monitoraggio che di miglioramento delle future edizioni della rilevazione.</a:t>
            </a:r>
          </a:p>
        </p:txBody>
      </p:sp>
    </p:spTree>
    <p:extLst>
      <p:ext uri="{BB962C8B-B14F-4D97-AF65-F5344CB8AC3E}">
        <p14:creationId xmlns:p14="http://schemas.microsoft.com/office/powerpoint/2010/main" val="27188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DOfficeLightV0">
  <a:themeElements>
    <a:clrScheme name="Blu caldo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HDOfficeLightV0">
  <a:themeElements>
    <a:clrScheme name="Blu caldo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HDOfficeLightV0">
  <a:themeElements>
    <a:clrScheme name="Blu caldo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2601</TotalTime>
  <Words>429</Words>
  <Application>Microsoft Office PowerPoint</Application>
  <PresentationFormat>Personalizzato</PresentationFormat>
  <Paragraphs>76</Paragraphs>
  <Slides>16</Slides>
  <Notes>16</Notes>
  <HiddenSlides>0</HiddenSlides>
  <MMClips>0</MMClips>
  <ScaleCrop>false</ScaleCrop>
  <HeadingPairs>
    <vt:vector size="6" baseType="variant">
      <vt:variant>
        <vt:lpstr>Tema</vt:lpstr>
      </vt:variant>
      <vt:variant>
        <vt:i4>4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16</vt:i4>
      </vt:variant>
    </vt:vector>
  </HeadingPairs>
  <TitlesOfParts>
    <vt:vector size="21" baseType="lpstr">
      <vt:lpstr>Tema di Office</vt:lpstr>
      <vt:lpstr>HDOfficeLightV0</vt:lpstr>
      <vt:lpstr>1_HDOfficeLightV0</vt:lpstr>
      <vt:lpstr>2_HDOfficeLightV0</vt:lpstr>
      <vt:lpstr>Microsoft Word Document</vt:lpstr>
      <vt:lpstr>Presentazione standard di PowerPoint</vt:lpstr>
      <vt:lpstr>Gli Enti coinvolti nelle statistiche dell’energia in Italia</vt:lpstr>
      <vt:lpstr>Gli esami non finiscono mai?</vt:lpstr>
      <vt:lpstr> L’opportunità di un confronto. </vt:lpstr>
      <vt:lpstr>Report finale di valutazione Procedura di audit statistico-metodologico </vt:lpstr>
      <vt:lpstr>Diagramma di valutazione degli errori che si generano nel processo </vt:lpstr>
      <vt:lpstr>Diagramma di valutazione delle fasi del processo </vt:lpstr>
      <vt:lpstr>Diagramma di valutazione delle dimensioni della qualità </vt:lpstr>
      <vt:lpstr>1. Sintesi </vt:lpstr>
      <vt:lpstr>2. Risultati Identificazione delle esigenze degli utenti, definizione dei concetti, scelta delle fonti e valutazione della soddisfazione </vt:lpstr>
      <vt:lpstr>Identificazione e trattamento degli errori</vt:lpstr>
      <vt:lpstr> Politica di revisione </vt:lpstr>
      <vt:lpstr>Sintesi degli interventi o delle azioni di miglioramento </vt:lpstr>
      <vt:lpstr>Presentazione standard di PowerPoint</vt:lpstr>
      <vt:lpstr>Buone pratiche </vt:lpstr>
      <vt:lpstr>In conclusione? Un’esperienza stimolante!  Grazie per l’attenzione.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Utente di Microsoft Office</dc:creator>
  <cp:lastModifiedBy>ALESSANDRO SERRA </cp:lastModifiedBy>
  <cp:revision>187</cp:revision>
  <cp:lastPrinted>2018-07-19T16:21:16Z</cp:lastPrinted>
  <dcterms:created xsi:type="dcterms:W3CDTF">2018-02-02T13:22:46Z</dcterms:created>
  <dcterms:modified xsi:type="dcterms:W3CDTF">2019-02-27T14:20:46Z</dcterms:modified>
</cp:coreProperties>
</file>