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76" r:id="rId4"/>
    <p:sldId id="278" r:id="rId5"/>
    <p:sldId id="257" r:id="rId6"/>
    <p:sldId id="277" r:id="rId7"/>
    <p:sldId id="282" r:id="rId8"/>
    <p:sldId id="283" r:id="rId9"/>
    <p:sldId id="279" r:id="rId10"/>
    <p:sldId id="284" r:id="rId11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150"/>
    <a:srgbClr val="7F14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97" autoAdjust="0"/>
  </p:normalViewPr>
  <p:slideViewPr>
    <p:cSldViewPr snapToGrid="0" snapToObjects="1" showGuides="1">
      <p:cViewPr varScale="1">
        <p:scale>
          <a:sx n="96" d="100"/>
          <a:sy n="96" d="100"/>
        </p:scale>
        <p:origin x="-330" y="-96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1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57A93-B036-4989-AE49-3E9B53114708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9252B-935C-45DD-B6E8-4CCC4F062A6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957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C4B2F-4A9D-458C-9B64-1B73E4F83A08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4ADD4-A149-472E-B25C-69C1FE2989D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272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 smtClean="0"/>
              <a:t>Il SSE è dotato di uno strumento di autoregolamentazione (</a:t>
            </a:r>
            <a:r>
              <a:rPr lang="it-IT" sz="1200" i="1" dirty="0" err="1" smtClean="0"/>
              <a:t>European</a:t>
            </a:r>
            <a:r>
              <a:rPr lang="it-IT" sz="1200" i="1" dirty="0" smtClean="0"/>
              <a:t> Statistics Code of </a:t>
            </a:r>
            <a:r>
              <a:rPr lang="it-IT" sz="1200" i="1" dirty="0" err="1" smtClean="0"/>
              <a:t>Practice</a:t>
            </a:r>
            <a:r>
              <a:rPr lang="it-IT" sz="1200" dirty="0" smtClean="0"/>
              <a:t>), che rappresenta una guida e un riferimento per garantire:</a:t>
            </a:r>
          </a:p>
          <a:p>
            <a:r>
              <a:rPr lang="it-IT" dirty="0" smtClean="0"/>
              <a:t>.. E quindi la credibilità</a:t>
            </a:r>
          </a:p>
          <a:p>
            <a:r>
              <a:rPr lang="it-IT" dirty="0" smtClean="0"/>
              <a:t>Il ES Code identifica</a:t>
            </a:r>
            <a:r>
              <a:rPr lang="it-IT" baseline="0" dirty="0" smtClean="0"/>
              <a:t> un quadro di riferimento a livello Istituzionale, della produzione statistica, ….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00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Qualsiasi tipo di processo produttivo statistico,</a:t>
            </a:r>
          </a:p>
          <a:p>
            <a:r>
              <a:rPr lang="it-IT" dirty="0" smtClean="0"/>
              <a:t>Definisce</a:t>
            </a:r>
            <a:r>
              <a:rPr lang="it-IT" baseline="0" dirty="0" smtClean="0"/>
              <a:t> un quadro metodologico sulla qualità</a:t>
            </a:r>
          </a:p>
          <a:p>
            <a:r>
              <a:rPr lang="it-IT" baseline="0" smtClean="0"/>
              <a:t>Si </a:t>
            </a:r>
            <a:r>
              <a:rPr lang="it-IT" baseline="0" smtClean="0"/>
              <a:t>appoggia </a:t>
            </a:r>
            <a:r>
              <a:rPr lang="it-IT" baseline="0" dirty="0" smtClean="0"/>
              <a:t>a standard di riferimento internazionali, nazionali o a pratiche consolidate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48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49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729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3530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4814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287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0210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279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2874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4136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6449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5275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4873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51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6346121"/>
            <a:ext cx="806786" cy="335805"/>
          </a:xfrm>
          <a:prstGeom prst="rect">
            <a:avLst/>
          </a:prstGeom>
        </p:spPr>
      </p:pic>
      <p:sp>
        <p:nvSpPr>
          <p:cNvPr id="5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28/02/2019</a:t>
            </a:r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/>
              <a:t>Giovanna Brancato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297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44858" y="890095"/>
            <a:ext cx="783874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 smtClean="0">
                <a:solidFill>
                  <a:srgbClr val="C00000"/>
                </a:solidFill>
              </a:rPr>
              <a:t>L’audit dei processi statistici</a:t>
            </a:r>
          </a:p>
          <a:p>
            <a:endParaRPr lang="it-IT" sz="2800" dirty="0" smtClean="0">
              <a:solidFill>
                <a:srgbClr val="505150"/>
              </a:solidFill>
            </a:endParaRPr>
          </a:p>
          <a:p>
            <a:endParaRPr lang="it-IT" sz="2800" dirty="0" smtClean="0">
              <a:solidFill>
                <a:srgbClr val="505150"/>
              </a:solidFill>
            </a:endParaRPr>
          </a:p>
          <a:p>
            <a:r>
              <a:rPr lang="it-IT" sz="4000" dirty="0" smtClean="0">
                <a:solidFill>
                  <a:srgbClr val="505150"/>
                </a:solidFill>
              </a:rPr>
              <a:t>Workshop Ruolo delle ONA: impegni, opportunità e sfide</a:t>
            </a:r>
          </a:p>
          <a:p>
            <a:endParaRPr lang="it-IT" sz="2200" dirty="0">
              <a:solidFill>
                <a:srgbClr val="505150"/>
              </a:solidFill>
            </a:endParaRPr>
          </a:p>
          <a:p>
            <a:r>
              <a:rPr lang="it-IT" sz="2000" dirty="0" smtClean="0">
                <a:solidFill>
                  <a:srgbClr val="505150"/>
                </a:solidFill>
              </a:rPr>
              <a:t>Giovanna Brancato</a:t>
            </a:r>
          </a:p>
          <a:p>
            <a:r>
              <a:rPr lang="it-IT" sz="2000" dirty="0"/>
              <a:t>Istat </a:t>
            </a:r>
            <a:r>
              <a:rPr lang="it-IT" sz="2000" dirty="0" smtClean="0"/>
              <a:t> </a:t>
            </a:r>
          </a:p>
          <a:p>
            <a:r>
              <a:rPr lang="it-IT" sz="2000" dirty="0" smtClean="0"/>
              <a:t>Servizio </a:t>
            </a:r>
            <a:r>
              <a:rPr lang="it-IT" sz="2000" dirty="0"/>
              <a:t>Metodi, Qualità e Metadati (</a:t>
            </a:r>
            <a:r>
              <a:rPr lang="it-IT" sz="2000" dirty="0" smtClean="0"/>
              <a:t>MEA)</a:t>
            </a:r>
          </a:p>
          <a:p>
            <a:pPr marL="177800" indent="-177800"/>
            <a:r>
              <a:rPr lang="it-IT" sz="2000" dirty="0" smtClean="0">
                <a:solidFill>
                  <a:srgbClr val="505150"/>
                </a:solidFill>
              </a:rPr>
              <a:t>Direzione Centrale per la Metodologia e il Disegno dei Processi Statistici (DCME)</a:t>
            </a:r>
          </a:p>
          <a:p>
            <a:endParaRPr lang="it-IT" sz="2000" dirty="0" smtClean="0">
              <a:solidFill>
                <a:srgbClr val="505150"/>
              </a:solidFill>
            </a:endParaRPr>
          </a:p>
          <a:p>
            <a:r>
              <a:rPr lang="it-IT" sz="2000" dirty="0" smtClean="0">
                <a:solidFill>
                  <a:srgbClr val="505150"/>
                </a:solidFill>
              </a:rPr>
              <a:t>28 Febbraio 2019</a:t>
            </a:r>
            <a:endParaRPr lang="it-IT" sz="2000" dirty="0">
              <a:solidFill>
                <a:srgbClr val="5051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3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457200" y="2832100"/>
            <a:ext cx="8229600" cy="8715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Grazie per l’attenzione</a:t>
            </a:r>
          </a:p>
          <a:p>
            <a:endParaRPr lang="it-IT" sz="2800" dirty="0" smtClean="0">
              <a:solidFill>
                <a:srgbClr val="C00000"/>
              </a:solidFill>
            </a:endParaRPr>
          </a:p>
          <a:p>
            <a:r>
              <a:rPr lang="it-IT" sz="2800" dirty="0" smtClean="0">
                <a:solidFill>
                  <a:srgbClr val="C00000"/>
                </a:solidFill>
              </a:rPr>
              <a:t>brancato@istat.it</a:t>
            </a: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67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1300" y="423862"/>
            <a:ext cx="8229600" cy="871538"/>
          </a:xfrm>
        </p:spPr>
        <p:txBody>
          <a:bodyPr/>
          <a:lstStyle/>
          <a:p>
            <a:r>
              <a:rPr lang="it-IT" sz="3600" dirty="0" smtClean="0">
                <a:solidFill>
                  <a:srgbClr val="C00000"/>
                </a:solidFill>
              </a:rPr>
              <a:t>Qualità: dal Codice europeo all’audit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9700" y="2207581"/>
            <a:ext cx="4876800" cy="4093817"/>
          </a:xfrm>
        </p:spPr>
        <p:txBody>
          <a:bodyPr/>
          <a:lstStyle/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Indipendenza</a:t>
            </a:r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, imparzialità e oggettività;</a:t>
            </a:r>
          </a:p>
          <a:p>
            <a:r>
              <a:rPr lang="it-IT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Impegno per la qualità</a:t>
            </a:r>
          </a:p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Coordinamento e la cooperazione;</a:t>
            </a:r>
          </a:p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Procedure </a:t>
            </a:r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e metodologie appropriate; </a:t>
            </a:r>
          </a:p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Qualificazione e professionalità;</a:t>
            </a:r>
          </a:p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Rilevanza, accuratezza, tempestività e chiarezza delle statistiche </a:t>
            </a:r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prodotte</a:t>
            </a:r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GB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5491368" y="2325759"/>
            <a:ext cx="3556000" cy="36774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Politica </a:t>
            </a:r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qualità;</a:t>
            </a:r>
          </a:p>
          <a:p>
            <a:r>
              <a:rPr lang="it-IT" sz="2200" dirty="0">
                <a:solidFill>
                  <a:schemeClr val="bg1">
                    <a:lumMod val="50000"/>
                  </a:schemeClr>
                </a:solidFill>
              </a:rPr>
              <a:t>Monitoraggio e il miglioramento dei processi;</a:t>
            </a:r>
          </a:p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Monitoraggio e valutazione qualità delle statistiche;</a:t>
            </a:r>
          </a:p>
          <a:p>
            <a:r>
              <a:rPr lang="it-IT" sz="2200" dirty="0" smtClean="0">
                <a:solidFill>
                  <a:schemeClr val="bg1">
                    <a:lumMod val="50000"/>
                  </a:schemeClr>
                </a:solidFill>
              </a:rPr>
              <a:t>Revisioni approfondite su prodotti statistici.</a:t>
            </a:r>
            <a:endParaRPr lang="en-GB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reccia a destra 4"/>
          <p:cNvSpPr/>
          <p:nvPr/>
        </p:nvSpPr>
        <p:spPr>
          <a:xfrm>
            <a:off x="4870450" y="3009900"/>
            <a:ext cx="527050" cy="393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139700" y="1422400"/>
            <a:ext cx="4491936" cy="59413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2000" i="1" dirty="0" err="1" smtClean="0">
                <a:solidFill>
                  <a:srgbClr val="C00000"/>
                </a:solidFill>
              </a:rPr>
              <a:t>European</a:t>
            </a:r>
            <a:r>
              <a:rPr lang="it-IT" sz="2000" i="1" dirty="0" smtClean="0">
                <a:solidFill>
                  <a:srgbClr val="C00000"/>
                </a:solidFill>
              </a:rPr>
              <a:t> Statistics Code of </a:t>
            </a:r>
            <a:r>
              <a:rPr lang="it-IT" sz="2000" i="1" dirty="0" err="1" smtClean="0">
                <a:solidFill>
                  <a:srgbClr val="C00000"/>
                </a:solidFill>
              </a:rPr>
              <a:t>Practice</a:t>
            </a:r>
            <a:endParaRPr lang="it-IT" sz="2000" dirty="0" smtClean="0">
              <a:solidFill>
                <a:srgbClr val="C00000"/>
              </a:solidFill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870450" y="1443372"/>
            <a:ext cx="4057649" cy="65598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it-IT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Principio 4</a:t>
            </a:r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Impegno per </a:t>
            </a:r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 qualità</a:t>
            </a:r>
            <a:endParaRPr lang="it-IT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87400" y="2346758"/>
            <a:ext cx="7188200" cy="3363695"/>
          </a:xfrm>
        </p:spPr>
        <p:txBody>
          <a:bodyPr/>
          <a:lstStyle/>
          <a:p>
            <a:r>
              <a:rPr lang="it-IT" sz="2400" dirty="0" smtClean="0"/>
              <a:t>Strumenti di indirizzo metodologico: </a:t>
            </a:r>
            <a:endParaRPr lang="it-IT" sz="2400" dirty="0" smtClean="0"/>
          </a:p>
          <a:p>
            <a:pPr lvl="1"/>
            <a:r>
              <a:rPr lang="it-IT" sz="2400" dirty="0" smtClean="0">
                <a:solidFill>
                  <a:srgbClr val="00B0F0"/>
                </a:solidFill>
              </a:rPr>
              <a:t>linee guida</a:t>
            </a:r>
          </a:p>
          <a:p>
            <a:pPr lvl="1"/>
            <a:r>
              <a:rPr lang="it-IT" sz="2400" dirty="0" smtClean="0">
                <a:solidFill>
                  <a:srgbClr val="00B0F0"/>
                </a:solidFill>
              </a:rPr>
              <a:t>questionario </a:t>
            </a:r>
            <a:r>
              <a:rPr lang="it-IT" sz="2400" dirty="0" smtClean="0">
                <a:solidFill>
                  <a:srgbClr val="00B0F0"/>
                </a:solidFill>
              </a:rPr>
              <a:t>di valutazione</a:t>
            </a:r>
          </a:p>
          <a:p>
            <a:pPr marL="0" indent="0">
              <a:buNone/>
            </a:pPr>
            <a:endParaRPr lang="it-IT" sz="2400" dirty="0" smtClean="0"/>
          </a:p>
          <a:p>
            <a:r>
              <a:rPr lang="it-IT" sz="2400" dirty="0" smtClean="0"/>
              <a:t>Programma per il miglioramento:</a:t>
            </a:r>
          </a:p>
          <a:p>
            <a:pPr lvl="1"/>
            <a:r>
              <a:rPr lang="it-IT" sz="2400" dirty="0" smtClean="0">
                <a:solidFill>
                  <a:srgbClr val="00B0F0"/>
                </a:solidFill>
              </a:rPr>
              <a:t>l’audit </a:t>
            </a:r>
          </a:p>
          <a:p>
            <a:pPr lvl="1"/>
            <a:r>
              <a:rPr lang="it-IT" sz="2400" dirty="0" smtClean="0">
                <a:solidFill>
                  <a:srgbClr val="00B0F0"/>
                </a:solidFill>
              </a:rPr>
              <a:t>l’auto-valutazione </a:t>
            </a:r>
          </a:p>
          <a:p>
            <a:pPr marL="457200" lvl="1" indent="0">
              <a:buNone/>
            </a:pPr>
            <a:endParaRPr lang="it-IT" sz="2400" dirty="0" smtClean="0"/>
          </a:p>
          <a:p>
            <a:pPr lvl="1"/>
            <a:endParaRPr lang="en-GB" sz="2400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546100"/>
            <a:ext cx="8229600" cy="871538"/>
          </a:xfrm>
        </p:spPr>
        <p:txBody>
          <a:bodyPr/>
          <a:lstStyle/>
          <a:p>
            <a:r>
              <a:rPr lang="it-IT" sz="3600" dirty="0" smtClean="0">
                <a:solidFill>
                  <a:srgbClr val="C00000"/>
                </a:solidFill>
              </a:rPr>
              <a:t>Strumenti per il miglioramento continuo della qualità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63763" y="2436813"/>
            <a:ext cx="656883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Manuale contenente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>
                <a:solidFill>
                  <a:srgbClr val="00B0F0"/>
                </a:solidFill>
              </a:rPr>
              <a:t>p</a:t>
            </a:r>
            <a:r>
              <a:rPr lang="it-IT" sz="2800" dirty="0" smtClean="0">
                <a:solidFill>
                  <a:srgbClr val="00B0F0"/>
                </a:solidFill>
              </a:rPr>
              <a:t>rincipi e suggerimenti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per garantire la qualità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dei processi produttivi statistici e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delle statistiche prodotte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457200" y="546100"/>
            <a:ext cx="8229600" cy="8715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 smtClean="0">
                <a:solidFill>
                  <a:srgbClr val="C00000"/>
                </a:solidFill>
              </a:rPr>
              <a:t>Le linee guida per la qualità delle statistiche del Sistema Statistico Nazionale</a:t>
            </a:r>
            <a:endParaRPr lang="en-GB" sz="3600" dirty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14534" r="28750" b="14974"/>
          <a:stretch/>
        </p:blipFill>
        <p:spPr bwMode="auto">
          <a:xfrm>
            <a:off x="6388100" y="2630705"/>
            <a:ext cx="2413000" cy="31128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0463" y="1738313"/>
            <a:ext cx="8156337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Attività,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non a carattere ispettivo,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finalizzate a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it-IT" sz="2800" dirty="0" smtClean="0"/>
              <a:t>aumentare la </a:t>
            </a:r>
            <a:r>
              <a:rPr lang="it-IT" sz="2800" dirty="0" smtClean="0"/>
              <a:t>qualità della produzione statistica accompagnando gli enti in un percorso di </a:t>
            </a:r>
            <a:r>
              <a:rPr lang="it-IT" sz="2800" dirty="0" smtClean="0">
                <a:solidFill>
                  <a:srgbClr val="00B0F0"/>
                </a:solidFill>
              </a:rPr>
              <a:t>miglioramento continuo della qualità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457200" y="546100"/>
            <a:ext cx="8229600" cy="8715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 smtClean="0">
                <a:solidFill>
                  <a:srgbClr val="C00000"/>
                </a:solidFill>
              </a:rPr>
              <a:t>L’audit e l’autovalutazione statistica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1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457200" y="546100"/>
            <a:ext cx="8229600" cy="8715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 smtClean="0">
                <a:solidFill>
                  <a:srgbClr val="C00000"/>
                </a:solidFill>
              </a:rPr>
              <a:t>La procedura di audit e autovalutazione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6" name="Segnaposto contenuto 1"/>
          <p:cNvSpPr txBox="1">
            <a:spLocks/>
          </p:cNvSpPr>
          <p:nvPr/>
        </p:nvSpPr>
        <p:spPr>
          <a:xfrm>
            <a:off x="2629673" y="1577302"/>
            <a:ext cx="5387546" cy="7632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200" dirty="0" smtClean="0">
                <a:solidFill>
                  <a:schemeClr val="tx1"/>
                </a:solidFill>
              </a:rPr>
              <a:t>Principi</a:t>
            </a:r>
            <a:r>
              <a:rPr lang="it-IT" sz="2200" dirty="0" smtClean="0"/>
              <a:t> </a:t>
            </a:r>
            <a:r>
              <a:rPr lang="it-IT" sz="2200" dirty="0" smtClean="0">
                <a:solidFill>
                  <a:schemeClr val="tx1"/>
                </a:solidFill>
              </a:rPr>
              <a:t>e suggerimenti (Linee guida)</a:t>
            </a:r>
            <a:endParaRPr lang="it-IT" sz="2200" dirty="0">
              <a:solidFill>
                <a:schemeClr val="tx1"/>
              </a:solidFill>
            </a:endParaRPr>
          </a:p>
        </p:txBody>
      </p:sp>
      <p:sp>
        <p:nvSpPr>
          <p:cNvPr id="7" name="Segnaposto contenuto 1"/>
          <p:cNvSpPr txBox="1">
            <a:spLocks/>
          </p:cNvSpPr>
          <p:nvPr/>
        </p:nvSpPr>
        <p:spPr>
          <a:xfrm>
            <a:off x="2311443" y="3305564"/>
            <a:ext cx="6692857" cy="120293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200" dirty="0" smtClean="0"/>
              <a:t>Identificazione </a:t>
            </a:r>
            <a:r>
              <a:rPr lang="it-IT" sz="2200" dirty="0"/>
              <a:t>delle aree </a:t>
            </a:r>
            <a:r>
              <a:rPr lang="it-IT" sz="2200" dirty="0" smtClean="0"/>
              <a:t>critiche:</a:t>
            </a:r>
            <a:endParaRPr lang="it-IT" sz="2200" dirty="0"/>
          </a:p>
          <a:p>
            <a:pPr marL="177800" indent="-177800"/>
            <a:r>
              <a:rPr lang="it-IT" sz="2200" dirty="0" smtClean="0"/>
              <a:t>Intervista (audit) </a:t>
            </a:r>
          </a:p>
          <a:p>
            <a:pPr marL="177800" indent="-177800"/>
            <a:r>
              <a:rPr lang="it-IT" sz="2200" dirty="0" smtClean="0"/>
              <a:t>Compilazione del questionario (autovalutazione)</a:t>
            </a:r>
            <a:endParaRPr lang="it-IT" sz="2200" dirty="0"/>
          </a:p>
        </p:txBody>
      </p:sp>
      <p:sp>
        <p:nvSpPr>
          <p:cNvPr id="8" name="Segnaposto contenuto 1"/>
          <p:cNvSpPr txBox="1">
            <a:spLocks/>
          </p:cNvSpPr>
          <p:nvPr/>
        </p:nvSpPr>
        <p:spPr>
          <a:xfrm>
            <a:off x="2881984" y="2318980"/>
            <a:ext cx="3995076" cy="7993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it-IT" sz="2200" dirty="0" smtClean="0"/>
              <a:t>Identificazione del processo statistico</a:t>
            </a:r>
            <a:endParaRPr lang="it-IT" sz="2200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2151811"/>
            <a:ext cx="1603632" cy="10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gnaposto contenuto 1"/>
          <p:cNvSpPr txBox="1">
            <a:spLocks/>
          </p:cNvSpPr>
          <p:nvPr/>
        </p:nvSpPr>
        <p:spPr>
          <a:xfrm>
            <a:off x="3992798" y="4855900"/>
            <a:ext cx="3992967" cy="98734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it-IT" sz="2200" dirty="0" smtClean="0"/>
              <a:t>Report finale con azioni di miglioramento</a:t>
            </a: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765" y="4848967"/>
            <a:ext cx="667293" cy="9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previews.123rf.com/images/snake3d/snake3d1401/snake3d140100002/25581234-Concetto-Running-man-personaggio-inseguimento-primo-luogo-corridore-persona-velocit-di-avvio-veloce--Archivio-Fotografic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97" y="5140329"/>
            <a:ext cx="1162017" cy="139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egnaposto contenuto 1"/>
          <p:cNvSpPr txBox="1">
            <a:spLocks/>
          </p:cNvSpPr>
          <p:nvPr/>
        </p:nvSpPr>
        <p:spPr>
          <a:xfrm>
            <a:off x="1544896" y="5436920"/>
            <a:ext cx="5387546" cy="763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200" dirty="0" smtClean="0"/>
              <a:t>Monitoraggio delle azioni di miglioramento</a:t>
            </a:r>
            <a:endParaRPr lang="it-IT" sz="22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4" y="1376143"/>
            <a:ext cx="2221899" cy="128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20" y="3158086"/>
            <a:ext cx="2137823" cy="154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1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92100" y="1543051"/>
            <a:ext cx="8572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it-IT" sz="2800" b="1" dirty="0" smtClean="0">
                <a:solidFill>
                  <a:srgbClr val="C00000"/>
                </a:solidFill>
              </a:rPr>
              <a:t>Procedure di audit </a:t>
            </a:r>
          </a:p>
          <a:p>
            <a:pPr marL="715963" lvl="1" indent="-258763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Identificazione del processo</a:t>
            </a:r>
          </a:p>
          <a:p>
            <a:pPr marL="715963" lvl="1" indent="-258763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Contatti per organizzare l’intervista</a:t>
            </a:r>
          </a:p>
          <a:p>
            <a:pPr marL="715963" lvl="1" indent="-258763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Scambio di materiale e studio</a:t>
            </a:r>
          </a:p>
          <a:p>
            <a:pPr marL="715963" lvl="1" indent="-258763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Intervista con </a:t>
            </a:r>
            <a:r>
              <a:rPr lang="it-IT" sz="2400" dirty="0" smtClean="0"/>
              <a:t>un</a:t>
            </a:r>
            <a:r>
              <a:rPr lang="it-IT" sz="2400" dirty="0" smtClean="0"/>
              <a:t> </a:t>
            </a:r>
            <a:r>
              <a:rPr lang="it-IT" sz="2400" dirty="0" smtClean="0"/>
              <a:t>team </a:t>
            </a:r>
            <a:r>
              <a:rPr lang="it-IT" sz="2400" dirty="0" smtClean="0"/>
              <a:t>dell’Istat</a:t>
            </a:r>
            <a:endParaRPr lang="it-IT" sz="2400" dirty="0" smtClean="0"/>
          </a:p>
          <a:p>
            <a:pPr marL="715963" lvl="1" indent="-258763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Compilazione del r</a:t>
            </a:r>
            <a:r>
              <a:rPr lang="it-IT" sz="2400" dirty="0" smtClean="0"/>
              <a:t>eport </a:t>
            </a:r>
            <a:r>
              <a:rPr lang="it-IT" sz="2400" dirty="0" smtClean="0"/>
              <a:t>finale di valutazione </a:t>
            </a:r>
            <a:r>
              <a:rPr lang="it-IT" sz="2400" dirty="0">
                <a:solidFill>
                  <a:srgbClr val="00B0F0"/>
                </a:solidFill>
              </a:rPr>
              <a:t>(</a:t>
            </a:r>
            <a:r>
              <a:rPr lang="it-IT" sz="2400" dirty="0" smtClean="0">
                <a:solidFill>
                  <a:srgbClr val="00B0F0"/>
                </a:solidFill>
              </a:rPr>
              <a:t>Istat, Ente)</a:t>
            </a:r>
            <a:endParaRPr lang="it-IT" sz="2400" dirty="0" smtClean="0">
              <a:solidFill>
                <a:srgbClr val="00B0F0"/>
              </a:solidFill>
            </a:endParaRPr>
          </a:p>
          <a:p>
            <a:pPr marL="715963" lvl="1" indent="-258763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Monitoraggio implementazione azioni di miglioramento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292100" y="546100"/>
            <a:ext cx="8431331" cy="8715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 smtClean="0">
                <a:solidFill>
                  <a:srgbClr val="C00000"/>
                </a:solidFill>
              </a:rPr>
              <a:t>Il programma di valutazione per il </a:t>
            </a:r>
            <a:r>
              <a:rPr lang="it-IT" sz="3600" dirty="0" smtClean="0">
                <a:solidFill>
                  <a:srgbClr val="C00000"/>
                </a:solidFill>
              </a:rPr>
              <a:t>2019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0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03201" y="1738313"/>
            <a:ext cx="8686800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it-IT" sz="2400" b="1" dirty="0" smtClean="0">
                <a:solidFill>
                  <a:srgbClr val="C00000"/>
                </a:solidFill>
              </a:rPr>
              <a:t>Procedure di autovalutazione </a:t>
            </a:r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Identificazione del processo</a:t>
            </a:r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Formazione in aula (</a:t>
            </a:r>
            <a:r>
              <a:rPr lang="it-IT" sz="2400" dirty="0" smtClean="0">
                <a:solidFill>
                  <a:srgbClr val="C00000"/>
                </a:solidFill>
                <a:latin typeface="Copperplate Gothic Bold" panose="020E0705020206020404" pitchFamily="34" charset="0"/>
              </a:rPr>
              <a:t>12 Marzo</a:t>
            </a:r>
            <a:r>
              <a:rPr lang="it-IT" sz="2400" dirty="0" smtClean="0"/>
              <a:t>)</a:t>
            </a:r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Compilazione del questionario e del report finale di </a:t>
            </a:r>
            <a:r>
              <a:rPr lang="it-IT" sz="2400" dirty="0" smtClean="0"/>
              <a:t>valutazione </a:t>
            </a:r>
            <a:r>
              <a:rPr lang="it-IT" sz="2400" dirty="0" smtClean="0">
                <a:solidFill>
                  <a:srgbClr val="00B0F0"/>
                </a:solidFill>
              </a:rPr>
              <a:t>(Ente, supporto da parte dell’Istat)</a:t>
            </a:r>
            <a:endParaRPr lang="it-IT" sz="2400" dirty="0" smtClean="0">
              <a:solidFill>
                <a:srgbClr val="00B0F0"/>
              </a:solidFill>
            </a:endParaRPr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Revisione </a:t>
            </a:r>
            <a:r>
              <a:rPr lang="it-IT" sz="2400" dirty="0" smtClean="0"/>
              <a:t>da parte di un team </a:t>
            </a:r>
            <a:r>
              <a:rPr lang="it-IT" sz="2400" dirty="0" smtClean="0"/>
              <a:t>dell’Istat</a:t>
            </a:r>
            <a:endParaRPr lang="it-IT" sz="2400" dirty="0" smtClean="0"/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/>
              <a:t>Monitoraggio implementazione azioni di </a:t>
            </a:r>
            <a:r>
              <a:rPr lang="it-IT" sz="2400" dirty="0" smtClean="0"/>
              <a:t>miglioramento</a:t>
            </a:r>
            <a:endParaRPr lang="it-IT" sz="2400" dirty="0"/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310451" y="562321"/>
            <a:ext cx="8229600" cy="8715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 smtClean="0">
                <a:solidFill>
                  <a:srgbClr val="C00000"/>
                </a:solidFill>
              </a:rPr>
              <a:t>Il programma di valutazione per il 2019 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53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97583" y="1911904"/>
            <a:ext cx="774883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Clima di collaborazione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Crescita reciproca 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Impegno dell’Istat per supportare l’attività con esperti di qualità, </a:t>
            </a:r>
            <a:r>
              <a:rPr lang="it-IT" sz="2400" dirty="0" smtClean="0"/>
              <a:t>relazioni istituzionali, metodologi </a:t>
            </a:r>
            <a:r>
              <a:rPr lang="it-IT" sz="2400" dirty="0" smtClean="0"/>
              <a:t>e di area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2400" dirty="0" smtClean="0"/>
              <a:t>Miglioramento sostanziale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457200" y="723900"/>
            <a:ext cx="8229600" cy="87153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 smtClean="0">
                <a:solidFill>
                  <a:srgbClr val="C00000"/>
                </a:solidFill>
              </a:rPr>
              <a:t>Un percorso che facciamo insieme…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973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28/02/2019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Giovanna Brancato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3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473</Words>
  <Application>Microsoft Office PowerPoint</Application>
  <PresentationFormat>Presentazione su schermo (4:3)</PresentationFormat>
  <Paragraphs>100</Paragraphs>
  <Slides>10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copertina</vt:lpstr>
      <vt:lpstr>Presentazione standard di PowerPoint</vt:lpstr>
      <vt:lpstr>Qualità: dal Codice europeo all’audit</vt:lpstr>
      <vt:lpstr>Strumenti per il miglioramento continuo della qualità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Giovanna GB. Brancato</cp:lastModifiedBy>
  <cp:revision>112</cp:revision>
  <cp:lastPrinted>2019-02-19T11:15:34Z</cp:lastPrinted>
  <dcterms:created xsi:type="dcterms:W3CDTF">2012-12-11T11:00:35Z</dcterms:created>
  <dcterms:modified xsi:type="dcterms:W3CDTF">2019-02-27T12:02:36Z</dcterms:modified>
</cp:coreProperties>
</file>