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2"/>
  </p:notesMasterIdLst>
  <p:handoutMasterIdLst>
    <p:handoutMasterId r:id="rId13"/>
  </p:handoutMasterIdLst>
  <p:sldIdLst>
    <p:sldId id="513" r:id="rId6"/>
    <p:sldId id="519" r:id="rId7"/>
    <p:sldId id="515" r:id="rId8"/>
    <p:sldId id="517" r:id="rId9"/>
    <p:sldId id="520" r:id="rId10"/>
    <p:sldId id="518" r:id="rId11"/>
  </p:sldIdLst>
  <p:sldSz cx="9144000" cy="5143500" type="screen16x9"/>
  <p:notesSz cx="6797675" cy="9926638"/>
  <p:defaultTextStyle>
    <a:defPPr>
      <a:defRPr lang="it-IT"/>
    </a:defPPr>
    <a:lvl1pPr marL="0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6981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3981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0969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7964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4945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1943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8933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5928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11">
          <p15:clr>
            <a:srgbClr val="A4A3A4"/>
          </p15:clr>
        </p15:guide>
        <p15:guide id="2" orient="horz" pos="2132">
          <p15:clr>
            <a:srgbClr val="A4A3A4"/>
          </p15:clr>
        </p15:guide>
        <p15:guide id="3" pos="838">
          <p15:clr>
            <a:srgbClr val="A4A3A4"/>
          </p15:clr>
        </p15:guide>
        <p15:guide id="4" orient="horz" pos="1350">
          <p15:clr>
            <a:srgbClr val="A4A3A4"/>
          </p15:clr>
        </p15:guide>
        <p15:guide id="5" pos="300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138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sabetta segre" initials="" lastIdx="0" clrIdx="0"/>
  <p:cmAuthor id="1" name="Annalisa Cicerchia" initials="AC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1023"/>
    <a:srgbClr val="CF1E24"/>
    <a:srgbClr val="F4C34F"/>
    <a:srgbClr val="4479CB"/>
    <a:srgbClr val="FDB409"/>
    <a:srgbClr val="CB6131"/>
    <a:srgbClr val="FFFF0A"/>
    <a:srgbClr val="FB0005"/>
    <a:srgbClr val="7E76AD"/>
    <a:srgbClr val="9188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ile chiaro 3 - Color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ile chiaro 1 - Color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ile chiaro 3 - Color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46F890A9-2807-4EBB-B81D-B2AA78EC7F39}" styleName="Stile scuro 2 - Colore 5/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Stile scuro 2 - Colore 3/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Stile 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Stile scuro 1 - Color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Stile medio 3 - Color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Stile medio 3 - 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91" autoAdjust="0"/>
    <p:restoredTop sz="89499" autoAdjust="0"/>
  </p:normalViewPr>
  <p:slideViewPr>
    <p:cSldViewPr snapToGrid="0" snapToObjects="1" showGuides="1">
      <p:cViewPr>
        <p:scale>
          <a:sx n="150" d="100"/>
          <a:sy n="150" d="100"/>
        </p:scale>
        <p:origin x="-162" y="492"/>
      </p:cViewPr>
      <p:guideLst>
        <p:guide orient="horz" pos="3121"/>
        <p:guide orient="horz" pos="177"/>
        <p:guide pos="3706"/>
        <p:guide pos="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1938" y="708"/>
      </p:cViewPr>
      <p:guideLst>
        <p:guide orient="horz" pos="3126"/>
        <p:guide orient="horz" pos="3127"/>
        <p:guide pos="213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280509-F28F-4713-8490-46ADE069D17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CE84D95E-BB7B-47F2-A393-115C2C205933}">
      <dgm:prSet phldrT="[Testo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it-IT" sz="700" b="1" dirty="0" smtClean="0"/>
            <a:t>4/2014</a:t>
          </a:r>
          <a:endParaRPr lang="it-IT" sz="700" b="1" dirty="0"/>
        </a:p>
      </dgm:t>
    </dgm:pt>
    <dgm:pt modelId="{9F9C812C-18A2-43F4-ADDB-B2432BEB49AF}" type="parTrans" cxnId="{A46C9DE2-BEC2-4180-B8FD-F756DD34EBC1}">
      <dgm:prSet/>
      <dgm:spPr/>
      <dgm:t>
        <a:bodyPr/>
        <a:lstStyle/>
        <a:p>
          <a:endParaRPr lang="it-IT" sz="700"/>
        </a:p>
      </dgm:t>
    </dgm:pt>
    <dgm:pt modelId="{1778C55F-6E95-44A6-8EF4-791D6710AFE9}" type="sibTrans" cxnId="{A46C9DE2-BEC2-4180-B8FD-F756DD34EBC1}">
      <dgm:prSet/>
      <dgm:spPr/>
      <dgm:t>
        <a:bodyPr/>
        <a:lstStyle/>
        <a:p>
          <a:endParaRPr lang="it-IT" sz="700"/>
        </a:p>
      </dgm:t>
    </dgm:pt>
    <dgm:pt modelId="{4144471E-57B0-4C28-B6F1-8F7082A8F4E4}">
      <dgm:prSet phldrT="[Testo]" custT="1"/>
      <dgm:spPr/>
      <dgm:t>
        <a:bodyPr/>
        <a:lstStyle/>
        <a:p>
          <a:r>
            <a:rPr lang="it-IT" sz="1600" dirty="0" smtClean="0"/>
            <a:t>Lancio progetto - </a:t>
          </a:r>
          <a:r>
            <a:rPr lang="it-IT" sz="1600" dirty="0" err="1" smtClean="0"/>
            <a:t>Eurostat</a:t>
          </a:r>
          <a:endParaRPr lang="it-IT" sz="1600" dirty="0"/>
        </a:p>
      </dgm:t>
    </dgm:pt>
    <dgm:pt modelId="{D7B3F91B-9362-4C76-86BF-3F5B51153A21}" type="parTrans" cxnId="{478BFCF2-A385-49CD-8502-09DF4BBFDC5A}">
      <dgm:prSet/>
      <dgm:spPr/>
      <dgm:t>
        <a:bodyPr/>
        <a:lstStyle/>
        <a:p>
          <a:endParaRPr lang="it-IT" sz="700"/>
        </a:p>
      </dgm:t>
    </dgm:pt>
    <dgm:pt modelId="{989BE775-B38E-486A-BC67-B5D0998B73AE}" type="sibTrans" cxnId="{478BFCF2-A385-49CD-8502-09DF4BBFDC5A}">
      <dgm:prSet/>
      <dgm:spPr/>
      <dgm:t>
        <a:bodyPr/>
        <a:lstStyle/>
        <a:p>
          <a:endParaRPr lang="it-IT" sz="700"/>
        </a:p>
      </dgm:t>
    </dgm:pt>
    <dgm:pt modelId="{2CEE70CF-C797-43CF-A5F1-B76AA38F1D4F}">
      <dgm:prSet phldrT="[Testo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it-IT" sz="700" b="1" dirty="0" smtClean="0">
              <a:solidFill>
                <a:schemeClr val="bg1"/>
              </a:solidFill>
            </a:rPr>
            <a:t>12/2015</a:t>
          </a:r>
          <a:endParaRPr lang="it-IT" sz="700" b="1" dirty="0">
            <a:solidFill>
              <a:schemeClr val="bg1"/>
            </a:solidFill>
          </a:endParaRPr>
        </a:p>
      </dgm:t>
    </dgm:pt>
    <dgm:pt modelId="{95D31827-D4B9-498F-BD8E-F18A589C4546}" type="parTrans" cxnId="{0F6C8480-3A14-41A3-85DB-173A0674C138}">
      <dgm:prSet/>
      <dgm:spPr/>
      <dgm:t>
        <a:bodyPr/>
        <a:lstStyle/>
        <a:p>
          <a:endParaRPr lang="it-IT" sz="700"/>
        </a:p>
      </dgm:t>
    </dgm:pt>
    <dgm:pt modelId="{E96676EC-0A22-4DBE-A6A4-5950197D1FFC}" type="sibTrans" cxnId="{0F6C8480-3A14-41A3-85DB-173A0674C138}">
      <dgm:prSet/>
      <dgm:spPr/>
      <dgm:t>
        <a:bodyPr/>
        <a:lstStyle/>
        <a:p>
          <a:endParaRPr lang="it-IT" sz="700"/>
        </a:p>
      </dgm:t>
    </dgm:pt>
    <dgm:pt modelId="{48E5305B-C9E4-4E75-A4A2-11CE96A6B3D3}">
      <dgm:prSet phldrT="[Testo]" custT="1"/>
      <dgm:spPr/>
      <dgm:t>
        <a:bodyPr/>
        <a:lstStyle/>
        <a:p>
          <a:r>
            <a:rPr lang="it-IT" sz="1600" dirty="0" smtClean="0"/>
            <a:t>Progetto Pilota – gruppo di paesi su 8 prodotti</a:t>
          </a:r>
          <a:endParaRPr lang="it-IT" sz="1600" dirty="0"/>
        </a:p>
      </dgm:t>
    </dgm:pt>
    <dgm:pt modelId="{338C89E4-AED9-4E99-836F-9EE2F80E7878}" type="parTrans" cxnId="{E44A825E-E04D-403E-9C00-8BA42A3C50E0}">
      <dgm:prSet/>
      <dgm:spPr/>
      <dgm:t>
        <a:bodyPr/>
        <a:lstStyle/>
        <a:p>
          <a:endParaRPr lang="it-IT" sz="700"/>
        </a:p>
      </dgm:t>
    </dgm:pt>
    <dgm:pt modelId="{B344DEC1-9567-4410-AEA9-F316742C8CEA}" type="sibTrans" cxnId="{E44A825E-E04D-403E-9C00-8BA42A3C50E0}">
      <dgm:prSet/>
      <dgm:spPr/>
      <dgm:t>
        <a:bodyPr/>
        <a:lstStyle/>
        <a:p>
          <a:endParaRPr lang="it-IT" sz="700"/>
        </a:p>
      </dgm:t>
    </dgm:pt>
    <dgm:pt modelId="{A63BDEA7-2871-4965-B92C-F3B405A0372C}">
      <dgm:prSet phldrT="[Testo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it-IT" sz="600" b="1" dirty="0" smtClean="0">
              <a:solidFill>
                <a:schemeClr val="bg1"/>
              </a:solidFill>
            </a:rPr>
            <a:t>6/2016</a:t>
          </a:r>
          <a:endParaRPr lang="it-IT" sz="600" b="1" dirty="0">
            <a:solidFill>
              <a:schemeClr val="bg1"/>
            </a:solidFill>
          </a:endParaRPr>
        </a:p>
      </dgm:t>
    </dgm:pt>
    <dgm:pt modelId="{2068C599-C60D-499C-82C7-790886E13A34}" type="parTrans" cxnId="{E9FC9658-99FE-4EF4-804A-A85BAA7B5479}">
      <dgm:prSet/>
      <dgm:spPr/>
      <dgm:t>
        <a:bodyPr/>
        <a:lstStyle/>
        <a:p>
          <a:endParaRPr lang="it-IT" sz="700"/>
        </a:p>
      </dgm:t>
    </dgm:pt>
    <dgm:pt modelId="{394D2E89-D0B4-4500-A541-2FC8DD43AB50}" type="sibTrans" cxnId="{E9FC9658-99FE-4EF4-804A-A85BAA7B5479}">
      <dgm:prSet/>
      <dgm:spPr/>
      <dgm:t>
        <a:bodyPr/>
        <a:lstStyle/>
        <a:p>
          <a:endParaRPr lang="it-IT" sz="700"/>
        </a:p>
      </dgm:t>
    </dgm:pt>
    <dgm:pt modelId="{24EEA4E9-8FC8-4F58-AB81-256991BE8C97}">
      <dgm:prSet phldrT="[Testo]" custT="1"/>
      <dgm:spPr/>
      <dgm:t>
        <a:bodyPr/>
        <a:lstStyle/>
        <a:p>
          <a:r>
            <a:rPr lang="it-IT" sz="1600" dirty="0" smtClean="0"/>
            <a:t>2^ fase –  tutti i paesi su altri 25 prodotti</a:t>
          </a:r>
          <a:endParaRPr lang="it-IT" sz="1600" dirty="0"/>
        </a:p>
      </dgm:t>
    </dgm:pt>
    <dgm:pt modelId="{182FE6DB-9B45-432A-AEBC-523406C8D51A}" type="parTrans" cxnId="{448005DC-551C-48DA-AA96-28195B3B622E}">
      <dgm:prSet/>
      <dgm:spPr/>
      <dgm:t>
        <a:bodyPr/>
        <a:lstStyle/>
        <a:p>
          <a:endParaRPr lang="it-IT" sz="700"/>
        </a:p>
      </dgm:t>
    </dgm:pt>
    <dgm:pt modelId="{F94BD2E0-6EF5-4D62-B82C-EB9C03585B15}" type="sibTrans" cxnId="{448005DC-551C-48DA-AA96-28195B3B622E}">
      <dgm:prSet/>
      <dgm:spPr/>
      <dgm:t>
        <a:bodyPr/>
        <a:lstStyle/>
        <a:p>
          <a:endParaRPr lang="it-IT" sz="700"/>
        </a:p>
      </dgm:t>
    </dgm:pt>
    <dgm:pt modelId="{7F5EA100-063A-4EA0-B986-8DDCC813AD07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600" dirty="0" smtClean="0"/>
            <a:t> 1^ fase – tutti i paesi su 26 prodotti </a:t>
          </a:r>
        </a:p>
      </dgm:t>
    </dgm:pt>
    <dgm:pt modelId="{47ED1CC5-0EE1-4F1B-9069-BB376401685A}" type="parTrans" cxnId="{4867A2C1-ED29-4681-A72A-304BCAFE55FE}">
      <dgm:prSet/>
      <dgm:spPr/>
      <dgm:t>
        <a:bodyPr/>
        <a:lstStyle/>
        <a:p>
          <a:endParaRPr lang="it-IT" sz="700"/>
        </a:p>
      </dgm:t>
    </dgm:pt>
    <dgm:pt modelId="{304C20D3-6831-4405-9A4D-C8BEED0A46CE}" type="sibTrans" cxnId="{4867A2C1-ED29-4681-A72A-304BCAFE55FE}">
      <dgm:prSet/>
      <dgm:spPr/>
      <dgm:t>
        <a:bodyPr/>
        <a:lstStyle/>
        <a:p>
          <a:endParaRPr lang="it-IT" sz="700"/>
        </a:p>
      </dgm:t>
    </dgm:pt>
    <dgm:pt modelId="{F7DBFAC0-21C0-4CB6-8C7F-FCA6193D724F}">
      <dgm:prSet phldrT="[Testo]" custT="1"/>
      <dgm:spPr/>
      <dgm:t>
        <a:bodyPr/>
        <a:lstStyle/>
        <a:p>
          <a:r>
            <a:rPr lang="it-IT" sz="600" dirty="0" smtClean="0"/>
            <a:t>11/2018</a:t>
          </a:r>
          <a:endParaRPr lang="it-IT" sz="600" dirty="0"/>
        </a:p>
      </dgm:t>
    </dgm:pt>
    <dgm:pt modelId="{C6339FB6-DEF4-4DDA-8CD8-50999DBD5238}" type="parTrans" cxnId="{AC055EC2-2664-4966-8FA3-7E0FC07A3391}">
      <dgm:prSet/>
      <dgm:spPr/>
      <dgm:t>
        <a:bodyPr/>
        <a:lstStyle/>
        <a:p>
          <a:endParaRPr lang="it-IT" sz="700"/>
        </a:p>
      </dgm:t>
    </dgm:pt>
    <dgm:pt modelId="{378EF7CD-2800-40A3-9ED4-C4F101377D7B}" type="sibTrans" cxnId="{AC055EC2-2664-4966-8FA3-7E0FC07A3391}">
      <dgm:prSet/>
      <dgm:spPr/>
      <dgm:t>
        <a:bodyPr/>
        <a:lstStyle/>
        <a:p>
          <a:endParaRPr lang="it-IT" sz="700"/>
        </a:p>
      </dgm:t>
    </dgm:pt>
    <dgm:pt modelId="{CF045D70-CEAB-46B5-8469-33EB1C30DBBF}">
      <dgm:prSet phldrT="[Testo]" custT="1"/>
      <dgm:spPr>
        <a:solidFill>
          <a:srgbClr val="FF0000"/>
        </a:solidFill>
      </dgm:spPr>
      <dgm:t>
        <a:bodyPr/>
        <a:lstStyle/>
        <a:p>
          <a:r>
            <a:rPr lang="it-IT" sz="600" b="1" dirty="0" smtClean="0">
              <a:solidFill>
                <a:schemeClr val="bg1"/>
              </a:solidFill>
            </a:rPr>
            <a:t>1/2018 </a:t>
          </a:r>
          <a:endParaRPr lang="it-IT" sz="600" b="1" dirty="0">
            <a:solidFill>
              <a:schemeClr val="bg1"/>
            </a:solidFill>
          </a:endParaRPr>
        </a:p>
      </dgm:t>
    </dgm:pt>
    <dgm:pt modelId="{6CAE4F4D-0EDA-48D5-90EC-88E7E90B75E8}" type="sibTrans" cxnId="{7DE10BAC-3860-470F-8D51-6157B0E18346}">
      <dgm:prSet/>
      <dgm:spPr/>
      <dgm:t>
        <a:bodyPr/>
        <a:lstStyle/>
        <a:p>
          <a:endParaRPr lang="it-IT" sz="700"/>
        </a:p>
      </dgm:t>
    </dgm:pt>
    <dgm:pt modelId="{49B9B4AE-3064-49D8-8B83-A635EF83AFF0}" type="parTrans" cxnId="{7DE10BAC-3860-470F-8D51-6157B0E18346}">
      <dgm:prSet/>
      <dgm:spPr/>
      <dgm:t>
        <a:bodyPr/>
        <a:lstStyle/>
        <a:p>
          <a:endParaRPr lang="it-IT" sz="700"/>
        </a:p>
      </dgm:t>
    </dgm:pt>
    <dgm:pt modelId="{2031DB9E-167E-453E-9A70-19E490791484}">
      <dgm:prSet phldrT="[Testo]" custT="1"/>
      <dgm:spPr/>
      <dgm:t>
        <a:bodyPr/>
        <a:lstStyle/>
        <a:p>
          <a:r>
            <a:rPr lang="it-IT" sz="1600" dirty="0" smtClean="0"/>
            <a:t>3^ e ultima fase – tutti e paesi su 38 prodotti</a:t>
          </a:r>
          <a:endParaRPr lang="it-IT" sz="1600" dirty="0"/>
        </a:p>
      </dgm:t>
    </dgm:pt>
    <dgm:pt modelId="{2DDC43E7-F207-4C83-9C0D-826DD91EACFA}" type="parTrans" cxnId="{A4A62EA6-4CF9-43ED-941B-F0528A0A9D63}">
      <dgm:prSet/>
      <dgm:spPr/>
      <dgm:t>
        <a:bodyPr/>
        <a:lstStyle/>
        <a:p>
          <a:endParaRPr lang="it-IT" sz="700"/>
        </a:p>
      </dgm:t>
    </dgm:pt>
    <dgm:pt modelId="{2672F726-7CFB-4374-BA66-0B6FBFDBAECC}" type="sibTrans" cxnId="{A4A62EA6-4CF9-43ED-941B-F0528A0A9D63}">
      <dgm:prSet/>
      <dgm:spPr/>
      <dgm:t>
        <a:bodyPr/>
        <a:lstStyle/>
        <a:p>
          <a:endParaRPr lang="it-IT" sz="700"/>
        </a:p>
      </dgm:t>
    </dgm:pt>
    <dgm:pt modelId="{0E024BAE-CEDF-43DF-9CE3-124E8BB87EA2}" type="pres">
      <dgm:prSet presAssocID="{5E280509-F28F-4713-8490-46ADE069D17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AF55D6C2-4409-4FC5-92C0-AF2304DEB5EC}" type="pres">
      <dgm:prSet presAssocID="{CE84D95E-BB7B-47F2-A393-115C2C205933}" presName="composite" presStyleCnt="0"/>
      <dgm:spPr/>
    </dgm:pt>
    <dgm:pt modelId="{F391F365-A571-48DF-96FD-594670A771B2}" type="pres">
      <dgm:prSet presAssocID="{CE84D95E-BB7B-47F2-A393-115C2C205933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628000D-FCBD-4D4E-BEF8-76B8D5E8B609}" type="pres">
      <dgm:prSet presAssocID="{CE84D95E-BB7B-47F2-A393-115C2C205933}" presName="descendantText" presStyleLbl="alignAcc1" presStyleIdx="0" presStyleCnt="5" custLinFactNeighborY="-1751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348935C-D22F-416B-A206-92CB2C1D4664}" type="pres">
      <dgm:prSet presAssocID="{1778C55F-6E95-44A6-8EF4-791D6710AFE9}" presName="sp" presStyleCnt="0"/>
      <dgm:spPr/>
    </dgm:pt>
    <dgm:pt modelId="{5A3E1BD9-0DB2-4DE3-B57E-0A1086C3B707}" type="pres">
      <dgm:prSet presAssocID="{2CEE70CF-C797-43CF-A5F1-B76AA38F1D4F}" presName="composite" presStyleCnt="0"/>
      <dgm:spPr/>
    </dgm:pt>
    <dgm:pt modelId="{B8DB2FAB-086B-4DA6-8224-3C7C8BD3B04D}" type="pres">
      <dgm:prSet presAssocID="{2CEE70CF-C797-43CF-A5F1-B76AA38F1D4F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81AB97E-5D9B-49CB-9820-D6CFDF223BB3}" type="pres">
      <dgm:prSet presAssocID="{2CEE70CF-C797-43CF-A5F1-B76AA38F1D4F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84CC208-DF8B-4594-A150-BEB83AFE8814}" type="pres">
      <dgm:prSet presAssocID="{E96676EC-0A22-4DBE-A6A4-5950197D1FFC}" presName="sp" presStyleCnt="0"/>
      <dgm:spPr/>
    </dgm:pt>
    <dgm:pt modelId="{40E76167-AF78-49BF-AD76-50451328323A}" type="pres">
      <dgm:prSet presAssocID="{A63BDEA7-2871-4965-B92C-F3B405A0372C}" presName="composite" presStyleCnt="0"/>
      <dgm:spPr/>
    </dgm:pt>
    <dgm:pt modelId="{90F94747-293D-4D08-B294-FB1E9CC0ADBE}" type="pres">
      <dgm:prSet presAssocID="{A63BDEA7-2871-4965-B92C-F3B405A0372C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2285715-5BAA-49E5-9534-ADF15C420C0A}" type="pres">
      <dgm:prSet presAssocID="{A63BDEA7-2871-4965-B92C-F3B405A0372C}" presName="descendantText" presStyleLbl="alignAcc1" presStyleIdx="2" presStyleCnt="5" custLinFactNeighborX="25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61C50D9-5A6A-4895-93D0-B5192205E266}" type="pres">
      <dgm:prSet presAssocID="{394D2E89-D0B4-4500-A541-2FC8DD43AB50}" presName="sp" presStyleCnt="0"/>
      <dgm:spPr/>
    </dgm:pt>
    <dgm:pt modelId="{D70D178A-4418-47EA-AEBE-86AF2550369C}" type="pres">
      <dgm:prSet presAssocID="{CF045D70-CEAB-46B5-8469-33EB1C30DBBF}" presName="composite" presStyleCnt="0"/>
      <dgm:spPr/>
    </dgm:pt>
    <dgm:pt modelId="{43D43D53-5963-42D7-9CC7-B43468911E7F}" type="pres">
      <dgm:prSet presAssocID="{CF045D70-CEAB-46B5-8469-33EB1C30DBBF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B2DD924-A3FA-4D1B-8288-4759846A93C3}" type="pres">
      <dgm:prSet presAssocID="{CF045D70-CEAB-46B5-8469-33EB1C30DBBF}" presName="descendantText" presStyleLbl="alignAcc1" presStyleIdx="3" presStyleCnt="5" custLinFactNeighborX="-139" custLinFactNeighborY="-1080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0F91366-B651-4E81-82E2-0E278DAD640B}" type="pres">
      <dgm:prSet presAssocID="{6CAE4F4D-0EDA-48D5-90EC-88E7E90B75E8}" presName="sp" presStyleCnt="0"/>
      <dgm:spPr/>
    </dgm:pt>
    <dgm:pt modelId="{367F11E5-A69E-451E-A8B5-984135EE90CB}" type="pres">
      <dgm:prSet presAssocID="{F7DBFAC0-21C0-4CB6-8C7F-FCA6193D724F}" presName="composite" presStyleCnt="0"/>
      <dgm:spPr/>
    </dgm:pt>
    <dgm:pt modelId="{15E38E6A-24CF-4F63-B92F-221905C83D94}" type="pres">
      <dgm:prSet presAssocID="{F7DBFAC0-21C0-4CB6-8C7F-FCA6193D724F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7228F2C-0867-4663-A8A4-9FCE8B61717D}" type="pres">
      <dgm:prSet presAssocID="{F7DBFAC0-21C0-4CB6-8C7F-FCA6193D724F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4867A2C1-ED29-4681-A72A-304BCAFE55FE}" srcId="{A63BDEA7-2871-4965-B92C-F3B405A0372C}" destId="{7F5EA100-063A-4EA0-B986-8DDCC813AD07}" srcOrd="0" destOrd="0" parTransId="{47ED1CC5-0EE1-4F1B-9069-BB376401685A}" sibTransId="{304C20D3-6831-4405-9A4D-C8BEED0A46CE}"/>
    <dgm:cxn modelId="{350832DE-C475-4917-A63E-F078B3E3253F}" type="presOf" srcId="{7F5EA100-063A-4EA0-B986-8DDCC813AD07}" destId="{72285715-5BAA-49E5-9534-ADF15C420C0A}" srcOrd="0" destOrd="0" presId="urn:microsoft.com/office/officeart/2005/8/layout/chevron2"/>
    <dgm:cxn modelId="{F3568F16-55B1-4175-BBE2-FF107F35EB18}" type="presOf" srcId="{A63BDEA7-2871-4965-B92C-F3B405A0372C}" destId="{90F94747-293D-4D08-B294-FB1E9CC0ADBE}" srcOrd="0" destOrd="0" presId="urn:microsoft.com/office/officeart/2005/8/layout/chevron2"/>
    <dgm:cxn modelId="{E9FC9658-99FE-4EF4-804A-A85BAA7B5479}" srcId="{5E280509-F28F-4713-8490-46ADE069D172}" destId="{A63BDEA7-2871-4965-B92C-F3B405A0372C}" srcOrd="2" destOrd="0" parTransId="{2068C599-C60D-499C-82C7-790886E13A34}" sibTransId="{394D2E89-D0B4-4500-A541-2FC8DD43AB50}"/>
    <dgm:cxn modelId="{448005DC-551C-48DA-AA96-28195B3B622E}" srcId="{CF045D70-CEAB-46B5-8469-33EB1C30DBBF}" destId="{24EEA4E9-8FC8-4F58-AB81-256991BE8C97}" srcOrd="0" destOrd="0" parTransId="{182FE6DB-9B45-432A-AEBC-523406C8D51A}" sibTransId="{F94BD2E0-6EF5-4D62-B82C-EB9C03585B15}"/>
    <dgm:cxn modelId="{0134136F-B17B-4EFF-B4B4-3EC6A7B33114}" type="presOf" srcId="{24EEA4E9-8FC8-4F58-AB81-256991BE8C97}" destId="{6B2DD924-A3FA-4D1B-8288-4759846A93C3}" srcOrd="0" destOrd="0" presId="urn:microsoft.com/office/officeart/2005/8/layout/chevron2"/>
    <dgm:cxn modelId="{59A71412-34CA-4A78-8628-B2A5220B8EB9}" type="presOf" srcId="{2031DB9E-167E-453E-9A70-19E490791484}" destId="{07228F2C-0867-4663-A8A4-9FCE8B61717D}" srcOrd="0" destOrd="0" presId="urn:microsoft.com/office/officeart/2005/8/layout/chevron2"/>
    <dgm:cxn modelId="{A4A62EA6-4CF9-43ED-941B-F0528A0A9D63}" srcId="{F7DBFAC0-21C0-4CB6-8C7F-FCA6193D724F}" destId="{2031DB9E-167E-453E-9A70-19E490791484}" srcOrd="0" destOrd="0" parTransId="{2DDC43E7-F207-4C83-9C0D-826DD91EACFA}" sibTransId="{2672F726-7CFB-4374-BA66-0B6FBFDBAECC}"/>
    <dgm:cxn modelId="{6EDD48FB-C670-43DA-84D4-531132EE45E6}" type="presOf" srcId="{CE84D95E-BB7B-47F2-A393-115C2C205933}" destId="{F391F365-A571-48DF-96FD-594670A771B2}" srcOrd="0" destOrd="0" presId="urn:microsoft.com/office/officeart/2005/8/layout/chevron2"/>
    <dgm:cxn modelId="{D9DDC184-559E-4973-9883-4AB972663CA2}" type="presOf" srcId="{F7DBFAC0-21C0-4CB6-8C7F-FCA6193D724F}" destId="{15E38E6A-24CF-4F63-B92F-221905C83D94}" srcOrd="0" destOrd="0" presId="urn:microsoft.com/office/officeart/2005/8/layout/chevron2"/>
    <dgm:cxn modelId="{0CBBA95D-2836-4630-B1C8-F811FD9C8262}" type="presOf" srcId="{48E5305B-C9E4-4E75-A4A2-11CE96A6B3D3}" destId="{081AB97E-5D9B-49CB-9820-D6CFDF223BB3}" srcOrd="0" destOrd="0" presId="urn:microsoft.com/office/officeart/2005/8/layout/chevron2"/>
    <dgm:cxn modelId="{AC055EC2-2664-4966-8FA3-7E0FC07A3391}" srcId="{5E280509-F28F-4713-8490-46ADE069D172}" destId="{F7DBFAC0-21C0-4CB6-8C7F-FCA6193D724F}" srcOrd="4" destOrd="0" parTransId="{C6339FB6-DEF4-4DDA-8CD8-50999DBD5238}" sibTransId="{378EF7CD-2800-40A3-9ED4-C4F101377D7B}"/>
    <dgm:cxn modelId="{E44A825E-E04D-403E-9C00-8BA42A3C50E0}" srcId="{2CEE70CF-C797-43CF-A5F1-B76AA38F1D4F}" destId="{48E5305B-C9E4-4E75-A4A2-11CE96A6B3D3}" srcOrd="0" destOrd="0" parTransId="{338C89E4-AED9-4E99-836F-9EE2F80E7878}" sibTransId="{B344DEC1-9567-4410-AEA9-F316742C8CEA}"/>
    <dgm:cxn modelId="{16E0E7E2-FCE0-4697-8F15-CE00B4495D2B}" type="presOf" srcId="{2CEE70CF-C797-43CF-A5F1-B76AA38F1D4F}" destId="{B8DB2FAB-086B-4DA6-8224-3C7C8BD3B04D}" srcOrd="0" destOrd="0" presId="urn:microsoft.com/office/officeart/2005/8/layout/chevron2"/>
    <dgm:cxn modelId="{0F6C8480-3A14-41A3-85DB-173A0674C138}" srcId="{5E280509-F28F-4713-8490-46ADE069D172}" destId="{2CEE70CF-C797-43CF-A5F1-B76AA38F1D4F}" srcOrd="1" destOrd="0" parTransId="{95D31827-D4B9-498F-BD8E-F18A589C4546}" sibTransId="{E96676EC-0A22-4DBE-A6A4-5950197D1FFC}"/>
    <dgm:cxn modelId="{7DE10BAC-3860-470F-8D51-6157B0E18346}" srcId="{5E280509-F28F-4713-8490-46ADE069D172}" destId="{CF045D70-CEAB-46B5-8469-33EB1C30DBBF}" srcOrd="3" destOrd="0" parTransId="{49B9B4AE-3064-49D8-8B83-A635EF83AFF0}" sibTransId="{6CAE4F4D-0EDA-48D5-90EC-88E7E90B75E8}"/>
    <dgm:cxn modelId="{5FD2F15A-B685-400B-827B-50ADF278D3FA}" type="presOf" srcId="{4144471E-57B0-4C28-B6F1-8F7082A8F4E4}" destId="{7628000D-FCBD-4D4E-BEF8-76B8D5E8B609}" srcOrd="0" destOrd="0" presId="urn:microsoft.com/office/officeart/2005/8/layout/chevron2"/>
    <dgm:cxn modelId="{A46C9DE2-BEC2-4180-B8FD-F756DD34EBC1}" srcId="{5E280509-F28F-4713-8490-46ADE069D172}" destId="{CE84D95E-BB7B-47F2-A393-115C2C205933}" srcOrd="0" destOrd="0" parTransId="{9F9C812C-18A2-43F4-ADDB-B2432BEB49AF}" sibTransId="{1778C55F-6E95-44A6-8EF4-791D6710AFE9}"/>
    <dgm:cxn modelId="{478BFCF2-A385-49CD-8502-09DF4BBFDC5A}" srcId="{CE84D95E-BB7B-47F2-A393-115C2C205933}" destId="{4144471E-57B0-4C28-B6F1-8F7082A8F4E4}" srcOrd="0" destOrd="0" parTransId="{D7B3F91B-9362-4C76-86BF-3F5B51153A21}" sibTransId="{989BE775-B38E-486A-BC67-B5D0998B73AE}"/>
    <dgm:cxn modelId="{66FD0A3D-1A02-47CA-A6FD-3A8EA50821D6}" type="presOf" srcId="{CF045D70-CEAB-46B5-8469-33EB1C30DBBF}" destId="{43D43D53-5963-42D7-9CC7-B43468911E7F}" srcOrd="0" destOrd="0" presId="urn:microsoft.com/office/officeart/2005/8/layout/chevron2"/>
    <dgm:cxn modelId="{4598A3AD-63F9-43CB-B58F-97E853A3999B}" type="presOf" srcId="{5E280509-F28F-4713-8490-46ADE069D172}" destId="{0E024BAE-CEDF-43DF-9CE3-124E8BB87EA2}" srcOrd="0" destOrd="0" presId="urn:microsoft.com/office/officeart/2005/8/layout/chevron2"/>
    <dgm:cxn modelId="{C0576F15-3B7E-4D74-8A21-EC53C28C960B}" type="presParOf" srcId="{0E024BAE-CEDF-43DF-9CE3-124E8BB87EA2}" destId="{AF55D6C2-4409-4FC5-92C0-AF2304DEB5EC}" srcOrd="0" destOrd="0" presId="urn:microsoft.com/office/officeart/2005/8/layout/chevron2"/>
    <dgm:cxn modelId="{FE4A0C03-18C5-4C5F-9344-98E9239A56C1}" type="presParOf" srcId="{AF55D6C2-4409-4FC5-92C0-AF2304DEB5EC}" destId="{F391F365-A571-48DF-96FD-594670A771B2}" srcOrd="0" destOrd="0" presId="urn:microsoft.com/office/officeart/2005/8/layout/chevron2"/>
    <dgm:cxn modelId="{A63D059D-E680-455A-8664-08F74571A75B}" type="presParOf" srcId="{AF55D6C2-4409-4FC5-92C0-AF2304DEB5EC}" destId="{7628000D-FCBD-4D4E-BEF8-76B8D5E8B609}" srcOrd="1" destOrd="0" presId="urn:microsoft.com/office/officeart/2005/8/layout/chevron2"/>
    <dgm:cxn modelId="{E46AB255-2FBE-435C-87C9-14D8578A88D5}" type="presParOf" srcId="{0E024BAE-CEDF-43DF-9CE3-124E8BB87EA2}" destId="{1348935C-D22F-416B-A206-92CB2C1D4664}" srcOrd="1" destOrd="0" presId="urn:microsoft.com/office/officeart/2005/8/layout/chevron2"/>
    <dgm:cxn modelId="{9F1FF209-DC3D-4B3D-8293-A68E35C31A73}" type="presParOf" srcId="{0E024BAE-CEDF-43DF-9CE3-124E8BB87EA2}" destId="{5A3E1BD9-0DB2-4DE3-B57E-0A1086C3B707}" srcOrd="2" destOrd="0" presId="urn:microsoft.com/office/officeart/2005/8/layout/chevron2"/>
    <dgm:cxn modelId="{A147B79D-0521-4289-942D-ECEE2EF57C9E}" type="presParOf" srcId="{5A3E1BD9-0DB2-4DE3-B57E-0A1086C3B707}" destId="{B8DB2FAB-086B-4DA6-8224-3C7C8BD3B04D}" srcOrd="0" destOrd="0" presId="urn:microsoft.com/office/officeart/2005/8/layout/chevron2"/>
    <dgm:cxn modelId="{9DCE47CC-4812-4E11-85C6-C50B6B7BE6F1}" type="presParOf" srcId="{5A3E1BD9-0DB2-4DE3-B57E-0A1086C3B707}" destId="{081AB97E-5D9B-49CB-9820-D6CFDF223BB3}" srcOrd="1" destOrd="0" presId="urn:microsoft.com/office/officeart/2005/8/layout/chevron2"/>
    <dgm:cxn modelId="{07969CEC-0E8B-450B-AA10-EE65EE55CCB5}" type="presParOf" srcId="{0E024BAE-CEDF-43DF-9CE3-124E8BB87EA2}" destId="{D84CC208-DF8B-4594-A150-BEB83AFE8814}" srcOrd="3" destOrd="0" presId="urn:microsoft.com/office/officeart/2005/8/layout/chevron2"/>
    <dgm:cxn modelId="{4AA1A41D-614C-48BF-BDF4-1C9B0DD04C68}" type="presParOf" srcId="{0E024BAE-CEDF-43DF-9CE3-124E8BB87EA2}" destId="{40E76167-AF78-49BF-AD76-50451328323A}" srcOrd="4" destOrd="0" presId="urn:microsoft.com/office/officeart/2005/8/layout/chevron2"/>
    <dgm:cxn modelId="{F8BE9F42-7B45-4973-BCDC-CF2E03D5C3B9}" type="presParOf" srcId="{40E76167-AF78-49BF-AD76-50451328323A}" destId="{90F94747-293D-4D08-B294-FB1E9CC0ADBE}" srcOrd="0" destOrd="0" presId="urn:microsoft.com/office/officeart/2005/8/layout/chevron2"/>
    <dgm:cxn modelId="{F2D8C508-4019-473C-BD54-59D15A8E9CD1}" type="presParOf" srcId="{40E76167-AF78-49BF-AD76-50451328323A}" destId="{72285715-5BAA-49E5-9534-ADF15C420C0A}" srcOrd="1" destOrd="0" presId="urn:microsoft.com/office/officeart/2005/8/layout/chevron2"/>
    <dgm:cxn modelId="{23B1EDC5-1C98-4AA6-8F79-59A356BF057E}" type="presParOf" srcId="{0E024BAE-CEDF-43DF-9CE3-124E8BB87EA2}" destId="{561C50D9-5A6A-4895-93D0-B5192205E266}" srcOrd="5" destOrd="0" presId="urn:microsoft.com/office/officeart/2005/8/layout/chevron2"/>
    <dgm:cxn modelId="{09727593-8E3F-4C52-B213-47312821226A}" type="presParOf" srcId="{0E024BAE-CEDF-43DF-9CE3-124E8BB87EA2}" destId="{D70D178A-4418-47EA-AEBE-86AF2550369C}" srcOrd="6" destOrd="0" presId="urn:microsoft.com/office/officeart/2005/8/layout/chevron2"/>
    <dgm:cxn modelId="{E40A20C0-C099-4AB0-91C4-0FCB369CB200}" type="presParOf" srcId="{D70D178A-4418-47EA-AEBE-86AF2550369C}" destId="{43D43D53-5963-42D7-9CC7-B43468911E7F}" srcOrd="0" destOrd="0" presId="urn:microsoft.com/office/officeart/2005/8/layout/chevron2"/>
    <dgm:cxn modelId="{4D887982-9E50-47B5-A060-071424219F8C}" type="presParOf" srcId="{D70D178A-4418-47EA-AEBE-86AF2550369C}" destId="{6B2DD924-A3FA-4D1B-8288-4759846A93C3}" srcOrd="1" destOrd="0" presId="urn:microsoft.com/office/officeart/2005/8/layout/chevron2"/>
    <dgm:cxn modelId="{94AFD4A1-4859-45E1-8D28-80C6B228073E}" type="presParOf" srcId="{0E024BAE-CEDF-43DF-9CE3-124E8BB87EA2}" destId="{E0F91366-B651-4E81-82E2-0E278DAD640B}" srcOrd="7" destOrd="0" presId="urn:microsoft.com/office/officeart/2005/8/layout/chevron2"/>
    <dgm:cxn modelId="{07BF700A-D651-4ABC-8678-4A1C911E7CC8}" type="presParOf" srcId="{0E024BAE-CEDF-43DF-9CE3-124E8BB87EA2}" destId="{367F11E5-A69E-451E-A8B5-984135EE90CB}" srcOrd="8" destOrd="0" presId="urn:microsoft.com/office/officeart/2005/8/layout/chevron2"/>
    <dgm:cxn modelId="{E4BA0BA8-6C8B-4755-B787-D1E1704B50A4}" type="presParOf" srcId="{367F11E5-A69E-451E-A8B5-984135EE90CB}" destId="{15E38E6A-24CF-4F63-B92F-221905C83D94}" srcOrd="0" destOrd="0" presId="urn:microsoft.com/office/officeart/2005/8/layout/chevron2"/>
    <dgm:cxn modelId="{BA075472-1A71-4008-B2A6-74597F7108B7}" type="presParOf" srcId="{367F11E5-A69E-451E-A8B5-984135EE90CB}" destId="{07228F2C-0867-4663-A8A4-9FCE8B61717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91F365-A571-48DF-96FD-594670A771B2}">
      <dsp:nvSpPr>
        <dsp:cNvPr id="0" name=""/>
        <dsp:cNvSpPr/>
      </dsp:nvSpPr>
      <dsp:spPr>
        <a:xfrm rot="5400000">
          <a:off x="-66839" y="68751"/>
          <a:ext cx="445599" cy="311919"/>
        </a:xfrm>
        <a:prstGeom prst="chevron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700" b="1" kern="1200" dirty="0" smtClean="0"/>
            <a:t>4/2014</a:t>
          </a:r>
          <a:endParaRPr lang="it-IT" sz="700" b="1" kern="1200" dirty="0"/>
        </a:p>
      </dsp:txBody>
      <dsp:txXfrm rot="-5400000">
        <a:off x="2" y="157871"/>
        <a:ext cx="311919" cy="133680"/>
      </dsp:txXfrm>
    </dsp:sp>
    <dsp:sp modelId="{7628000D-FCBD-4D4E-BEF8-76B8D5E8B609}">
      <dsp:nvSpPr>
        <dsp:cNvPr id="0" name=""/>
        <dsp:cNvSpPr/>
      </dsp:nvSpPr>
      <dsp:spPr>
        <a:xfrm rot="5400000">
          <a:off x="2593673" y="-2281754"/>
          <a:ext cx="289639" cy="48531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Lancio progetto - </a:t>
          </a:r>
          <a:r>
            <a:rPr lang="it-IT" sz="1600" kern="1200" dirty="0" err="1" smtClean="0"/>
            <a:t>Eurostat</a:t>
          </a:r>
          <a:endParaRPr lang="it-IT" sz="1600" kern="1200" dirty="0"/>
        </a:p>
      </dsp:txBody>
      <dsp:txXfrm rot="-5400000">
        <a:off x="311919" y="14139"/>
        <a:ext cx="4839009" cy="261361"/>
      </dsp:txXfrm>
    </dsp:sp>
    <dsp:sp modelId="{B8DB2FAB-086B-4DA6-8224-3C7C8BD3B04D}">
      <dsp:nvSpPr>
        <dsp:cNvPr id="0" name=""/>
        <dsp:cNvSpPr/>
      </dsp:nvSpPr>
      <dsp:spPr>
        <a:xfrm rot="5400000">
          <a:off x="-66839" y="370109"/>
          <a:ext cx="445599" cy="311919"/>
        </a:xfrm>
        <a:prstGeom prst="chevr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700" b="1" kern="1200" dirty="0" smtClean="0">
              <a:solidFill>
                <a:schemeClr val="bg1"/>
              </a:solidFill>
            </a:rPr>
            <a:t>12/2015</a:t>
          </a:r>
          <a:endParaRPr lang="it-IT" sz="700" b="1" kern="1200" dirty="0">
            <a:solidFill>
              <a:schemeClr val="bg1"/>
            </a:solidFill>
          </a:endParaRPr>
        </a:p>
      </dsp:txBody>
      <dsp:txXfrm rot="-5400000">
        <a:off x="2" y="459229"/>
        <a:ext cx="311919" cy="133680"/>
      </dsp:txXfrm>
    </dsp:sp>
    <dsp:sp modelId="{081AB97E-5D9B-49CB-9820-D6CFDF223BB3}">
      <dsp:nvSpPr>
        <dsp:cNvPr id="0" name=""/>
        <dsp:cNvSpPr/>
      </dsp:nvSpPr>
      <dsp:spPr>
        <a:xfrm rot="5400000">
          <a:off x="2593597" y="-1978408"/>
          <a:ext cx="289792" cy="48531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Progetto Pilota – gruppo di paesi su 8 prodotti</a:t>
          </a:r>
          <a:endParaRPr lang="it-IT" sz="1600" kern="1200" dirty="0"/>
        </a:p>
      </dsp:txBody>
      <dsp:txXfrm rot="-5400000">
        <a:off x="311919" y="317416"/>
        <a:ext cx="4839002" cy="261500"/>
      </dsp:txXfrm>
    </dsp:sp>
    <dsp:sp modelId="{90F94747-293D-4D08-B294-FB1E9CC0ADBE}">
      <dsp:nvSpPr>
        <dsp:cNvPr id="0" name=""/>
        <dsp:cNvSpPr/>
      </dsp:nvSpPr>
      <dsp:spPr>
        <a:xfrm rot="5400000">
          <a:off x="-66839" y="671467"/>
          <a:ext cx="445599" cy="311919"/>
        </a:xfrm>
        <a:prstGeom prst="chevron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600" b="1" kern="1200" dirty="0" smtClean="0">
              <a:solidFill>
                <a:schemeClr val="bg1"/>
              </a:solidFill>
            </a:rPr>
            <a:t>6/2016</a:t>
          </a:r>
          <a:endParaRPr lang="it-IT" sz="600" b="1" kern="1200" dirty="0">
            <a:solidFill>
              <a:schemeClr val="bg1"/>
            </a:solidFill>
          </a:endParaRPr>
        </a:p>
      </dsp:txBody>
      <dsp:txXfrm rot="-5400000">
        <a:off x="2" y="760587"/>
        <a:ext cx="311919" cy="133680"/>
      </dsp:txXfrm>
    </dsp:sp>
    <dsp:sp modelId="{72285715-5BAA-49E5-9534-ADF15C420C0A}">
      <dsp:nvSpPr>
        <dsp:cNvPr id="0" name=""/>
        <dsp:cNvSpPr/>
      </dsp:nvSpPr>
      <dsp:spPr>
        <a:xfrm rot="5400000">
          <a:off x="2593673" y="-1677126"/>
          <a:ext cx="289639" cy="48531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it-IT" sz="1600" kern="1200" dirty="0" smtClean="0"/>
            <a:t> 1^ fase – tutti i paesi su 26 prodotti </a:t>
          </a:r>
        </a:p>
      </dsp:txBody>
      <dsp:txXfrm rot="-5400000">
        <a:off x="311919" y="618767"/>
        <a:ext cx="4839009" cy="261361"/>
      </dsp:txXfrm>
    </dsp:sp>
    <dsp:sp modelId="{43D43D53-5963-42D7-9CC7-B43468911E7F}">
      <dsp:nvSpPr>
        <dsp:cNvPr id="0" name=""/>
        <dsp:cNvSpPr/>
      </dsp:nvSpPr>
      <dsp:spPr>
        <a:xfrm rot="5400000">
          <a:off x="-66839" y="972825"/>
          <a:ext cx="445599" cy="311919"/>
        </a:xfrm>
        <a:prstGeom prst="chevron">
          <a:avLst/>
        </a:prstGeom>
        <a:solidFill>
          <a:srgbClr val="FF0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600" b="1" kern="1200" dirty="0" smtClean="0">
              <a:solidFill>
                <a:schemeClr val="bg1"/>
              </a:solidFill>
            </a:rPr>
            <a:t>1/2018 </a:t>
          </a:r>
          <a:endParaRPr lang="it-IT" sz="600" b="1" kern="1200" dirty="0">
            <a:solidFill>
              <a:schemeClr val="bg1"/>
            </a:solidFill>
          </a:endParaRPr>
        </a:p>
      </dsp:txBody>
      <dsp:txXfrm rot="-5400000">
        <a:off x="2" y="1061945"/>
        <a:ext cx="311919" cy="133680"/>
      </dsp:txXfrm>
    </dsp:sp>
    <dsp:sp modelId="{6B2DD924-A3FA-4D1B-8288-4759846A93C3}">
      <dsp:nvSpPr>
        <dsp:cNvPr id="0" name=""/>
        <dsp:cNvSpPr/>
      </dsp:nvSpPr>
      <dsp:spPr>
        <a:xfrm rot="5400000">
          <a:off x="2586928" y="-1407058"/>
          <a:ext cx="289639" cy="48531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2^ fase –  tutti i paesi su altri 25 prodotti</a:t>
          </a:r>
          <a:endParaRPr lang="it-IT" sz="1600" kern="1200" dirty="0"/>
        </a:p>
      </dsp:txBody>
      <dsp:txXfrm rot="-5400000">
        <a:off x="305174" y="888835"/>
        <a:ext cx="4839009" cy="261361"/>
      </dsp:txXfrm>
    </dsp:sp>
    <dsp:sp modelId="{15E38E6A-24CF-4F63-B92F-221905C83D94}">
      <dsp:nvSpPr>
        <dsp:cNvPr id="0" name=""/>
        <dsp:cNvSpPr/>
      </dsp:nvSpPr>
      <dsp:spPr>
        <a:xfrm rot="5400000">
          <a:off x="-66839" y="1274183"/>
          <a:ext cx="445599" cy="31191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600" kern="1200" dirty="0" smtClean="0"/>
            <a:t>11/2018</a:t>
          </a:r>
          <a:endParaRPr lang="it-IT" sz="600" kern="1200" dirty="0"/>
        </a:p>
      </dsp:txBody>
      <dsp:txXfrm rot="-5400000">
        <a:off x="2" y="1363303"/>
        <a:ext cx="311919" cy="133680"/>
      </dsp:txXfrm>
    </dsp:sp>
    <dsp:sp modelId="{07228F2C-0867-4663-A8A4-9FCE8B61717D}">
      <dsp:nvSpPr>
        <dsp:cNvPr id="0" name=""/>
        <dsp:cNvSpPr/>
      </dsp:nvSpPr>
      <dsp:spPr>
        <a:xfrm rot="5400000">
          <a:off x="2593673" y="-1074410"/>
          <a:ext cx="289639" cy="48531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3^ e ultima fase – tutti e paesi su 38 prodotti</a:t>
          </a:r>
          <a:endParaRPr lang="it-IT" sz="1600" kern="1200" dirty="0"/>
        </a:p>
      </dsp:txBody>
      <dsp:txXfrm rot="-5400000">
        <a:off x="311919" y="1221483"/>
        <a:ext cx="4839009" cy="2613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r">
              <a:defRPr sz="1200"/>
            </a:lvl1pPr>
          </a:lstStyle>
          <a:p>
            <a:fld id="{97E234F1-5CD4-4491-B051-D7AA0C744754}" type="datetimeFigureOut">
              <a:rPr lang="it-IT" smtClean="0"/>
              <a:pPr/>
              <a:t>28/02/2019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r">
              <a:defRPr sz="1200"/>
            </a:lvl1pPr>
          </a:lstStyle>
          <a:p>
            <a:fld id="{B8DE55D1-629F-49A4-9FDE-99C53E24F79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3334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r">
              <a:defRPr sz="1200"/>
            </a:lvl1pPr>
          </a:lstStyle>
          <a:p>
            <a:fld id="{03675B2E-259A-455A-90BD-8AAEC99B0A21}" type="datetimeFigureOut">
              <a:rPr lang="it-IT" smtClean="0"/>
              <a:pPr/>
              <a:t>28/02/2019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8" tIns="46579" rIns="93158" bIns="46579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3158" tIns="46579" rIns="93158" bIns="46579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r">
              <a:defRPr sz="1200"/>
            </a:lvl1pPr>
          </a:lstStyle>
          <a:p>
            <a:fld id="{A0CDC2D9-3DBA-4042-BDB9-A8016BB39CB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314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2772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2FE66C9-54AF-4F72-9295-1E169FD0A868}" type="slidenum">
              <a:rPr lang="it-IT" altLang="it-IT" smtClean="0"/>
              <a:pPr eaLnBrk="1" hangingPunct="1">
                <a:spcBef>
                  <a:spcPct val="0"/>
                </a:spcBef>
              </a:pPr>
              <a:t>2</a:t>
            </a:fld>
            <a:endParaRPr lang="it-IT" altLang="it-IT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it-IT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97833"/>
            <a:ext cx="7772400" cy="110251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F75CD-D97A-42E3-A261-F6AF80EA1DCD}" type="datetime1">
              <a:rPr lang="it-IT" smtClean="0"/>
              <a:t>28/02/2019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02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3332-2590-4AB6-A2A4-267ACA49E8F6}" type="datetime1">
              <a:rPr lang="it-IT" smtClean="0"/>
              <a:t>28/02/2019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106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88644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8BEB-58C6-41C9-A476-75C9D3D8F8A1}" type="datetime1">
              <a:rPr lang="it-IT" smtClean="0"/>
              <a:t>28/02/2019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79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AF934-1F2E-4757-894E-F700EFA038F3}" type="datetime1">
              <a:rPr lang="it-IT" smtClean="0"/>
              <a:t>28/02/2019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48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8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398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6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796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494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19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19893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592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F040-A7BC-45C8-B5D2-3669F4F8F866}" type="datetime1">
              <a:rPr lang="it-IT" smtClean="0"/>
              <a:t>28/02/2019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563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11B89-622F-49F4-B6E0-9C1974EC759C}" type="datetime1">
              <a:rPr lang="it-IT" smtClean="0"/>
              <a:t>28/02/2019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360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81" indent="0">
              <a:buNone/>
              <a:defRPr sz="2000" b="1"/>
            </a:lvl2pPr>
            <a:lvl3pPr marL="913981" indent="0">
              <a:buNone/>
              <a:defRPr sz="1900" b="1"/>
            </a:lvl3pPr>
            <a:lvl4pPr marL="1370969" indent="0">
              <a:buNone/>
              <a:defRPr sz="1600" b="1"/>
            </a:lvl4pPr>
            <a:lvl5pPr marL="1827964" indent="0">
              <a:buNone/>
              <a:defRPr sz="1600" b="1"/>
            </a:lvl5pPr>
            <a:lvl6pPr marL="2284945" indent="0">
              <a:buNone/>
              <a:defRPr sz="1600" b="1"/>
            </a:lvl6pPr>
            <a:lvl7pPr marL="2741943" indent="0">
              <a:buNone/>
              <a:defRPr sz="1600" b="1"/>
            </a:lvl7pPr>
            <a:lvl8pPr marL="3198933" indent="0">
              <a:buNone/>
              <a:defRPr sz="1600" b="1"/>
            </a:lvl8pPr>
            <a:lvl9pPr marL="3655928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151337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81" indent="0">
              <a:buNone/>
              <a:defRPr sz="2000" b="1"/>
            </a:lvl2pPr>
            <a:lvl3pPr marL="913981" indent="0">
              <a:buNone/>
              <a:defRPr sz="1900" b="1"/>
            </a:lvl3pPr>
            <a:lvl4pPr marL="1370969" indent="0">
              <a:buNone/>
              <a:defRPr sz="1600" b="1"/>
            </a:lvl4pPr>
            <a:lvl5pPr marL="1827964" indent="0">
              <a:buNone/>
              <a:defRPr sz="1600" b="1"/>
            </a:lvl5pPr>
            <a:lvl6pPr marL="2284945" indent="0">
              <a:buNone/>
              <a:defRPr sz="1600" b="1"/>
            </a:lvl6pPr>
            <a:lvl7pPr marL="2741943" indent="0">
              <a:buNone/>
              <a:defRPr sz="1600" b="1"/>
            </a:lvl7pPr>
            <a:lvl8pPr marL="3198933" indent="0">
              <a:buNone/>
              <a:defRPr sz="1600" b="1"/>
            </a:lvl8pPr>
            <a:lvl9pPr marL="3655928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C1CB0-BD7A-46BE-AA45-931A9647994E}" type="datetime1">
              <a:rPr lang="it-IT" smtClean="0"/>
              <a:t>28/02/2019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153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2310-E375-432E-BF38-809E27DAFF4E}" type="datetime1">
              <a:rPr lang="it-IT" smtClean="0"/>
              <a:t>28/02/2019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950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B2B7B-AE80-4687-80AE-8EA82F4E098D}" type="datetime1">
              <a:rPr lang="it-IT" smtClean="0"/>
              <a:t>28/02/2019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178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13" y="204788"/>
            <a:ext cx="3008312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1" y="20480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13" y="1076328"/>
            <a:ext cx="3008312" cy="3518297"/>
          </a:xfrm>
        </p:spPr>
        <p:txBody>
          <a:bodyPr/>
          <a:lstStyle>
            <a:lvl1pPr marL="0" indent="0">
              <a:buNone/>
              <a:defRPr sz="1500"/>
            </a:lvl1pPr>
            <a:lvl2pPr marL="456981" indent="0">
              <a:buNone/>
              <a:defRPr sz="1200"/>
            </a:lvl2pPr>
            <a:lvl3pPr marL="913981" indent="0">
              <a:buNone/>
              <a:defRPr sz="1100"/>
            </a:lvl3pPr>
            <a:lvl4pPr marL="1370969" indent="0">
              <a:buNone/>
              <a:defRPr sz="900"/>
            </a:lvl4pPr>
            <a:lvl5pPr marL="1827964" indent="0">
              <a:buNone/>
              <a:defRPr sz="900"/>
            </a:lvl5pPr>
            <a:lvl6pPr marL="2284945" indent="0">
              <a:buNone/>
              <a:defRPr sz="900"/>
            </a:lvl6pPr>
            <a:lvl7pPr marL="2741943" indent="0">
              <a:buNone/>
              <a:defRPr sz="900"/>
            </a:lvl7pPr>
            <a:lvl8pPr marL="3198933" indent="0">
              <a:buNone/>
              <a:defRPr sz="900"/>
            </a:lvl8pPr>
            <a:lvl9pPr marL="3655928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53E0-FC4E-4B7F-8057-B77F70D6E236}" type="datetime1">
              <a:rPr lang="it-IT" smtClean="0"/>
              <a:t>28/02/2019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410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9" y="3600453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981" indent="0">
              <a:buNone/>
              <a:defRPr sz="2800"/>
            </a:lvl2pPr>
            <a:lvl3pPr marL="913981" indent="0">
              <a:buNone/>
              <a:defRPr sz="2400"/>
            </a:lvl3pPr>
            <a:lvl4pPr marL="1370969" indent="0">
              <a:buNone/>
              <a:defRPr sz="2000"/>
            </a:lvl4pPr>
            <a:lvl5pPr marL="1827964" indent="0">
              <a:buNone/>
              <a:defRPr sz="2000"/>
            </a:lvl5pPr>
            <a:lvl6pPr marL="2284945" indent="0">
              <a:buNone/>
              <a:defRPr sz="2000"/>
            </a:lvl6pPr>
            <a:lvl7pPr marL="2741943" indent="0">
              <a:buNone/>
              <a:defRPr sz="2000"/>
            </a:lvl7pPr>
            <a:lvl8pPr marL="3198933" indent="0">
              <a:buNone/>
              <a:defRPr sz="2000"/>
            </a:lvl8pPr>
            <a:lvl9pPr marL="3655928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9" y="4025515"/>
            <a:ext cx="5486400" cy="603647"/>
          </a:xfrm>
        </p:spPr>
        <p:txBody>
          <a:bodyPr/>
          <a:lstStyle>
            <a:lvl1pPr marL="0" indent="0">
              <a:buNone/>
              <a:defRPr sz="1500"/>
            </a:lvl1pPr>
            <a:lvl2pPr marL="456981" indent="0">
              <a:buNone/>
              <a:defRPr sz="1200"/>
            </a:lvl2pPr>
            <a:lvl3pPr marL="913981" indent="0">
              <a:buNone/>
              <a:defRPr sz="1100"/>
            </a:lvl3pPr>
            <a:lvl4pPr marL="1370969" indent="0">
              <a:buNone/>
              <a:defRPr sz="900"/>
            </a:lvl4pPr>
            <a:lvl5pPr marL="1827964" indent="0">
              <a:buNone/>
              <a:defRPr sz="900"/>
            </a:lvl5pPr>
            <a:lvl6pPr marL="2284945" indent="0">
              <a:buNone/>
              <a:defRPr sz="900"/>
            </a:lvl6pPr>
            <a:lvl7pPr marL="2741943" indent="0">
              <a:buNone/>
              <a:defRPr sz="900"/>
            </a:lvl7pPr>
            <a:lvl8pPr marL="3198933" indent="0">
              <a:buNone/>
              <a:defRPr sz="900"/>
            </a:lvl8pPr>
            <a:lvl9pPr marL="3655928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5BA9-3404-40F9-B634-F63589F63DDE}" type="datetime1">
              <a:rPr lang="it-IT" smtClean="0"/>
              <a:t>28/02/2019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581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396" tIns="45699" rIns="91396" bIns="45699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91396" tIns="45699" rIns="91396" bIns="45699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91396" tIns="45699" rIns="91396" bIns="4569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178DA-C07C-4612-802D-8780D03DB2F3}" type="datetime1">
              <a:rPr lang="it-IT" smtClean="0"/>
              <a:t>28/02/2019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91396" tIns="45699" rIns="91396" bIns="4569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91396" tIns="45699" rIns="91396" bIns="4569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439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45698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45" indent="-342745" algn="l" defTabSz="45698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13" indent="-285618" algn="l" defTabSz="456981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472" indent="-228497" algn="l" defTabSz="45698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467" indent="-228497" algn="l" defTabSz="45698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455" indent="-228497" algn="l" defTabSz="45698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455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36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31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19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1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81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9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64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45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43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33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28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162539" y="-1"/>
            <a:ext cx="8049193" cy="333955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4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162540" y="1714500"/>
            <a:ext cx="7536960" cy="21463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ts val="3000"/>
              </a:lnSpc>
            </a:pPr>
            <a:r>
              <a:rPr lang="it-IT" sz="3200" b="1" dirty="0">
                <a:solidFill>
                  <a:srgbClr val="CF1E24"/>
                </a:solidFill>
              </a:rPr>
              <a:t>I costi delle statistiche europee</a:t>
            </a:r>
          </a:p>
          <a:p>
            <a:pPr fontAlgn="base">
              <a:lnSpc>
                <a:spcPts val="3000"/>
              </a:lnSpc>
            </a:pPr>
            <a:endParaRPr lang="it-IT" sz="3200" b="1" dirty="0">
              <a:solidFill>
                <a:srgbClr val="CF1E24"/>
              </a:solidFill>
            </a:endParaRPr>
          </a:p>
          <a:p>
            <a:pPr fontAlgn="base">
              <a:lnSpc>
                <a:spcPts val="3000"/>
              </a:lnSpc>
            </a:pPr>
            <a:endParaRPr lang="it-IT" sz="2000" b="1" dirty="0" smtClean="0"/>
          </a:p>
          <a:p>
            <a:pPr fontAlgn="base">
              <a:lnSpc>
                <a:spcPts val="3000"/>
              </a:lnSpc>
            </a:pPr>
            <a:endParaRPr lang="it-IT" sz="2000" b="1" dirty="0"/>
          </a:p>
          <a:p>
            <a:pPr fontAlgn="base">
              <a:lnSpc>
                <a:spcPts val="3000"/>
              </a:lnSpc>
            </a:pPr>
            <a:r>
              <a:rPr lang="it-IT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Cristina Dell’Aquila</a:t>
            </a:r>
          </a:p>
          <a:p>
            <a:pPr fontAlgn="base">
              <a:lnSpc>
                <a:spcPts val="1700"/>
              </a:lnSpc>
            </a:pPr>
            <a:r>
              <a:rPr lang="it-I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Servizio Affari Internazionali</a:t>
            </a:r>
            <a:endParaRPr lang="it-IT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2539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ttore 1 12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1162540" y="203390"/>
            <a:ext cx="629612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it-IT" sz="1400" dirty="0" smtClean="0">
              <a:solidFill>
                <a:srgbClr val="C00000"/>
              </a:solidFill>
            </a:endParaRPr>
          </a:p>
          <a:p>
            <a:r>
              <a:rPr lang="it-IT" sz="1400" dirty="0" smtClean="0">
                <a:solidFill>
                  <a:srgbClr val="C00000"/>
                </a:solidFill>
              </a:rPr>
              <a:t>Workshop</a:t>
            </a:r>
            <a:r>
              <a:rPr lang="it-IT" sz="1400" dirty="0">
                <a:solidFill>
                  <a:srgbClr val="C00000"/>
                </a:solidFill>
              </a:rPr>
              <a:t>: Ruolo delle ONA: impegni, opportunità e </a:t>
            </a:r>
            <a:r>
              <a:rPr lang="it-IT" sz="1400" dirty="0" smtClean="0">
                <a:solidFill>
                  <a:srgbClr val="C00000"/>
                </a:solidFill>
              </a:rPr>
              <a:t>sfide</a:t>
            </a:r>
          </a:p>
          <a:p>
            <a:r>
              <a:rPr lang="it-IT" sz="1200" dirty="0" smtClean="0"/>
              <a:t>Roma, 28 febbraio 2019</a:t>
            </a:r>
            <a:endParaRPr lang="it-IT" sz="1200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94725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0" y="392906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1270" name="AutoShape 7"/>
          <p:cNvSpPr>
            <a:spLocks noChangeArrowheads="1"/>
          </p:cNvSpPr>
          <p:nvPr/>
        </p:nvSpPr>
        <p:spPr bwMode="auto">
          <a:xfrm>
            <a:off x="396416" y="566820"/>
            <a:ext cx="1438734" cy="1345049"/>
          </a:xfrm>
          <a:custGeom>
            <a:avLst/>
            <a:gdLst>
              <a:gd name="T0" fmla="*/ 36857408 w 21600"/>
              <a:gd name="T1" fmla="*/ 0 h 21600"/>
              <a:gd name="T2" fmla="*/ 0 w 21600"/>
              <a:gd name="T3" fmla="*/ 8116375 h 21600"/>
              <a:gd name="T4" fmla="*/ 36857408 w 21600"/>
              <a:gd name="T5" fmla="*/ 16232751 h 21600"/>
              <a:gd name="T6" fmla="*/ 49143211 w 21600"/>
              <a:gd name="T7" fmla="*/ 811637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A50021"/>
          </a:solidFill>
          <a:ln>
            <a:noFill/>
          </a:ln>
          <a:effectLst>
            <a:outerShdw dist="56796" dir="1593903" algn="ctr" rotWithShape="0">
              <a:srgbClr val="B2B2B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lvl="0"/>
            <a:r>
              <a:rPr lang="it-IT" altLang="it-IT" b="1" dirty="0">
                <a:solidFill>
                  <a:schemeClr val="bg1"/>
                </a:solidFill>
              </a:rPr>
              <a:t>Perché?</a:t>
            </a:r>
          </a:p>
          <a:p>
            <a:endParaRPr lang="it-IT" dirty="0"/>
          </a:p>
        </p:txBody>
      </p:sp>
      <p:sp>
        <p:nvSpPr>
          <p:cNvPr id="11275" name="AutoShape 12"/>
          <p:cNvSpPr>
            <a:spLocks noChangeArrowheads="1"/>
          </p:cNvSpPr>
          <p:nvPr/>
        </p:nvSpPr>
        <p:spPr bwMode="auto">
          <a:xfrm>
            <a:off x="7143972" y="3141363"/>
            <a:ext cx="1542256" cy="867311"/>
          </a:xfrm>
          <a:prstGeom prst="flowChartPunchedTape">
            <a:avLst/>
          </a:prstGeom>
          <a:solidFill>
            <a:srgbClr val="DDDDDD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outerShdw dist="56796" dir="1593903" algn="ctr" rotWithShape="0">
              <a:srgbClr val="B2B2B2"/>
            </a:outerShdw>
          </a:effec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400" dirty="0" smtClean="0"/>
              <a:t>Metodologia e Linee guida </a:t>
            </a:r>
            <a:endParaRPr lang="it-IT" altLang="it-IT" sz="1400" dirty="0"/>
          </a:p>
        </p:txBody>
      </p:sp>
      <p:sp>
        <p:nvSpPr>
          <p:cNvPr id="11" name="Rettangolo 10"/>
          <p:cNvSpPr/>
          <p:nvPr/>
        </p:nvSpPr>
        <p:spPr>
          <a:xfrm>
            <a:off x="2195736" y="681540"/>
            <a:ext cx="5674928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ct val="0"/>
              </a:spcBef>
              <a:buFontTx/>
              <a:buChar char="-"/>
            </a:pPr>
            <a:r>
              <a:rPr lang="it-IT" altLang="it-IT" dirty="0" smtClean="0"/>
              <a:t>Gestione efficiente delle risorse e </a:t>
            </a:r>
            <a:r>
              <a:rPr lang="it-IT" altLang="it-IT" dirty="0" err="1" smtClean="0"/>
              <a:t>prioritizzazione</a:t>
            </a:r>
            <a:endParaRPr lang="it-IT" altLang="it-IT" dirty="0" smtClean="0"/>
          </a:p>
          <a:p>
            <a:pPr marL="285750" lvl="0" indent="-285750">
              <a:spcBef>
                <a:spcPct val="0"/>
              </a:spcBef>
              <a:buFontTx/>
              <a:buChar char="-"/>
            </a:pPr>
            <a:r>
              <a:rPr lang="it-IT" altLang="it-IT" dirty="0" smtClean="0"/>
              <a:t>Obbligo di relazione nel 2021,  regolamento PSE 2018-20</a:t>
            </a:r>
            <a:endParaRPr lang="it-IT" altLang="it-IT" dirty="0"/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 rot="5400000">
            <a:off x="3628281" y="2999724"/>
            <a:ext cx="386358" cy="764232"/>
          </a:xfrm>
          <a:custGeom>
            <a:avLst/>
            <a:gdLst>
              <a:gd name="T0" fmla="*/ 36857325 w 21600"/>
              <a:gd name="T1" fmla="*/ 0 h 21600"/>
              <a:gd name="T2" fmla="*/ 0 w 21600"/>
              <a:gd name="T3" fmla="*/ 8116375 h 21600"/>
              <a:gd name="T4" fmla="*/ 36857325 w 21600"/>
              <a:gd name="T5" fmla="*/ 16232751 h 21600"/>
              <a:gd name="T6" fmla="*/ 49143116 w 21600"/>
              <a:gd name="T7" fmla="*/ 811637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A50021"/>
          </a:solidFill>
          <a:ln>
            <a:noFill/>
          </a:ln>
          <a:effectLst>
            <a:outerShdw dist="56796" dir="1593903" algn="ctr" rotWithShape="0">
              <a:srgbClr val="B2B2B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endParaRPr lang="it-IT"/>
          </a:p>
        </p:txBody>
      </p:sp>
      <p:sp>
        <p:nvSpPr>
          <p:cNvPr id="8" name="Freccia ad arco 7"/>
          <p:cNvSpPr/>
          <p:nvPr/>
        </p:nvSpPr>
        <p:spPr>
          <a:xfrm>
            <a:off x="6279876" y="3188660"/>
            <a:ext cx="864096" cy="492082"/>
          </a:xfrm>
          <a:prstGeom prst="circular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graphicFrame>
        <p:nvGraphicFramePr>
          <p:cNvPr id="14" name="Diagramma 13"/>
          <p:cNvGraphicFramePr/>
          <p:nvPr>
            <p:extLst>
              <p:ext uri="{D42A27DB-BD31-4B8C-83A1-F6EECF244321}">
                <p14:modId xmlns:p14="http://schemas.microsoft.com/office/powerpoint/2010/main" val="3670704943"/>
              </p:ext>
            </p:extLst>
          </p:nvPr>
        </p:nvGraphicFramePr>
        <p:xfrm>
          <a:off x="1188504" y="2959203"/>
          <a:ext cx="5165068" cy="1654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1763688" y="1771241"/>
            <a:ext cx="611131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Stima  costi del singolo prodotto per il SSE (INS +ONA):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Risorse umane (FTE)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Risorse finanziarie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smtClean="0"/>
              <a:t>Anno di riferimento: 2015</a:t>
            </a:r>
            <a:endParaRPr lang="it-IT" dirty="0"/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05" y="1933110"/>
            <a:ext cx="877982" cy="659354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6708750" y="2117446"/>
            <a:ext cx="2088232" cy="635746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dirty="0" smtClean="0"/>
              <a:t>solo per produzione di </a:t>
            </a:r>
            <a:r>
              <a:rPr lang="it-IT" sz="1800" dirty="0"/>
              <a:t>s</a:t>
            </a:r>
            <a:r>
              <a:rPr lang="it-IT" sz="1800" dirty="0" smtClean="0"/>
              <a:t>tatistiche EU</a:t>
            </a:r>
            <a:endParaRPr lang="it-IT" sz="1800" dirty="0"/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827584" y="0"/>
            <a:ext cx="741682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5002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6796" dir="1593903" algn="ctr" rotWithShape="0">
                    <a:srgbClr val="B2B2B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 dirty="0">
                <a:solidFill>
                  <a:schemeClr val="bg1"/>
                </a:solidFill>
              </a:rPr>
              <a:t>Esercizio di valutazione dei costi della statistica</a:t>
            </a:r>
          </a:p>
        </p:txBody>
      </p:sp>
      <p:sp>
        <p:nvSpPr>
          <p:cNvPr id="18" name="Titolo 1"/>
          <p:cNvSpPr txBox="1">
            <a:spLocks/>
          </p:cNvSpPr>
          <p:nvPr/>
        </p:nvSpPr>
        <p:spPr>
          <a:xfrm>
            <a:off x="827585" y="-1"/>
            <a:ext cx="8384148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altLang="it-IT" b="1">
                <a:solidFill>
                  <a:schemeClr val="bg1"/>
                </a:solidFill>
              </a:rPr>
              <a:t>I costi delle statistiche </a:t>
            </a:r>
            <a:r>
              <a:rPr lang="it-IT" altLang="it-IT" b="1" smtClean="0">
                <a:solidFill>
                  <a:schemeClr val="bg1"/>
                </a:solidFill>
              </a:rPr>
              <a:t>europee</a:t>
            </a:r>
            <a:endParaRPr lang="it-IT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1213342" y="4645946"/>
            <a:ext cx="4255558" cy="410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Ruolo delle ONA: impegni, opportunità e sfide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Roma, 28 febbraio 2019</a:t>
            </a:r>
          </a:p>
        </p:txBody>
      </p:sp>
      <p:pic>
        <p:nvPicPr>
          <p:cNvPr id="20" name="Immagin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Connettore 1 20"/>
          <p:cNvCxnSpPr/>
          <p:nvPr/>
        </p:nvCxnSpPr>
        <p:spPr>
          <a:xfrm flipV="1">
            <a:off x="463550" y="4566327"/>
            <a:ext cx="8849783" cy="79619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4683194"/>
            <a:ext cx="330246" cy="32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828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2" y="4645946"/>
            <a:ext cx="4255558" cy="410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Ruolo delle ONA: impegni, opportunità e sfide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Roma, 28 febbraio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743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>
                <a:solidFill>
                  <a:schemeClr val="bg1"/>
                </a:solidFill>
                <a:latin typeface="+mj-lt"/>
              </a:rPr>
              <a:t>I costi delle statistiche europee: catalogo dei prodotti </a:t>
            </a:r>
          </a:p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 smtClean="0">
                <a:solidFill>
                  <a:schemeClr val="bg1"/>
                </a:solidFill>
                <a:latin typeface="+mj-lt"/>
              </a:rPr>
              <a:t> </a:t>
            </a:r>
            <a:endParaRPr lang="it-IT" sz="20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073" y="1053021"/>
            <a:ext cx="7510463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091573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2" y="4645946"/>
            <a:ext cx="4255558" cy="410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Ruolo delle ONA: impegni, opportunità e sfide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Roma, 28 febbraio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>
                <a:solidFill>
                  <a:schemeClr val="bg1"/>
                </a:solidFill>
                <a:latin typeface="+mj-lt"/>
              </a:rPr>
              <a:t>I costi delle statistiche europee: </a:t>
            </a:r>
            <a:r>
              <a:rPr lang="it-IT" altLang="it-IT" sz="2000" b="1" dirty="0" err="1">
                <a:solidFill>
                  <a:schemeClr val="bg1"/>
                </a:solidFill>
                <a:latin typeface="+mj-lt"/>
              </a:rPr>
              <a:t>template</a:t>
            </a:r>
            <a:endParaRPr lang="it-IT" sz="20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539" y="1053021"/>
            <a:ext cx="7752859" cy="3370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06517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2" y="4645946"/>
            <a:ext cx="4255558" cy="410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Ruolo delle ONA: impegni, opportunità e sfide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Roma, 28 febbraio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>
                <a:solidFill>
                  <a:schemeClr val="bg1"/>
                </a:solidFill>
                <a:latin typeface="+mj-lt"/>
              </a:rPr>
              <a:t>I costi delle statistiche europee: </a:t>
            </a:r>
            <a:r>
              <a:rPr lang="it-IT" altLang="it-IT" sz="2000" b="1" dirty="0" smtClean="0">
                <a:solidFill>
                  <a:schemeClr val="bg1"/>
                </a:solidFill>
                <a:latin typeface="+mj-lt"/>
              </a:rPr>
              <a:t>dati per l’Italia 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1485900" y="869950"/>
            <a:ext cx="889000" cy="508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2017</a:t>
            </a:r>
            <a:endParaRPr lang="it-IT" dirty="0"/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977016"/>
              </p:ext>
            </p:extLst>
          </p:nvPr>
        </p:nvGraphicFramePr>
        <p:xfrm>
          <a:off x="1841500" y="1739582"/>
          <a:ext cx="4292600" cy="17211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54602"/>
                <a:gridCol w="837998"/>
              </a:tblGrid>
              <a:tr h="103041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Personale  in FTE- full time </a:t>
                      </a:r>
                      <a:r>
                        <a:rPr lang="it-IT" sz="200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equivalent</a:t>
                      </a:r>
                      <a:endParaRPr lang="it-IT" sz="2000" u="none" strike="noStrike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ctr"/>
                      <a:r>
                        <a:rPr lang="it-IT" sz="20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(Istat </a:t>
                      </a:r>
                      <a:r>
                        <a:rPr lang="it-IT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+ONA)</a:t>
                      </a:r>
                      <a:endParaRPr lang="it-IT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2.035</a:t>
                      </a:r>
                      <a:endParaRPr lang="it-IT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69075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Costo (in mio) per </a:t>
                      </a:r>
                      <a:r>
                        <a:rPr lang="it-IT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la produzione di statistiche (Istat +ONA)</a:t>
                      </a:r>
                      <a:endParaRPr lang="it-IT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190 </a:t>
                      </a:r>
                      <a:endParaRPr lang="it-IT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26934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2" y="4645946"/>
            <a:ext cx="4255558" cy="410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Ruolo delle ONA: impegni, opportunità e sfide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Roma, 28 febbraio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>
                <a:solidFill>
                  <a:schemeClr val="bg1"/>
                </a:solidFill>
                <a:latin typeface="+mj-lt"/>
              </a:rPr>
              <a:t>I costi delle statistiche europee: risultati è criticità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9" name="Sottotitolo 2">
            <a:extLst>
              <a:ext uri="{FF2B5EF4-FFF2-40B4-BE49-F238E27FC236}">
                <a16:creationId xmlns:a16="http://schemas.microsoft.com/office/drawing/2014/main" xmlns="" id="{385903A8-9768-A646-A624-9BE4A2974F82}"/>
              </a:ext>
            </a:extLst>
          </p:cNvPr>
          <p:cNvSpPr txBox="1">
            <a:spLocks/>
          </p:cNvSpPr>
          <p:nvPr/>
        </p:nvSpPr>
        <p:spPr bwMode="auto">
          <a:xfrm>
            <a:off x="1213342" y="2113239"/>
            <a:ext cx="7450177" cy="2341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numCol="2" spcCol="57600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266700" indent="95250">
              <a:buFontTx/>
              <a:buChar char="•"/>
            </a:pPr>
            <a:endParaRPr lang="en-GB" altLang="en-US" sz="1600" dirty="0" smtClean="0">
              <a:solidFill>
                <a:srgbClr val="133176"/>
              </a:solidFill>
            </a:endParaRPr>
          </a:p>
          <a:p>
            <a:pPr marL="5524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Il </a:t>
            </a:r>
            <a:r>
              <a:rPr lang="en-GB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valore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della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statistica </a:t>
            </a:r>
            <a:r>
              <a:rPr lang="en-GB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ufficiale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come </a:t>
            </a:r>
            <a:r>
              <a:rPr lang="en-GB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dimensione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sociale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e </a:t>
            </a:r>
            <a:r>
              <a:rPr lang="en-GB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materiale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;</a:t>
            </a:r>
          </a:p>
          <a:p>
            <a:pPr marL="5524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Consapevolezza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dell’utilità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della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rilevazione</a:t>
            </a:r>
            <a:r>
              <a:rPr lang="en-GB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dei</a:t>
            </a:r>
            <a:r>
              <a:rPr lang="en-GB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costi</a:t>
            </a:r>
            <a:r>
              <a:rPr lang="en-GB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da parte </a:t>
            </a:r>
            <a:r>
              <a:rPr lang="en-GB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degli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SM come benchmark;</a:t>
            </a:r>
          </a:p>
          <a:p>
            <a:pPr marL="5524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Volontà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procedere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con la </a:t>
            </a:r>
            <a:r>
              <a:rPr lang="en-GB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rilevazione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per </a:t>
            </a:r>
            <a:r>
              <a:rPr lang="en-GB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gli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anni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successivi</a:t>
            </a:r>
            <a:r>
              <a:rPr lang="en-GB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;</a:t>
            </a:r>
          </a:p>
          <a:p>
            <a:pPr marL="552450" indent="-285750">
              <a:buFont typeface="Arial" panose="020B0604020202020204" pitchFamily="34" charset="0"/>
              <a:buChar char="•"/>
            </a:pPr>
            <a:endParaRPr lang="en-GB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Difficoltà</a:t>
            </a: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di </a:t>
            </a:r>
            <a:r>
              <a:rPr lang="en-GB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coinvolgere</a:t>
            </a: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le </a:t>
            </a:r>
            <a:r>
              <a:rPr lang="en-GB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banche</a:t>
            </a: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centrali</a:t>
            </a: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nella</a:t>
            </a: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rilevazione</a:t>
            </a: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Sistemi</a:t>
            </a: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contabili</a:t>
            </a: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diversi</a:t>
            </a: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tra</a:t>
            </a: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SM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Riservatezza</a:t>
            </a:r>
            <a:endParaRPr lang="en-GB" sz="1200" dirty="0" smtClean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Miglioramento</a:t>
            </a: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della</a:t>
            </a: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metodologia</a:t>
            </a:r>
            <a:endParaRPr lang="en-GB" sz="1200" dirty="0" smtClean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390" y="1189316"/>
            <a:ext cx="1575138" cy="923924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748" y="1168052"/>
            <a:ext cx="1694891" cy="91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1806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ttoCategoria xmlns="679261c3-551f-4e86-913f-177e0e529669">-</SottoCategoria>
    <Categoria xmlns="c58f2efd-82a8-4ecf-b395-8c25e928921d">Power Point</Categoria>
    <_dlc_DocId xmlns="459159c4-d20a-4ff3-9b11-fbd127bd52e5">INTRANET-14-77</_dlc_DocId>
    <_dlc_DocIdUrl xmlns="459159c4-d20a-4ff3-9b11-fbd127bd52e5">
      <Url>https://intranet.istat.it/Collaborativi/_layouts/15/DocIdRedir.aspx?ID=INTRANET-14-77</Url>
      <Description>INTRANET-14-77</Description>
    </_dlc_DocIdUrl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61A2BE3120D674DA36C11D6006822D4" ma:contentTypeVersion="3" ma:contentTypeDescription="Creare un nuovo documento." ma:contentTypeScope="" ma:versionID="2ad8b07f9840a1ce9cd199d874146b74">
  <xsd:schema xmlns:xsd="http://www.w3.org/2001/XMLSchema" xmlns:xs="http://www.w3.org/2001/XMLSchema" xmlns:p="http://schemas.microsoft.com/office/2006/metadata/properties" xmlns:ns2="c58f2efd-82a8-4ecf-b395-8c25e928921d" xmlns:ns3="459159c4-d20a-4ff3-9b11-fbd127bd52e5" xmlns:ns4="679261c3-551f-4e86-913f-177e0e529669" targetNamespace="http://schemas.microsoft.com/office/2006/metadata/properties" ma:root="true" ma:fieldsID="fffb0e16fb90ffea59fef1085e90ecca" ns2:_="" ns3:_="" ns4:_="">
    <xsd:import namespace="c58f2efd-82a8-4ecf-b395-8c25e928921d"/>
    <xsd:import namespace="459159c4-d20a-4ff3-9b11-fbd127bd52e5"/>
    <xsd:import namespace="679261c3-551f-4e86-913f-177e0e529669"/>
    <xsd:element name="properties">
      <xsd:complexType>
        <xsd:sequence>
          <xsd:element name="documentManagement">
            <xsd:complexType>
              <xsd:all>
                <xsd:element ref="ns2:Categoria"/>
                <xsd:element ref="ns3:_dlc_DocId" minOccurs="0"/>
                <xsd:element ref="ns3:_dlc_DocIdUrl" minOccurs="0"/>
                <xsd:element ref="ns3:_dlc_DocIdPersistId" minOccurs="0"/>
                <xsd:element ref="ns4:SottoCategori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8f2efd-82a8-4ecf-b395-8c25e928921d" elementFormDefault="qualified">
    <xsd:import namespace="http://schemas.microsoft.com/office/2006/documentManagement/types"/>
    <xsd:import namespace="http://schemas.microsoft.com/office/infopath/2007/PartnerControls"/>
    <xsd:element name="Categoria" ma:index="8" ma:displayName="Categoria" ma:default="Logo" ma:format="Dropdown" ma:internalName="Categoria">
      <xsd:simpleType>
        <xsd:restriction base="dms:Choice">
          <xsd:enumeration value="Logo"/>
          <xsd:enumeration value="Carta intestata con protocollo"/>
          <xsd:enumeration value="Carta intestata senza protocollo"/>
          <xsd:enumeration value="Power Point"/>
          <xsd:enumeration value="Libri digitali e cartacei"/>
          <xsd:enumeration value="Tavole di dati online"/>
          <xsd:enumeration value="Grafici interattivi"/>
          <xsd:enumeration value="Strumenti di comunicazione per i Censimenti permanenti"/>
          <xsd:enumeration value="Strumenti di comunicazione relativi al Censimento generale dell'Agricoltura 2020"/>
          <xsd:enumeration value="Censimenti permanenti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9159c4-d20a-4ff3-9b11-fbd127bd52e5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Valore ID documento" ma:description="Valore dell'ID documento assegnato all'elemento." ma:internalName="_dlc_DocId" ma:readOnly="true">
      <xsd:simpleType>
        <xsd:restriction base="dms:Text"/>
      </xsd:simpleType>
    </xsd:element>
    <xsd:element name="_dlc_DocIdUrl" ma:index="10" nillable="true" ma:displayName="ID documento" ma:description="Collegamento permanente al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9261c3-551f-4e86-913f-177e0e529669" elementFormDefault="qualified">
    <xsd:import namespace="http://schemas.microsoft.com/office/2006/documentManagement/types"/>
    <xsd:import namespace="http://schemas.microsoft.com/office/infopath/2007/PartnerControls"/>
    <xsd:element name="SottoCategoria" ma:index="12" nillable="true" ma:displayName="Sottocategoria" ma:default="-" ma:format="Dropdown" ma:internalName="SottoCategoria">
      <xsd:simpleType>
        <xsd:restriction base="dms:Choice">
          <xsd:enumeration value="-"/>
          <xsd:enumeration value="1- CP Generico"/>
          <xsd:enumeration value="2- CP Popolazione"/>
          <xsd:enumeration value="3- CP Imprese"/>
          <xsd:enumeration value="4- CP Istituzioni pubbliche"/>
          <xsd:enumeration value="5- CP Istituzioni non profit"/>
          <xsd:enumeration value="6- CP Agricoltura"/>
          <xsd:enumeration value="7- CP Agricoltura202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8E1E69A-D261-41D1-B2E5-EDFC0C28DA6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0E81DE-5F0B-421A-93B4-EF95C1639E19}">
  <ds:schemaRefs>
    <ds:schemaRef ds:uri="679261c3-551f-4e86-913f-177e0e529669"/>
    <ds:schemaRef ds:uri="http://purl.org/dc/dcmitype/"/>
    <ds:schemaRef ds:uri="http://www.w3.org/XML/1998/namespace"/>
    <ds:schemaRef ds:uri="http://schemas.microsoft.com/office/2006/metadata/properties"/>
    <ds:schemaRef ds:uri="459159c4-d20a-4ff3-9b11-fbd127bd52e5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58f2efd-82a8-4ecf-b395-8c25e928921d"/>
  </ds:schemaRefs>
</ds:datastoreItem>
</file>

<file path=customXml/itemProps3.xml><?xml version="1.0" encoding="utf-8"?>
<ds:datastoreItem xmlns:ds="http://schemas.openxmlformats.org/officeDocument/2006/customXml" ds:itemID="{8C1F3400-3218-46A8-B7DF-4CAC3240349B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DAAA0DE0-1792-4461-8C0E-C44FDC2F5E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8f2efd-82a8-4ecf-b395-8c25e928921d"/>
    <ds:schemaRef ds:uri="459159c4-d20a-4ff3-9b11-fbd127bd52e5"/>
    <ds:schemaRef ds:uri="679261c3-551f-4e86-913f-177e0e5296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14284</TotalTime>
  <Words>339</Words>
  <Application>Microsoft Office PowerPoint</Application>
  <PresentationFormat>Presentazione su schermo (16:9)</PresentationFormat>
  <Paragraphs>71</Paragraphs>
  <Slides>6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slide</dc:title>
  <dc:creator>elena grimaccia</dc:creator>
  <cp:lastModifiedBy>Mirko Benedetti</cp:lastModifiedBy>
  <cp:revision>1292</cp:revision>
  <cp:lastPrinted>2017-02-22T13:28:22Z</cp:lastPrinted>
  <dcterms:created xsi:type="dcterms:W3CDTF">2015-05-13T08:31:54Z</dcterms:created>
  <dcterms:modified xsi:type="dcterms:W3CDTF">2019-02-28T13:48:49Z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0x010100661A2BE3120D674DA36C11D6006822D4</vt:lpwstr>
  </property>
  <property fmtid="{D5CDD505-2E9C-101B-9397-08002B2CF9AE}" pid="3" name="_dlc_DocIdItemGuid">
    <vt:lpwstr>9e0de80d-cc6b-4586-a7d5-f445339ce8d5</vt:lpwstr>
  </property>
</Properties>
</file>