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5"/>
  </p:notesMasterIdLst>
  <p:handoutMasterIdLst>
    <p:handoutMasterId r:id="rId16"/>
  </p:handoutMasterIdLst>
  <p:sldIdLst>
    <p:sldId id="285" r:id="rId3"/>
    <p:sldId id="290" r:id="rId4"/>
    <p:sldId id="291" r:id="rId5"/>
    <p:sldId id="289" r:id="rId6"/>
    <p:sldId id="292" r:id="rId7"/>
    <p:sldId id="278" r:id="rId8"/>
    <p:sldId id="293" r:id="rId9"/>
    <p:sldId id="294" r:id="rId10"/>
    <p:sldId id="295" r:id="rId11"/>
    <p:sldId id="297" r:id="rId12"/>
    <p:sldId id="296" r:id="rId13"/>
    <p:sldId id="298" r:id="rId14"/>
  </p:sldIdLst>
  <p:sldSz cx="9144000" cy="6858000" type="screen4x3"/>
  <p:notesSz cx="9872663" cy="679767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una Tabanella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150"/>
    <a:srgbClr val="7F14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138" autoAdjust="0"/>
  </p:normalViewPr>
  <p:slideViewPr>
    <p:cSldViewPr snapToGrid="0" snapToObjects="1" showGuides="1">
      <p:cViewPr>
        <p:scale>
          <a:sx n="50" d="100"/>
          <a:sy n="50" d="100"/>
        </p:scale>
        <p:origin x="-1398" y="-156"/>
      </p:cViewPr>
      <p:guideLst>
        <p:guide orient="horz" pos="1354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stack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Foglio4!$B$4:$B$5</c:f>
              <c:strCache>
                <c:ptCount val="2"/>
                <c:pt idx="0">
                  <c:v>Regolamenti</c:v>
                </c:pt>
                <c:pt idx="1">
                  <c:v>Dataset</c:v>
                </c:pt>
              </c:strCache>
            </c:strRef>
          </c:cat>
          <c:val>
            <c:numRef>
              <c:f>Foglio4!$C$4:$C$5</c:f>
              <c:numCache>
                <c:formatCode>General</c:formatCode>
                <c:ptCount val="2"/>
                <c:pt idx="0">
                  <c:v>92</c:v>
                </c:pt>
                <c:pt idx="1">
                  <c:v>148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gapDepth val="95"/>
        <c:shape val="cylinder"/>
        <c:axId val="120440320"/>
        <c:axId val="121312384"/>
        <c:axId val="0"/>
      </c:bar3DChart>
      <c:catAx>
        <c:axId val="120440320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2000"/>
            </a:pPr>
            <a:endParaRPr lang="it-IT"/>
          </a:p>
        </c:txPr>
        <c:crossAx val="121312384"/>
        <c:crosses val="autoZero"/>
        <c:auto val="1"/>
        <c:lblAlgn val="ctr"/>
        <c:lblOffset val="100"/>
        <c:noMultiLvlLbl val="0"/>
      </c:catAx>
      <c:valAx>
        <c:axId val="12131238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044032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invertIfNegative val="0"/>
          <c:cat>
            <c:strRef>
              <c:f>Foglio8!$A$14:$A$15</c:f>
              <c:strCache>
                <c:ptCount val="2"/>
                <c:pt idx="0">
                  <c:v>Edamis</c:v>
                </c:pt>
                <c:pt idx="1">
                  <c:v>altro (excel, pdf)</c:v>
                </c:pt>
              </c:strCache>
            </c:strRef>
          </c:cat>
          <c:val>
            <c:numRef>
              <c:f>Foglio8!$B$14:$B$15</c:f>
              <c:numCache>
                <c:formatCode>General</c:formatCode>
                <c:ptCount val="2"/>
                <c:pt idx="0">
                  <c:v>134</c:v>
                </c:pt>
                <c:pt idx="1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0153984"/>
        <c:axId val="120234368"/>
        <c:axId val="0"/>
      </c:bar3DChart>
      <c:catAx>
        <c:axId val="1201539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>
                <a:solidFill>
                  <a:schemeClr val="bg1"/>
                </a:solidFill>
              </a:defRPr>
            </a:pPr>
            <a:endParaRPr lang="it-IT"/>
          </a:p>
        </c:txPr>
        <c:crossAx val="120234368"/>
        <c:crosses val="autoZero"/>
        <c:auto val="1"/>
        <c:lblAlgn val="ctr"/>
        <c:lblOffset val="100"/>
        <c:noMultiLvlLbl val="0"/>
      </c:catAx>
      <c:valAx>
        <c:axId val="1202343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chemeClr val="bg1"/>
                </a:solidFill>
              </a:defRPr>
            </a:pPr>
            <a:endParaRPr lang="it-IT"/>
          </a:p>
        </c:txPr>
        <c:crossAx val="12015398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126D93-0245-47BE-91F0-A674A59D12C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4D987FC9-B7EA-419E-9225-0E6BB8E1CB11}">
      <dgm:prSet phldrT="[Testo]"/>
      <dgm:spPr>
        <a:solidFill>
          <a:srgbClr val="FFC000"/>
        </a:solidFill>
      </dgm:spPr>
      <dgm:t>
        <a:bodyPr/>
        <a:lstStyle/>
        <a:p>
          <a:endParaRPr lang="it-IT" dirty="0"/>
        </a:p>
      </dgm:t>
    </dgm:pt>
    <dgm:pt modelId="{93587143-FBD9-4A0F-972A-856C0D82E84A}" type="parTrans" cxnId="{E5DF9AD8-C735-4C4C-A11C-1B484F746FCB}">
      <dgm:prSet/>
      <dgm:spPr/>
      <dgm:t>
        <a:bodyPr/>
        <a:lstStyle/>
        <a:p>
          <a:endParaRPr lang="it-IT"/>
        </a:p>
      </dgm:t>
    </dgm:pt>
    <dgm:pt modelId="{6E5277C1-1046-424A-8203-AD7F8500E998}" type="sibTrans" cxnId="{E5DF9AD8-C735-4C4C-A11C-1B484F746FCB}">
      <dgm:prSet/>
      <dgm:spPr/>
      <dgm:t>
        <a:bodyPr/>
        <a:lstStyle/>
        <a:p>
          <a:endParaRPr lang="it-IT"/>
        </a:p>
      </dgm:t>
    </dgm:pt>
    <dgm:pt modelId="{F66EE59B-865D-49C0-AACC-7BAA7D6FCE88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it-IT" dirty="0"/>
        </a:p>
      </dgm:t>
    </dgm:pt>
    <dgm:pt modelId="{CD4989CC-A78F-4C01-8CDB-D64F12DDF988}" type="parTrans" cxnId="{92212F62-7AB9-4694-B6CF-E5A7991BCECE}">
      <dgm:prSet/>
      <dgm:spPr/>
      <dgm:t>
        <a:bodyPr/>
        <a:lstStyle/>
        <a:p>
          <a:endParaRPr lang="it-IT"/>
        </a:p>
      </dgm:t>
    </dgm:pt>
    <dgm:pt modelId="{43A221F5-1F9C-4AF6-9DDC-C47B7AF2B9C1}" type="sibTrans" cxnId="{92212F62-7AB9-4694-B6CF-E5A7991BCECE}">
      <dgm:prSet/>
      <dgm:spPr/>
      <dgm:t>
        <a:bodyPr/>
        <a:lstStyle/>
        <a:p>
          <a:endParaRPr lang="it-IT"/>
        </a:p>
      </dgm:t>
    </dgm:pt>
    <dgm:pt modelId="{19A45F55-03BF-4F5D-ACFF-7679ED00DCC7}">
      <dgm:prSet phldrT="[Testo]"/>
      <dgm:spPr>
        <a:solidFill>
          <a:srgbClr val="FF0000"/>
        </a:solidFill>
      </dgm:spPr>
      <dgm:t>
        <a:bodyPr/>
        <a:lstStyle/>
        <a:p>
          <a:r>
            <a:rPr lang="it-IT" dirty="0" smtClean="0"/>
            <a:t>Salute</a:t>
          </a:r>
          <a:endParaRPr lang="it-IT" dirty="0"/>
        </a:p>
      </dgm:t>
    </dgm:pt>
    <dgm:pt modelId="{855C94DB-7D3D-4487-9071-2EBB6CCF764A}" type="parTrans" cxnId="{B643AD40-7489-4520-987A-D3EE75E5E6A6}">
      <dgm:prSet/>
      <dgm:spPr/>
      <dgm:t>
        <a:bodyPr/>
        <a:lstStyle/>
        <a:p>
          <a:endParaRPr lang="it-IT"/>
        </a:p>
      </dgm:t>
    </dgm:pt>
    <dgm:pt modelId="{A4F17864-61EE-4A6B-9552-1AFD9915BC04}" type="sibTrans" cxnId="{B643AD40-7489-4520-987A-D3EE75E5E6A6}">
      <dgm:prSet/>
      <dgm:spPr/>
      <dgm:t>
        <a:bodyPr/>
        <a:lstStyle/>
        <a:p>
          <a:endParaRPr lang="it-IT"/>
        </a:p>
      </dgm:t>
    </dgm:pt>
    <dgm:pt modelId="{0C4C406C-0D11-4534-AF3F-D07D3A7104C8}">
      <dgm:prSet phldrT="[Testo]"/>
      <dgm:spPr>
        <a:solidFill>
          <a:srgbClr val="CC0099"/>
        </a:solidFill>
      </dgm:spPr>
      <dgm:t>
        <a:bodyPr/>
        <a:lstStyle/>
        <a:p>
          <a:r>
            <a:rPr lang="it-IT" dirty="0"/>
            <a:t>Sicurezza sul lavoro</a:t>
          </a:r>
        </a:p>
      </dgm:t>
    </dgm:pt>
    <dgm:pt modelId="{6E4259B7-D9BF-49C0-979D-9308A5E4044E}" type="parTrans" cxnId="{D97F4F33-E6F9-4254-92EE-B3FB15038A49}">
      <dgm:prSet/>
      <dgm:spPr/>
      <dgm:t>
        <a:bodyPr/>
        <a:lstStyle/>
        <a:p>
          <a:endParaRPr lang="it-IT"/>
        </a:p>
      </dgm:t>
    </dgm:pt>
    <dgm:pt modelId="{2B7E804D-2B00-4A37-A2EF-39CE3283F205}" type="sibTrans" cxnId="{D97F4F33-E6F9-4254-92EE-B3FB15038A49}">
      <dgm:prSet/>
      <dgm:spPr/>
      <dgm:t>
        <a:bodyPr/>
        <a:lstStyle/>
        <a:p>
          <a:endParaRPr lang="it-IT"/>
        </a:p>
      </dgm:t>
    </dgm:pt>
    <dgm:pt modelId="{28344621-C1C1-4876-A638-AFCE378CF4A8}">
      <dgm:prSet phldrT="[Testo]"/>
      <dgm:spPr>
        <a:solidFill>
          <a:srgbClr val="000048"/>
        </a:solidFill>
      </dgm:spPr>
      <dgm:t>
        <a:bodyPr/>
        <a:lstStyle/>
        <a:p>
          <a:endParaRPr lang="it-IT" dirty="0"/>
        </a:p>
      </dgm:t>
    </dgm:pt>
    <dgm:pt modelId="{68943994-6904-4EAB-9F30-B430B8C17965}" type="parTrans" cxnId="{BC4F94F8-2F5E-4BB4-8E04-83C4D2F97A78}">
      <dgm:prSet/>
      <dgm:spPr/>
      <dgm:t>
        <a:bodyPr/>
        <a:lstStyle/>
        <a:p>
          <a:endParaRPr lang="it-IT"/>
        </a:p>
      </dgm:t>
    </dgm:pt>
    <dgm:pt modelId="{42A751B4-4067-48D9-8C2F-39C8AAE5120F}" type="sibTrans" cxnId="{BC4F94F8-2F5E-4BB4-8E04-83C4D2F97A78}">
      <dgm:prSet/>
      <dgm:spPr/>
      <dgm:t>
        <a:bodyPr/>
        <a:lstStyle/>
        <a:p>
          <a:endParaRPr lang="it-IT"/>
        </a:p>
      </dgm:t>
    </dgm:pt>
    <dgm:pt modelId="{CC39EADC-F462-4AE0-90DD-F8E0ECBB03DA}">
      <dgm:prSet phldrT="[Testo]"/>
      <dgm:spPr>
        <a:solidFill>
          <a:srgbClr val="9900FF"/>
        </a:solidFill>
      </dgm:spPr>
      <dgm:t>
        <a:bodyPr/>
        <a:lstStyle/>
        <a:p>
          <a:r>
            <a:rPr lang="it-IT" dirty="0"/>
            <a:t>Agricoltura</a:t>
          </a:r>
        </a:p>
      </dgm:t>
    </dgm:pt>
    <dgm:pt modelId="{13138C24-891F-4D22-A960-C76AAC80A777}" type="parTrans" cxnId="{D5949F56-E1CB-4674-A5C9-600C74AE439C}">
      <dgm:prSet/>
      <dgm:spPr/>
      <dgm:t>
        <a:bodyPr/>
        <a:lstStyle/>
        <a:p>
          <a:endParaRPr lang="it-IT"/>
        </a:p>
      </dgm:t>
    </dgm:pt>
    <dgm:pt modelId="{26EBB78F-53DB-4660-9FAC-88958C7DF0C5}" type="sibTrans" cxnId="{D5949F56-E1CB-4674-A5C9-600C74AE439C}">
      <dgm:prSet/>
      <dgm:spPr/>
      <dgm:t>
        <a:bodyPr/>
        <a:lstStyle/>
        <a:p>
          <a:endParaRPr lang="it-IT"/>
        </a:p>
      </dgm:t>
    </dgm:pt>
    <dgm:pt modelId="{828259AF-51D3-4F42-816E-DBB88E854631}">
      <dgm:prSet phldrT="[Testo]"/>
      <dgm:spPr/>
      <dgm:t>
        <a:bodyPr/>
        <a:lstStyle/>
        <a:p>
          <a:endParaRPr lang="it-IT" dirty="0"/>
        </a:p>
      </dgm:t>
    </dgm:pt>
    <dgm:pt modelId="{531DADE4-0AEA-4916-A687-CB35162AAF9E}" type="parTrans" cxnId="{8085E72C-1059-4B69-B0D0-E7BBC397E4EA}">
      <dgm:prSet/>
      <dgm:spPr/>
      <dgm:t>
        <a:bodyPr/>
        <a:lstStyle/>
        <a:p>
          <a:endParaRPr lang="it-IT"/>
        </a:p>
      </dgm:t>
    </dgm:pt>
    <dgm:pt modelId="{2A8D7B15-5641-45B3-8A0A-B1CF2E170D27}" type="sibTrans" cxnId="{8085E72C-1059-4B69-B0D0-E7BBC397E4EA}">
      <dgm:prSet/>
      <dgm:spPr/>
      <dgm:t>
        <a:bodyPr/>
        <a:lstStyle/>
        <a:p>
          <a:endParaRPr lang="it-IT"/>
        </a:p>
      </dgm:t>
    </dgm:pt>
    <dgm:pt modelId="{4700896E-6301-44B8-9B5C-E3752C355E5E}">
      <dgm:prSet phldrT="[Testo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it-IT" dirty="0" smtClean="0"/>
            <a:t>Pesca</a:t>
          </a:r>
          <a:endParaRPr lang="it-IT" dirty="0"/>
        </a:p>
      </dgm:t>
    </dgm:pt>
    <dgm:pt modelId="{50AF7108-7563-4019-A568-79CDC9AF7DBC}" type="parTrans" cxnId="{2CA92B12-AEA7-4F6F-90DD-14F7D5BCB1FE}">
      <dgm:prSet/>
      <dgm:spPr/>
      <dgm:t>
        <a:bodyPr/>
        <a:lstStyle/>
        <a:p>
          <a:endParaRPr lang="it-IT"/>
        </a:p>
      </dgm:t>
    </dgm:pt>
    <dgm:pt modelId="{88060785-D23B-4EED-978E-BEDD40AD0A16}" type="sibTrans" cxnId="{2CA92B12-AEA7-4F6F-90DD-14F7D5BCB1FE}">
      <dgm:prSet/>
      <dgm:spPr/>
      <dgm:t>
        <a:bodyPr/>
        <a:lstStyle/>
        <a:p>
          <a:endParaRPr lang="it-IT"/>
        </a:p>
      </dgm:t>
    </dgm:pt>
    <dgm:pt modelId="{A2774DEB-EBFE-4B66-BCAA-7AF4310BFECD}">
      <dgm:prSet phldrT="[Testo]"/>
      <dgm:spPr>
        <a:solidFill>
          <a:srgbClr val="00A800"/>
        </a:solidFill>
      </dgm:spPr>
      <dgm:t>
        <a:bodyPr/>
        <a:lstStyle/>
        <a:p>
          <a:endParaRPr lang="it-IT" dirty="0"/>
        </a:p>
      </dgm:t>
    </dgm:pt>
    <dgm:pt modelId="{E7CFCAC0-5FF2-49BE-99E8-A58284100E72}" type="parTrans" cxnId="{C55452DB-DB8E-40C1-9934-C70FF2BD5052}">
      <dgm:prSet/>
      <dgm:spPr/>
      <dgm:t>
        <a:bodyPr/>
        <a:lstStyle/>
        <a:p>
          <a:endParaRPr lang="it-IT"/>
        </a:p>
      </dgm:t>
    </dgm:pt>
    <dgm:pt modelId="{471C07A4-6394-42A2-9C57-84C6C014B718}" type="sibTrans" cxnId="{C55452DB-DB8E-40C1-9934-C70FF2BD5052}">
      <dgm:prSet/>
      <dgm:spPr/>
      <dgm:t>
        <a:bodyPr/>
        <a:lstStyle/>
        <a:p>
          <a:endParaRPr lang="it-IT"/>
        </a:p>
      </dgm:t>
    </dgm:pt>
    <dgm:pt modelId="{EF2259EF-6471-4875-A0C3-C982E93C2EB1}" type="pres">
      <dgm:prSet presAssocID="{AC126D93-0245-47BE-91F0-A674A59D12C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8DF7B3C8-339A-4F23-85CA-792EBD012853}" type="pres">
      <dgm:prSet presAssocID="{4D987FC9-B7EA-419E-9225-0E6BB8E1CB11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64DC92B-3AD5-4BFA-A4E6-2816B13A864B}" type="pres">
      <dgm:prSet presAssocID="{6E5277C1-1046-424A-8203-AD7F8500E998}" presName="sibTrans" presStyleCnt="0"/>
      <dgm:spPr/>
    </dgm:pt>
    <dgm:pt modelId="{3307F1A1-CC28-4168-AB0C-18A48D978B19}" type="pres">
      <dgm:prSet presAssocID="{F66EE59B-865D-49C0-AACC-7BAA7D6FCE88}" presName="node" presStyleLbl="node1" presStyleIdx="1" presStyleCnt="9" custLinFactX="10000" custLinFactNeighborX="100000" custLinFactNeighborY="68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6C4F0E2-1EB1-4BF0-84D8-932D7397214A}" type="pres">
      <dgm:prSet presAssocID="{43A221F5-1F9C-4AF6-9DDC-C47B7AF2B9C1}" presName="sibTrans" presStyleCnt="0"/>
      <dgm:spPr/>
    </dgm:pt>
    <dgm:pt modelId="{FC9C1B53-2E4B-41DD-9D2A-73EE01D3671A}" type="pres">
      <dgm:prSet presAssocID="{19A45F55-03BF-4F5D-ACFF-7679ED00DCC7}" presName="node" presStyleLbl="node1" presStyleIdx="2" presStyleCnt="9" custLinFactX="-8551" custLinFactNeighborX="-100000" custLinFactNeighborY="45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58DB5BB-47BB-41B3-8BE2-FFB3E08A1389}" type="pres">
      <dgm:prSet presAssocID="{A4F17864-61EE-4A6B-9552-1AFD9915BC04}" presName="sibTrans" presStyleCnt="0"/>
      <dgm:spPr/>
    </dgm:pt>
    <dgm:pt modelId="{1A371806-C58D-4F11-9E3C-D69AFE510C7D}" type="pres">
      <dgm:prSet presAssocID="{0C4C406C-0D11-4534-AF3F-D07D3A7104C8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90AD9EE-C8A8-46A0-A3D8-7B0988D4115A}" type="pres">
      <dgm:prSet presAssocID="{2B7E804D-2B00-4A37-A2EF-39CE3283F205}" presName="sibTrans" presStyleCnt="0"/>
      <dgm:spPr/>
    </dgm:pt>
    <dgm:pt modelId="{56852BCC-132F-4E22-A178-686B3142F031}" type="pres">
      <dgm:prSet presAssocID="{28344621-C1C1-4876-A638-AFCE378CF4A8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969A1F9-291D-4E0E-8B34-4F63087624C7}" type="pres">
      <dgm:prSet presAssocID="{42A751B4-4067-48D9-8C2F-39C8AAE5120F}" presName="sibTrans" presStyleCnt="0"/>
      <dgm:spPr/>
    </dgm:pt>
    <dgm:pt modelId="{56FA39F4-9930-490E-9653-BF7BF2C036C9}" type="pres">
      <dgm:prSet presAssocID="{CC39EADC-F462-4AE0-90DD-F8E0ECBB03DA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122638E-FDBE-4C7F-943B-33BEB5977853}" type="pres">
      <dgm:prSet presAssocID="{26EBB78F-53DB-4660-9FAC-88958C7DF0C5}" presName="sibTrans" presStyleCnt="0"/>
      <dgm:spPr/>
    </dgm:pt>
    <dgm:pt modelId="{F615ED1C-5DD0-4836-A9D8-B7A95B0EB8ED}" type="pres">
      <dgm:prSet presAssocID="{828259AF-51D3-4F42-816E-DBB88E854631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5FAAEF7-12EA-493B-B74A-03ADCD859E51}" type="pres">
      <dgm:prSet presAssocID="{2A8D7B15-5641-45B3-8A0A-B1CF2E170D27}" presName="sibTrans" presStyleCnt="0"/>
      <dgm:spPr/>
    </dgm:pt>
    <dgm:pt modelId="{8D2F52DC-47EC-449B-A31E-FB5CA5A8BB61}" type="pres">
      <dgm:prSet presAssocID="{4700896E-6301-44B8-9B5C-E3752C355E5E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0801487-6BDB-4BC6-B3A9-7AF195B9911B}" type="pres">
      <dgm:prSet presAssocID="{88060785-D23B-4EED-978E-BEDD40AD0A16}" presName="sibTrans" presStyleCnt="0"/>
      <dgm:spPr/>
    </dgm:pt>
    <dgm:pt modelId="{F7D3AAE9-756E-4ECC-AD63-3B67720BE2E4}" type="pres">
      <dgm:prSet presAssocID="{A2774DEB-EBFE-4B66-BCAA-7AF4310BFECD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E5DF9AD8-C735-4C4C-A11C-1B484F746FCB}" srcId="{AC126D93-0245-47BE-91F0-A674A59D12C2}" destId="{4D987FC9-B7EA-419E-9225-0E6BB8E1CB11}" srcOrd="0" destOrd="0" parTransId="{93587143-FBD9-4A0F-972A-856C0D82E84A}" sibTransId="{6E5277C1-1046-424A-8203-AD7F8500E998}"/>
    <dgm:cxn modelId="{92212F62-7AB9-4694-B6CF-E5A7991BCECE}" srcId="{AC126D93-0245-47BE-91F0-A674A59D12C2}" destId="{F66EE59B-865D-49C0-AACC-7BAA7D6FCE88}" srcOrd="1" destOrd="0" parTransId="{CD4989CC-A78F-4C01-8CDB-D64F12DDF988}" sibTransId="{43A221F5-1F9C-4AF6-9DDC-C47B7AF2B9C1}"/>
    <dgm:cxn modelId="{438989E5-1F51-46D5-B7D7-24EE12302772}" type="presOf" srcId="{828259AF-51D3-4F42-816E-DBB88E854631}" destId="{F615ED1C-5DD0-4836-A9D8-B7A95B0EB8ED}" srcOrd="0" destOrd="0" presId="urn:microsoft.com/office/officeart/2005/8/layout/default"/>
    <dgm:cxn modelId="{BC4F94F8-2F5E-4BB4-8E04-83C4D2F97A78}" srcId="{AC126D93-0245-47BE-91F0-A674A59D12C2}" destId="{28344621-C1C1-4876-A638-AFCE378CF4A8}" srcOrd="4" destOrd="0" parTransId="{68943994-6904-4EAB-9F30-B430B8C17965}" sibTransId="{42A751B4-4067-48D9-8C2F-39C8AAE5120F}"/>
    <dgm:cxn modelId="{A030C626-319B-4DC7-A987-9D7662C76784}" type="presOf" srcId="{4D987FC9-B7EA-419E-9225-0E6BB8E1CB11}" destId="{8DF7B3C8-339A-4F23-85CA-792EBD012853}" srcOrd="0" destOrd="0" presId="urn:microsoft.com/office/officeart/2005/8/layout/default"/>
    <dgm:cxn modelId="{C55452DB-DB8E-40C1-9934-C70FF2BD5052}" srcId="{AC126D93-0245-47BE-91F0-A674A59D12C2}" destId="{A2774DEB-EBFE-4B66-BCAA-7AF4310BFECD}" srcOrd="8" destOrd="0" parTransId="{E7CFCAC0-5FF2-49BE-99E8-A58284100E72}" sibTransId="{471C07A4-6394-42A2-9C57-84C6C014B718}"/>
    <dgm:cxn modelId="{D8B9605B-0790-4812-8176-61C9DD4725D1}" type="presOf" srcId="{AC126D93-0245-47BE-91F0-A674A59D12C2}" destId="{EF2259EF-6471-4875-A0C3-C982E93C2EB1}" srcOrd="0" destOrd="0" presId="urn:microsoft.com/office/officeart/2005/8/layout/default"/>
    <dgm:cxn modelId="{DBDDA1BB-0F8A-4D68-A47A-84FF03858DDA}" type="presOf" srcId="{CC39EADC-F462-4AE0-90DD-F8E0ECBB03DA}" destId="{56FA39F4-9930-490E-9653-BF7BF2C036C9}" srcOrd="0" destOrd="0" presId="urn:microsoft.com/office/officeart/2005/8/layout/default"/>
    <dgm:cxn modelId="{D5949F56-E1CB-4674-A5C9-600C74AE439C}" srcId="{AC126D93-0245-47BE-91F0-A674A59D12C2}" destId="{CC39EADC-F462-4AE0-90DD-F8E0ECBB03DA}" srcOrd="5" destOrd="0" parTransId="{13138C24-891F-4D22-A960-C76AAC80A777}" sibTransId="{26EBB78F-53DB-4660-9FAC-88958C7DF0C5}"/>
    <dgm:cxn modelId="{7F20C194-022A-4B01-978B-13F81BED13F3}" type="presOf" srcId="{A2774DEB-EBFE-4B66-BCAA-7AF4310BFECD}" destId="{F7D3AAE9-756E-4ECC-AD63-3B67720BE2E4}" srcOrd="0" destOrd="0" presId="urn:microsoft.com/office/officeart/2005/8/layout/default"/>
    <dgm:cxn modelId="{B643AD40-7489-4520-987A-D3EE75E5E6A6}" srcId="{AC126D93-0245-47BE-91F0-A674A59D12C2}" destId="{19A45F55-03BF-4F5D-ACFF-7679ED00DCC7}" srcOrd="2" destOrd="0" parTransId="{855C94DB-7D3D-4487-9071-2EBB6CCF764A}" sibTransId="{A4F17864-61EE-4A6B-9552-1AFD9915BC04}"/>
    <dgm:cxn modelId="{8085E72C-1059-4B69-B0D0-E7BBC397E4EA}" srcId="{AC126D93-0245-47BE-91F0-A674A59D12C2}" destId="{828259AF-51D3-4F42-816E-DBB88E854631}" srcOrd="6" destOrd="0" parTransId="{531DADE4-0AEA-4916-A687-CB35162AAF9E}" sibTransId="{2A8D7B15-5641-45B3-8A0A-B1CF2E170D27}"/>
    <dgm:cxn modelId="{12F87E2A-7397-4E20-A0D2-6177E3C91153}" type="presOf" srcId="{4700896E-6301-44B8-9B5C-E3752C355E5E}" destId="{8D2F52DC-47EC-449B-A31E-FB5CA5A8BB61}" srcOrd="0" destOrd="0" presId="urn:microsoft.com/office/officeart/2005/8/layout/default"/>
    <dgm:cxn modelId="{3BD00723-A454-4A64-A11C-DBC066897370}" type="presOf" srcId="{19A45F55-03BF-4F5D-ACFF-7679ED00DCC7}" destId="{FC9C1B53-2E4B-41DD-9D2A-73EE01D3671A}" srcOrd="0" destOrd="0" presId="urn:microsoft.com/office/officeart/2005/8/layout/default"/>
    <dgm:cxn modelId="{83CEA8A7-7D6C-4C85-A929-EBD61A621EE5}" type="presOf" srcId="{0C4C406C-0D11-4534-AF3F-D07D3A7104C8}" destId="{1A371806-C58D-4F11-9E3C-D69AFE510C7D}" srcOrd="0" destOrd="0" presId="urn:microsoft.com/office/officeart/2005/8/layout/default"/>
    <dgm:cxn modelId="{9C15BDF9-E442-447B-9B1C-9F0E41D1EECD}" type="presOf" srcId="{F66EE59B-865D-49C0-AACC-7BAA7D6FCE88}" destId="{3307F1A1-CC28-4168-AB0C-18A48D978B19}" srcOrd="0" destOrd="0" presId="urn:microsoft.com/office/officeart/2005/8/layout/default"/>
    <dgm:cxn modelId="{2CA92B12-AEA7-4F6F-90DD-14F7D5BCB1FE}" srcId="{AC126D93-0245-47BE-91F0-A674A59D12C2}" destId="{4700896E-6301-44B8-9B5C-E3752C355E5E}" srcOrd="7" destOrd="0" parTransId="{50AF7108-7563-4019-A568-79CDC9AF7DBC}" sibTransId="{88060785-D23B-4EED-978E-BEDD40AD0A16}"/>
    <dgm:cxn modelId="{D97F4F33-E6F9-4254-92EE-B3FB15038A49}" srcId="{AC126D93-0245-47BE-91F0-A674A59D12C2}" destId="{0C4C406C-0D11-4534-AF3F-D07D3A7104C8}" srcOrd="3" destOrd="0" parTransId="{6E4259B7-D9BF-49C0-979D-9308A5E4044E}" sibTransId="{2B7E804D-2B00-4A37-A2EF-39CE3283F205}"/>
    <dgm:cxn modelId="{4FF156E1-880E-4B47-A6F3-23844DDDE588}" type="presOf" srcId="{28344621-C1C1-4876-A638-AFCE378CF4A8}" destId="{56852BCC-132F-4E22-A178-686B3142F031}" srcOrd="0" destOrd="0" presId="urn:microsoft.com/office/officeart/2005/8/layout/default"/>
    <dgm:cxn modelId="{E7C254AD-236D-4AAB-97AB-FF63185B7E5D}" type="presParOf" srcId="{EF2259EF-6471-4875-A0C3-C982E93C2EB1}" destId="{8DF7B3C8-339A-4F23-85CA-792EBD012853}" srcOrd="0" destOrd="0" presId="urn:microsoft.com/office/officeart/2005/8/layout/default"/>
    <dgm:cxn modelId="{73D8A54A-CA7C-422D-B1B0-C697DD3D2395}" type="presParOf" srcId="{EF2259EF-6471-4875-A0C3-C982E93C2EB1}" destId="{964DC92B-3AD5-4BFA-A4E6-2816B13A864B}" srcOrd="1" destOrd="0" presId="urn:microsoft.com/office/officeart/2005/8/layout/default"/>
    <dgm:cxn modelId="{A5C3F530-50C9-4A7E-A775-278EFA555793}" type="presParOf" srcId="{EF2259EF-6471-4875-A0C3-C982E93C2EB1}" destId="{3307F1A1-CC28-4168-AB0C-18A48D978B19}" srcOrd="2" destOrd="0" presId="urn:microsoft.com/office/officeart/2005/8/layout/default"/>
    <dgm:cxn modelId="{C1124367-2CDB-4E94-8C91-EA541E584B7E}" type="presParOf" srcId="{EF2259EF-6471-4875-A0C3-C982E93C2EB1}" destId="{46C4F0E2-1EB1-4BF0-84D8-932D7397214A}" srcOrd="3" destOrd="0" presId="urn:microsoft.com/office/officeart/2005/8/layout/default"/>
    <dgm:cxn modelId="{B520C093-5A2E-4A95-858F-97B9AE4F4B99}" type="presParOf" srcId="{EF2259EF-6471-4875-A0C3-C982E93C2EB1}" destId="{FC9C1B53-2E4B-41DD-9D2A-73EE01D3671A}" srcOrd="4" destOrd="0" presId="urn:microsoft.com/office/officeart/2005/8/layout/default"/>
    <dgm:cxn modelId="{17DAA6F5-C5CE-422C-8CA5-F45373A5792F}" type="presParOf" srcId="{EF2259EF-6471-4875-A0C3-C982E93C2EB1}" destId="{258DB5BB-47BB-41B3-8BE2-FFB3E08A1389}" srcOrd="5" destOrd="0" presId="urn:microsoft.com/office/officeart/2005/8/layout/default"/>
    <dgm:cxn modelId="{2D4A32DD-3BA7-493F-A625-00A8DE22DDBA}" type="presParOf" srcId="{EF2259EF-6471-4875-A0C3-C982E93C2EB1}" destId="{1A371806-C58D-4F11-9E3C-D69AFE510C7D}" srcOrd="6" destOrd="0" presId="urn:microsoft.com/office/officeart/2005/8/layout/default"/>
    <dgm:cxn modelId="{5FEDC454-A75C-4FE6-8C69-F6C988026811}" type="presParOf" srcId="{EF2259EF-6471-4875-A0C3-C982E93C2EB1}" destId="{090AD9EE-C8A8-46A0-A3D8-7B0988D4115A}" srcOrd="7" destOrd="0" presId="urn:microsoft.com/office/officeart/2005/8/layout/default"/>
    <dgm:cxn modelId="{3D1A02E5-FD4E-425B-A3A9-0808F77D5E83}" type="presParOf" srcId="{EF2259EF-6471-4875-A0C3-C982E93C2EB1}" destId="{56852BCC-132F-4E22-A178-686B3142F031}" srcOrd="8" destOrd="0" presId="urn:microsoft.com/office/officeart/2005/8/layout/default"/>
    <dgm:cxn modelId="{2F8596B3-CF6A-42E3-BC2C-FB81A870EBA9}" type="presParOf" srcId="{EF2259EF-6471-4875-A0C3-C982E93C2EB1}" destId="{4969A1F9-291D-4E0E-8B34-4F63087624C7}" srcOrd="9" destOrd="0" presId="urn:microsoft.com/office/officeart/2005/8/layout/default"/>
    <dgm:cxn modelId="{4D77E572-92F0-4462-AF67-DC1D17030860}" type="presParOf" srcId="{EF2259EF-6471-4875-A0C3-C982E93C2EB1}" destId="{56FA39F4-9930-490E-9653-BF7BF2C036C9}" srcOrd="10" destOrd="0" presId="urn:microsoft.com/office/officeart/2005/8/layout/default"/>
    <dgm:cxn modelId="{722D0196-9DD1-4694-8BB0-9D09C5411F2D}" type="presParOf" srcId="{EF2259EF-6471-4875-A0C3-C982E93C2EB1}" destId="{3122638E-FDBE-4C7F-943B-33BEB5977853}" srcOrd="11" destOrd="0" presId="urn:microsoft.com/office/officeart/2005/8/layout/default"/>
    <dgm:cxn modelId="{0995E82C-55C6-429D-9777-95B66C595028}" type="presParOf" srcId="{EF2259EF-6471-4875-A0C3-C982E93C2EB1}" destId="{F615ED1C-5DD0-4836-A9D8-B7A95B0EB8ED}" srcOrd="12" destOrd="0" presId="urn:microsoft.com/office/officeart/2005/8/layout/default"/>
    <dgm:cxn modelId="{53600B93-D850-4E0F-92C2-F0C3EEABFA36}" type="presParOf" srcId="{EF2259EF-6471-4875-A0C3-C982E93C2EB1}" destId="{25FAAEF7-12EA-493B-B74A-03ADCD859E51}" srcOrd="13" destOrd="0" presId="urn:microsoft.com/office/officeart/2005/8/layout/default"/>
    <dgm:cxn modelId="{8538EA60-42D5-41E1-B5CE-BB997D0C1FBF}" type="presParOf" srcId="{EF2259EF-6471-4875-A0C3-C982E93C2EB1}" destId="{8D2F52DC-47EC-449B-A31E-FB5CA5A8BB61}" srcOrd="14" destOrd="0" presId="urn:microsoft.com/office/officeart/2005/8/layout/default"/>
    <dgm:cxn modelId="{0BDF5F86-12B0-434F-8F0C-2F7FF5CAF43B}" type="presParOf" srcId="{EF2259EF-6471-4875-A0C3-C982E93C2EB1}" destId="{40801487-6BDB-4BC6-B3A9-7AF195B9911B}" srcOrd="15" destOrd="0" presId="urn:microsoft.com/office/officeart/2005/8/layout/default"/>
    <dgm:cxn modelId="{1B34695A-E814-436B-AE76-9B09E3445E63}" type="presParOf" srcId="{EF2259EF-6471-4875-A0C3-C982E93C2EB1}" destId="{F7D3AAE9-756E-4ECC-AD63-3B67720BE2E4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F7B3C8-339A-4F23-85CA-792EBD012853}">
      <dsp:nvSpPr>
        <dsp:cNvPr id="0" name=""/>
        <dsp:cNvSpPr/>
      </dsp:nvSpPr>
      <dsp:spPr>
        <a:xfrm>
          <a:off x="0" y="221017"/>
          <a:ext cx="2235142" cy="1341085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3400" kern="1200" dirty="0"/>
        </a:p>
      </dsp:txBody>
      <dsp:txXfrm>
        <a:off x="0" y="221017"/>
        <a:ext cx="2235142" cy="1341085"/>
      </dsp:txXfrm>
    </dsp:sp>
    <dsp:sp modelId="{3307F1A1-CC28-4168-AB0C-18A48D978B19}">
      <dsp:nvSpPr>
        <dsp:cNvPr id="0" name=""/>
        <dsp:cNvSpPr/>
      </dsp:nvSpPr>
      <dsp:spPr>
        <a:xfrm>
          <a:off x="4917313" y="230177"/>
          <a:ext cx="2235142" cy="1341085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3400" kern="1200" dirty="0"/>
        </a:p>
      </dsp:txBody>
      <dsp:txXfrm>
        <a:off x="4917313" y="230177"/>
        <a:ext cx="2235142" cy="1341085"/>
      </dsp:txXfrm>
    </dsp:sp>
    <dsp:sp modelId="{FC9C1B53-2E4B-41DD-9D2A-73EE01D3671A}">
      <dsp:nvSpPr>
        <dsp:cNvPr id="0" name=""/>
        <dsp:cNvSpPr/>
      </dsp:nvSpPr>
      <dsp:spPr>
        <a:xfrm>
          <a:off x="2491043" y="227159"/>
          <a:ext cx="2235142" cy="1341085"/>
        </a:xfrm>
        <a:prstGeom prst="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400" kern="1200" dirty="0" smtClean="0"/>
            <a:t>Salute</a:t>
          </a:r>
          <a:endParaRPr lang="it-IT" sz="3400" kern="1200" dirty="0"/>
        </a:p>
      </dsp:txBody>
      <dsp:txXfrm>
        <a:off x="2491043" y="227159"/>
        <a:ext cx="2235142" cy="1341085"/>
      </dsp:txXfrm>
    </dsp:sp>
    <dsp:sp modelId="{1A371806-C58D-4F11-9E3C-D69AFE510C7D}">
      <dsp:nvSpPr>
        <dsp:cNvPr id="0" name=""/>
        <dsp:cNvSpPr/>
      </dsp:nvSpPr>
      <dsp:spPr>
        <a:xfrm>
          <a:off x="0" y="1785617"/>
          <a:ext cx="2235142" cy="1341085"/>
        </a:xfrm>
        <a:prstGeom prst="rect">
          <a:avLst/>
        </a:prstGeom>
        <a:solidFill>
          <a:srgbClr val="CC00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400" kern="1200" dirty="0"/>
            <a:t>Sicurezza sul lavoro</a:t>
          </a:r>
        </a:p>
      </dsp:txBody>
      <dsp:txXfrm>
        <a:off x="0" y="1785617"/>
        <a:ext cx="2235142" cy="1341085"/>
      </dsp:txXfrm>
    </dsp:sp>
    <dsp:sp modelId="{56852BCC-132F-4E22-A178-686B3142F031}">
      <dsp:nvSpPr>
        <dsp:cNvPr id="0" name=""/>
        <dsp:cNvSpPr/>
      </dsp:nvSpPr>
      <dsp:spPr>
        <a:xfrm>
          <a:off x="2458656" y="1785617"/>
          <a:ext cx="2235142" cy="1341085"/>
        </a:xfrm>
        <a:prstGeom prst="rect">
          <a:avLst/>
        </a:prstGeom>
        <a:solidFill>
          <a:srgbClr val="00004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3400" kern="1200" dirty="0"/>
        </a:p>
      </dsp:txBody>
      <dsp:txXfrm>
        <a:off x="2458656" y="1785617"/>
        <a:ext cx="2235142" cy="1341085"/>
      </dsp:txXfrm>
    </dsp:sp>
    <dsp:sp modelId="{56FA39F4-9930-490E-9653-BF7BF2C036C9}">
      <dsp:nvSpPr>
        <dsp:cNvPr id="0" name=""/>
        <dsp:cNvSpPr/>
      </dsp:nvSpPr>
      <dsp:spPr>
        <a:xfrm>
          <a:off x="4917313" y="1785617"/>
          <a:ext cx="2235142" cy="1341085"/>
        </a:xfrm>
        <a:prstGeom prst="rect">
          <a:avLst/>
        </a:prstGeom>
        <a:solidFill>
          <a:srgbClr val="99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400" kern="1200" dirty="0"/>
            <a:t>Agricoltura</a:t>
          </a:r>
        </a:p>
      </dsp:txBody>
      <dsp:txXfrm>
        <a:off x="4917313" y="1785617"/>
        <a:ext cx="2235142" cy="1341085"/>
      </dsp:txXfrm>
    </dsp:sp>
    <dsp:sp modelId="{F615ED1C-5DD0-4836-A9D8-B7A95B0EB8ED}">
      <dsp:nvSpPr>
        <dsp:cNvPr id="0" name=""/>
        <dsp:cNvSpPr/>
      </dsp:nvSpPr>
      <dsp:spPr>
        <a:xfrm>
          <a:off x="0" y="3350217"/>
          <a:ext cx="2235142" cy="1341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3400" kern="1200" dirty="0"/>
        </a:p>
      </dsp:txBody>
      <dsp:txXfrm>
        <a:off x="0" y="3350217"/>
        <a:ext cx="2235142" cy="1341085"/>
      </dsp:txXfrm>
    </dsp:sp>
    <dsp:sp modelId="{8D2F52DC-47EC-449B-A31E-FB5CA5A8BB61}">
      <dsp:nvSpPr>
        <dsp:cNvPr id="0" name=""/>
        <dsp:cNvSpPr/>
      </dsp:nvSpPr>
      <dsp:spPr>
        <a:xfrm>
          <a:off x="2458656" y="3350217"/>
          <a:ext cx="2235142" cy="1341085"/>
        </a:xfrm>
        <a:prstGeom prst="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400" kern="1200" dirty="0" smtClean="0"/>
            <a:t>Pesca</a:t>
          </a:r>
          <a:endParaRPr lang="it-IT" sz="3400" kern="1200" dirty="0"/>
        </a:p>
      </dsp:txBody>
      <dsp:txXfrm>
        <a:off x="2458656" y="3350217"/>
        <a:ext cx="2235142" cy="1341085"/>
      </dsp:txXfrm>
    </dsp:sp>
    <dsp:sp modelId="{F7D3AAE9-756E-4ECC-AD63-3B67720BE2E4}">
      <dsp:nvSpPr>
        <dsp:cNvPr id="0" name=""/>
        <dsp:cNvSpPr/>
      </dsp:nvSpPr>
      <dsp:spPr>
        <a:xfrm>
          <a:off x="4917313" y="3350216"/>
          <a:ext cx="2235142" cy="1341085"/>
        </a:xfrm>
        <a:prstGeom prst="rect">
          <a:avLst/>
        </a:prstGeom>
        <a:solidFill>
          <a:srgbClr val="00A8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3400" kern="1200" dirty="0"/>
        </a:p>
      </dsp:txBody>
      <dsp:txXfrm>
        <a:off x="4917313" y="3350216"/>
        <a:ext cx="2235142" cy="13410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592224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757A93-B036-4989-AE49-3E9B53114708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592224" y="6456612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9252B-935C-45DD-B6E8-4CCC4F062A6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957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592224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6C4B2F-4A9D-458C-9B64-1B73E4F83A08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398837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87267" y="3228896"/>
            <a:ext cx="789813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592224" y="6456612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4ADD4-A149-472E-B25C-69C1FE2989D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272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modulo ad hoc è stato</a:t>
            </a:r>
            <a:r>
              <a:rPr lang="it-IT" baseline="0" dirty="0" smtClean="0"/>
              <a:t> un e</a:t>
            </a:r>
            <a:r>
              <a:rPr lang="it-IT" dirty="0" smtClean="0"/>
              <a:t>sercizio -</a:t>
            </a:r>
            <a:r>
              <a:rPr lang="it-IT" baseline="0" dirty="0" smtClean="0"/>
              <a:t> 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una ricognizione - </a:t>
            </a:r>
            <a:r>
              <a:rPr lang="it-IT" baseline="0" dirty="0" smtClean="0"/>
              <a:t>realizzato dall’Istat nel 2017</a:t>
            </a:r>
            <a:r>
              <a:rPr lang="it-IT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che 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 coinvolto 18 soggetti - 15 appartenenti alla lista delle attuali ONA e 3 individuati a seguito delle riunioni tra l’Istat e gli enti.</a:t>
            </a:r>
            <a:r>
              <a:rPr lang="it-IT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L’obiettivo era di 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identificare i reali produttori di statistiche europee, cioè coloro che sono responsabili, a livello nazionale, della produzione di una parte specifica di statistiche europee  e della loro trasmissione a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Eurostat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(e non ad altre Direzioni Generali della Commissione o a organismi internazionali) sia diretta che indiretta (cioè attraverso l’Istat o altra amministrazione nazionale)</a:t>
            </a:r>
            <a:r>
              <a:rPr lang="it-IT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conseguentemente aggiornare la lista delle ONA, come previsto dal Regolamento sulle statistiche europee, che 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risaliva al 2009.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</a:t>
            </a:r>
            <a:r>
              <a:rPr lang="it-IT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ricognizione partiva dagli 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atti normativi di interesse di ciascuna amministrazione, forniti ad</a:t>
            </a:r>
            <a:r>
              <a:rPr lang="it-IT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ognuno 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nella e-mail di invito a partecipare alla rilevazione. Per ognuno di tali atti</a:t>
            </a:r>
            <a:r>
              <a:rPr lang="it-IT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normativi era chiesto di indicare i set di dati che il</a:t>
            </a:r>
            <a:endParaRPr lang="it-IT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quesiti del modulo ad hoc hanno lo scopo di raccogliere, in particolare, informazioni sulla produzione e trasmissione di statistiche europee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8CEF3-DEAE-4A2C-9910-7920999DA920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20545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4ADD4-A149-472E-B25C-69C1FE2989D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0032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4ADD4-A149-472E-B25C-69C1FE2989D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003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4ADD4-A149-472E-B25C-69C1FE2989D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003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4ADD4-A149-472E-B25C-69C1FE2989D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003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dirty="0" smtClean="0"/>
              <a:t>Il SSE è dotato di uno strumento di autoregolamentazione (</a:t>
            </a:r>
            <a:r>
              <a:rPr lang="it-IT" sz="1200" i="1" dirty="0" err="1" smtClean="0"/>
              <a:t>European</a:t>
            </a:r>
            <a:r>
              <a:rPr lang="it-IT" sz="1200" i="1" dirty="0" smtClean="0"/>
              <a:t> Statistics Code of </a:t>
            </a:r>
            <a:r>
              <a:rPr lang="it-IT" sz="1200" i="1" dirty="0" err="1" smtClean="0"/>
              <a:t>Practice</a:t>
            </a:r>
            <a:r>
              <a:rPr lang="it-IT" sz="1200" dirty="0" smtClean="0"/>
              <a:t>), che rappresenta una guida e un riferimento per garantire:</a:t>
            </a:r>
          </a:p>
          <a:p>
            <a:r>
              <a:rPr lang="it-IT" dirty="0" smtClean="0"/>
              <a:t>.. E quindi la credibilità</a:t>
            </a:r>
          </a:p>
          <a:p>
            <a:r>
              <a:rPr lang="it-IT" dirty="0" smtClean="0"/>
              <a:t>Il ES Code identifica</a:t>
            </a:r>
            <a:r>
              <a:rPr lang="it-IT" baseline="0" dirty="0" smtClean="0"/>
              <a:t> un quadro di riferimento a livello Istituzionale, della produzione statistica, ….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4ADD4-A149-472E-B25C-69C1FE2989D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0032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4ADD4-A149-472E-B25C-69C1FE2989D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1484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4ADD4-A149-472E-B25C-69C1FE2989D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003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dirty="0" smtClean="0"/>
              <a:t>Il SSE è dotato di uno strumento di autoregolamentazione (</a:t>
            </a:r>
            <a:r>
              <a:rPr lang="it-IT" sz="1200" i="1" dirty="0" err="1" smtClean="0"/>
              <a:t>European</a:t>
            </a:r>
            <a:r>
              <a:rPr lang="it-IT" sz="1200" i="1" dirty="0" smtClean="0"/>
              <a:t> Statistics Code of </a:t>
            </a:r>
            <a:r>
              <a:rPr lang="it-IT" sz="1200" i="1" dirty="0" err="1" smtClean="0"/>
              <a:t>Practice</a:t>
            </a:r>
            <a:r>
              <a:rPr lang="it-IT" sz="1200" dirty="0" smtClean="0"/>
              <a:t>), che rappresenta una guida e un riferimento per garantire:</a:t>
            </a:r>
          </a:p>
          <a:p>
            <a:r>
              <a:rPr lang="it-IT" dirty="0" smtClean="0"/>
              <a:t>.. E quindi la credibilità</a:t>
            </a:r>
          </a:p>
          <a:p>
            <a:r>
              <a:rPr lang="it-IT" dirty="0" smtClean="0"/>
              <a:t>Il ES Code identifica</a:t>
            </a:r>
            <a:r>
              <a:rPr lang="it-IT" baseline="0" dirty="0" smtClean="0"/>
              <a:t> un quadro di riferimento a livello Istituzionale, della produzione statistica, ….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4ADD4-A149-472E-B25C-69C1FE2989D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0032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4ADD4-A149-472E-B25C-69C1FE2989D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0032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4ADD4-A149-472E-B25C-69C1FE2989D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003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8729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3530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4814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B4E0-949F-4437-B958-50ABACEF6C5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2996-029C-41A9-B275-B2F49F29961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070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B4E0-949F-4437-B958-50ABACEF6C5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2996-029C-41A9-B275-B2F49F29961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222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B4E0-949F-4437-B958-50ABACEF6C5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2996-029C-41A9-B275-B2F49F29961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769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B4E0-949F-4437-B958-50ABACEF6C5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2996-029C-41A9-B275-B2F49F29961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164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B4E0-949F-4437-B958-50ABACEF6C5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2996-029C-41A9-B275-B2F49F29961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1238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B4E0-949F-4437-B958-50ABACEF6C5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2996-029C-41A9-B275-B2F49F29961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7497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B4E0-949F-4437-B958-50ABACEF6C5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2996-029C-41A9-B275-B2F49F29961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6686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B4E0-949F-4437-B958-50ABACEF6C5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2996-029C-41A9-B275-B2F49F29961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196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287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B4E0-949F-4437-B958-50ABACEF6C5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2996-029C-41A9-B275-B2F49F29961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306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B4E0-949F-4437-B958-50ABACEF6C5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2996-029C-41A9-B275-B2F49F29961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9407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B4E0-949F-4437-B958-50ABACEF6C5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2996-029C-41A9-B275-B2F49F29961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674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0210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2799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2874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413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6449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5275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487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/>
          <p:nvPr userDrawn="1"/>
        </p:nvSpPr>
        <p:spPr>
          <a:xfrm>
            <a:off x="777875" y="0"/>
            <a:ext cx="7543800" cy="381000"/>
          </a:xfrm>
          <a:prstGeom prst="rect">
            <a:avLst/>
          </a:prstGeom>
          <a:solidFill>
            <a:srgbClr val="7F14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Times New Roman" pitchFamily="-28" charset="0"/>
              <a:buNone/>
              <a:defRPr/>
            </a:pPr>
            <a:endParaRPr lang="en-US"/>
          </a:p>
        </p:txBody>
      </p:sp>
      <p:cxnSp>
        <p:nvCxnSpPr>
          <p:cNvPr id="9" name="Connettore 1 8"/>
          <p:cNvCxnSpPr/>
          <p:nvPr userDrawn="1"/>
        </p:nvCxnSpPr>
        <p:spPr>
          <a:xfrm>
            <a:off x="777875" y="6254519"/>
            <a:ext cx="7543800" cy="0"/>
          </a:xfrm>
          <a:prstGeom prst="line">
            <a:avLst/>
          </a:prstGeom>
          <a:ln>
            <a:solidFill>
              <a:srgbClr val="7F142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Immagine 10" descr="marchio 2.jpg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8379" y="6346121"/>
            <a:ext cx="806786" cy="33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975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4332B4E0-949F-4437-B958-50ABACEF6C5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914400"/>
              <a:t>27/02/2019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FDF62996-029C-41A9-B275-B2F49F29961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914400"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278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c.europa.eu/eurostat/documents/747709/753176/20190118_List_ONAs_BE/3e2dfd1c-b28a-4333-aa86-3e01011cc475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microsoft.com/office/2007/relationships/hdphoto" Target="../media/hdphoto1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12" Type="http://schemas.openxmlformats.org/officeDocument/2006/relationships/image" Target="../media/image1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11" Type="http://schemas.openxmlformats.org/officeDocument/2006/relationships/image" Target="../media/image7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1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0.png"/><Relationship Id="rId1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microsoft.com/office/2007/relationships/hdphoto" Target="../media/hdphoto2.wdp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/>
          <p:cNvGrpSpPr/>
          <p:nvPr/>
        </p:nvGrpSpPr>
        <p:grpSpPr>
          <a:xfrm>
            <a:off x="-131345" y="-6796135"/>
            <a:ext cx="18600889" cy="14106658"/>
            <a:chOff x="-131345" y="-6796135"/>
            <a:chExt cx="18600889" cy="14106658"/>
          </a:xfrm>
        </p:grpSpPr>
        <p:grpSp>
          <p:nvGrpSpPr>
            <p:cNvPr id="21" name="Gruppo 20"/>
            <p:cNvGrpSpPr/>
            <p:nvPr/>
          </p:nvGrpSpPr>
          <p:grpSpPr>
            <a:xfrm>
              <a:off x="-131345" y="-6796135"/>
              <a:ext cx="18600889" cy="14106658"/>
              <a:chOff x="-56759" y="-6752842"/>
              <a:chExt cx="18330009" cy="13713639"/>
            </a:xfrm>
          </p:grpSpPr>
          <p:sp>
            <p:nvSpPr>
              <p:cNvPr id="5" name="Rettangolo 4"/>
              <p:cNvSpPr/>
              <p:nvPr/>
            </p:nvSpPr>
            <p:spPr>
              <a:xfrm>
                <a:off x="-10925" y="102798"/>
                <a:ext cx="9144000" cy="685799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r>
                  <a:rPr lang="it-IT" sz="2400" dirty="0">
                    <a:solidFill>
                      <a:schemeClr val="tx2">
                        <a:lumMod val="75000"/>
                      </a:schemeClr>
                    </a:solidFill>
                  </a:rPr>
                  <a:t>   </a:t>
                </a:r>
                <a:endParaRPr lang="it-IT" alt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" name="Rettangolo 5"/>
              <p:cNvSpPr/>
              <p:nvPr/>
            </p:nvSpPr>
            <p:spPr>
              <a:xfrm>
                <a:off x="-10925" y="-6748149"/>
                <a:ext cx="9144000" cy="685799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r>
                  <a:rPr lang="it-IT" sz="2400" dirty="0">
                    <a:solidFill>
                      <a:schemeClr val="tx2">
                        <a:lumMod val="75000"/>
                      </a:schemeClr>
                    </a:solidFill>
                  </a:rPr>
                  <a:t>   </a:t>
                </a:r>
                <a:endParaRPr lang="it-IT" alt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" name="Rettangolo 6"/>
              <p:cNvSpPr/>
              <p:nvPr/>
            </p:nvSpPr>
            <p:spPr>
              <a:xfrm>
                <a:off x="9129250" y="-6752842"/>
                <a:ext cx="9144000" cy="685799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r>
                  <a:rPr lang="it-IT" sz="2400" dirty="0">
                    <a:solidFill>
                      <a:schemeClr val="tx2">
                        <a:lumMod val="75000"/>
                      </a:schemeClr>
                    </a:solidFill>
                  </a:rPr>
                  <a:t>   </a:t>
                </a:r>
                <a:endParaRPr lang="it-IT" alt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8" name="Rettangolo 7"/>
              <p:cNvSpPr/>
              <p:nvPr/>
            </p:nvSpPr>
            <p:spPr>
              <a:xfrm>
                <a:off x="9129250" y="102798"/>
                <a:ext cx="9144000" cy="685799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endParaRPr 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r>
                  <a:rPr lang="it-IT" sz="2400" dirty="0">
                    <a:solidFill>
                      <a:schemeClr val="tx2">
                        <a:lumMod val="75000"/>
                      </a:schemeClr>
                    </a:solidFill>
                  </a:rPr>
                  <a:t>   </a:t>
                </a:r>
                <a:endParaRPr lang="it-IT" altLang="it-IT" sz="24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pic>
            <p:nvPicPr>
              <p:cNvPr id="9" name="Immagine 8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76936" y="-3771800"/>
                <a:ext cx="8420000" cy="8420000"/>
              </a:xfrm>
              <a:prstGeom prst="rect">
                <a:avLst/>
              </a:prstGeom>
            </p:spPr>
          </p:pic>
          <p:sp>
            <p:nvSpPr>
              <p:cNvPr id="10" name="CasellaDiTesto 9"/>
              <p:cNvSpPr txBox="1"/>
              <p:nvPr/>
            </p:nvSpPr>
            <p:spPr>
              <a:xfrm>
                <a:off x="5330551" y="-5788024"/>
                <a:ext cx="824972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6600" b="1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IL MODULO AD HOC</a:t>
                </a:r>
              </a:p>
            </p:txBody>
          </p:sp>
          <p:pic>
            <p:nvPicPr>
              <p:cNvPr id="11" name="Immagine 10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476163">
                <a:off x="14311050" y="-5286668"/>
                <a:ext cx="2438400" cy="2438400"/>
              </a:xfrm>
              <a:prstGeom prst="rect">
                <a:avLst/>
              </a:prstGeom>
            </p:spPr>
          </p:pic>
          <p:pic>
            <p:nvPicPr>
              <p:cNvPr id="12" name="Immagine 11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36271" y="-4639160"/>
                <a:ext cx="1525747" cy="1525747"/>
              </a:xfrm>
              <a:prstGeom prst="rect">
                <a:avLst/>
              </a:prstGeom>
            </p:spPr>
          </p:pic>
          <p:pic>
            <p:nvPicPr>
              <p:cNvPr id="14" name="Immagine 13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58695">
                <a:off x="14174773" y="1032690"/>
                <a:ext cx="3528240" cy="3528240"/>
              </a:xfrm>
              <a:prstGeom prst="rect">
                <a:avLst/>
              </a:prstGeom>
            </p:spPr>
          </p:pic>
          <p:pic>
            <p:nvPicPr>
              <p:cNvPr id="15" name="Immagine 14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56759" y="1412776"/>
                <a:ext cx="5425903" cy="5425903"/>
              </a:xfrm>
              <a:prstGeom prst="rect">
                <a:avLst/>
              </a:prstGeom>
            </p:spPr>
          </p:pic>
          <p:sp>
            <p:nvSpPr>
              <p:cNvPr id="18" name="CasellaDiTesto 17"/>
              <p:cNvSpPr txBox="1"/>
              <p:nvPr/>
            </p:nvSpPr>
            <p:spPr>
              <a:xfrm>
                <a:off x="393402" y="-2802567"/>
                <a:ext cx="452557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6600" b="1" dirty="0" smtClean="0">
                    <a:solidFill>
                      <a:srgbClr val="FFC000"/>
                    </a:solidFill>
                  </a:rPr>
                  <a:t>Obiettivo </a:t>
                </a:r>
                <a:endParaRPr lang="it-IT" sz="6600" b="1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9" name="CasellaDiTesto 18"/>
              <p:cNvSpPr txBox="1"/>
              <p:nvPr/>
            </p:nvSpPr>
            <p:spPr>
              <a:xfrm rot="19872738">
                <a:off x="301250" y="967651"/>
                <a:ext cx="3512531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6600" b="1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C000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risultati</a:t>
                </a:r>
              </a:p>
            </p:txBody>
          </p:sp>
          <p:sp>
            <p:nvSpPr>
              <p:cNvPr id="20" name="CasellaDiTesto 19"/>
              <p:cNvSpPr txBox="1"/>
              <p:nvPr/>
            </p:nvSpPr>
            <p:spPr>
              <a:xfrm rot="1687511">
                <a:off x="14138385" y="4601424"/>
                <a:ext cx="2122566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6600" dirty="0">
                    <a:solidFill>
                      <a:srgbClr val="FF99FF"/>
                    </a:solidFill>
                  </a:rPr>
                  <a:t>flussi</a:t>
                </a:r>
                <a:endParaRPr lang="it-IT" sz="66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99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7" name="CasellaDiTesto 16"/>
            <p:cNvSpPr txBox="1"/>
            <p:nvPr/>
          </p:nvSpPr>
          <p:spPr>
            <a:xfrm rot="2431521">
              <a:off x="12858089" y="-2763499"/>
              <a:ext cx="351253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6600" b="1" dirty="0" err="1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99FFCC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dataset</a:t>
              </a:r>
              <a:endParaRPr lang="it-IT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99FFCC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8942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1128 -0.66997 L -0.49479 0.4614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16" y="565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70000" y="17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9479 0.46134 L -0.17968 0.7438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47" y="141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849086" y="473529"/>
            <a:ext cx="7445828" cy="566601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849086" y="-65320"/>
            <a:ext cx="7445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Il modulo ad hoc: Risultati</a:t>
            </a:r>
            <a:endParaRPr lang="it-IT" sz="3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685799" y="6273225"/>
            <a:ext cx="6879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Il ruolo delle ONA – Workshop, Roma 28 febbraio 2019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" name="Ovale 4"/>
          <p:cNvSpPr/>
          <p:nvPr/>
        </p:nvSpPr>
        <p:spPr>
          <a:xfrm>
            <a:off x="1379043" y="1379434"/>
            <a:ext cx="4910790" cy="4305696"/>
          </a:xfrm>
          <a:prstGeom prst="ellipse">
            <a:avLst/>
          </a:prstGeom>
          <a:noFill/>
          <a:ln w="1270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1187624" y="1237729"/>
            <a:ext cx="5086209" cy="4423519"/>
            <a:chOff x="1187624" y="1237729"/>
            <a:chExt cx="5086209" cy="4423519"/>
          </a:xfrm>
        </p:grpSpPr>
        <p:sp>
          <p:nvSpPr>
            <p:cNvPr id="7" name="Ovale 6"/>
            <p:cNvSpPr/>
            <p:nvPr/>
          </p:nvSpPr>
          <p:spPr>
            <a:xfrm>
              <a:off x="1409966" y="1403678"/>
              <a:ext cx="4863867" cy="4257570"/>
            </a:xfrm>
            <a:prstGeom prst="ellipse">
              <a:avLst/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1760" y="3140968"/>
              <a:ext cx="2349447" cy="2349447"/>
            </a:xfrm>
            <a:prstGeom prst="rect">
              <a:avLst/>
            </a:prstGeom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1237729"/>
              <a:ext cx="3822700" cy="3127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26154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849086" y="473529"/>
            <a:ext cx="7445828" cy="566601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849086" y="-65320"/>
            <a:ext cx="7445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Il modulo ad hoc: Risultati</a:t>
            </a:r>
            <a:endParaRPr lang="it-IT" sz="3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685799" y="6273225"/>
            <a:ext cx="6879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Il ruolo delle ONA – Workshop, Roma 28 febbraio 2019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xmlns="" id="{B62A383A-BDAE-4910-8FB0-897E45682B5C}"/>
              </a:ext>
            </a:extLst>
          </p:cNvPr>
          <p:cNvSpPr txBox="1"/>
          <p:nvPr/>
        </p:nvSpPr>
        <p:spPr>
          <a:xfrm>
            <a:off x="1064199" y="922071"/>
            <a:ext cx="6252788" cy="381642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400" b="1" i="0" u="none" strike="noStrike" kern="0" cap="none" spc="0" normalizeH="0" baseline="0" noProof="0" dirty="0" smtClean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ahnschrift SemiBold" panose="020B0502040204020203" pitchFamily="34" charset="0"/>
                <a:cs typeface="Arial" panose="020B0604020202020204" pitchFamily="34" charset="0"/>
              </a:rPr>
              <a:t>Rafforzamento</a:t>
            </a:r>
            <a:r>
              <a:rPr kumimoji="0" lang="it-IT" sz="2400" b="1" i="0" u="none" strike="noStrike" kern="0" cap="none" spc="0" normalizeH="0" noProof="0" dirty="0" smtClean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ahnschrift SemiBold" panose="020B0502040204020203" pitchFamily="34" charset="0"/>
                <a:cs typeface="Arial" panose="020B0604020202020204" pitchFamily="34" charset="0"/>
              </a:rPr>
              <a:t>  del </a:t>
            </a:r>
            <a:r>
              <a:rPr kumimoji="0" lang="it-IT" sz="2400" b="1" i="0" u="none" strike="noStrike" kern="0" cap="none" spc="0" normalizeH="0" baseline="0" noProof="0" dirty="0" smtClean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ahnschrift SemiBold" panose="020B0502040204020203" pitchFamily="34" charset="0"/>
                <a:cs typeface="Arial" panose="020B0604020202020204" pitchFamily="34" charset="0"/>
              </a:rPr>
              <a:t>dialogo con  le ONA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t-IT" sz="2400" b="1" kern="0" dirty="0" smtClean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Bahnschrift SemiBold" panose="020B0502040204020203" pitchFamily="34" charset="0"/>
                <a:cs typeface="Arial" panose="020B0604020202020204" pitchFamily="34" charset="0"/>
              </a:rPr>
              <a:t>Visione più esaustiva della</a:t>
            </a:r>
            <a:r>
              <a:rPr kumimoji="0" lang="it-IT" sz="2400" b="1" i="0" u="none" strike="noStrike" kern="0" cap="none" spc="0" normalizeH="0" baseline="0" noProof="0" dirty="0" smtClean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ahnschrift SemiBold" panose="020B0502040204020203" pitchFamily="34" charset="0"/>
              </a:rPr>
              <a:t> produzione statistica </a:t>
            </a:r>
            <a:r>
              <a:rPr lang="it-IT" sz="2400" b="1" kern="0" dirty="0" smtClean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Bahnschrift SemiBold" panose="020B0502040204020203" pitchFamily="34" charset="0"/>
              </a:rPr>
              <a:t>europea </a:t>
            </a:r>
            <a:r>
              <a:rPr kumimoji="0" lang="it-IT" sz="2400" b="1" i="0" u="none" strike="noStrike" kern="0" cap="none" spc="0" normalizeH="0" baseline="0" noProof="0" dirty="0" smtClean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ahnschrift SemiBold" panose="020B0502040204020203" pitchFamily="34" charset="0"/>
              </a:rPr>
              <a:t>delle </a:t>
            </a:r>
            <a:r>
              <a:rPr kumimoji="0" lang="it-IT" sz="2400" b="1" i="0" u="none" strike="noStrike" kern="0" cap="none" spc="0" normalizeH="0" baseline="0" noProof="0" dirty="0" smtClean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ahnschrift SemiBold" panose="020B0502040204020203" pitchFamily="34" charset="0"/>
              </a:rPr>
              <a:t>ONA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1" i="0" u="none" strike="noStrike" kern="0" cap="none" spc="0" normalizeH="0" baseline="0" noProof="0" dirty="0" smtClean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Bahnschrift SemiBold" panose="020B0502040204020203" pitchFamily="34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400" b="1" i="0" u="none" strike="noStrike" kern="0" cap="none" spc="0" normalizeH="0" baseline="0" noProof="0" dirty="0" smtClean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ahnschrift SemiBold" panose="020B0502040204020203" pitchFamily="34" charset="0"/>
              </a:rPr>
              <a:t>Non standardizzazione flussi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400" b="1" i="0" u="none" strike="noStrike" kern="0" cap="none" spc="0" normalizeH="0" baseline="0" noProof="0" dirty="0" smtClean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ahnschrift SemiBold" panose="020B0502040204020203" pitchFamily="34" charset="0"/>
              </a:rPr>
              <a:t>Trasmissione dati ad altre  strutture diverse da </a:t>
            </a:r>
            <a:r>
              <a:rPr kumimoji="0" lang="it-IT" sz="2400" b="1" i="0" u="none" strike="noStrike" kern="0" cap="none" spc="0" normalizeH="0" baseline="0" noProof="0" dirty="0" err="1" smtClean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ahnschrift SemiBold" panose="020B0502040204020203" pitchFamily="34" charset="0"/>
              </a:rPr>
              <a:t>Eurostat</a:t>
            </a:r>
            <a:endParaRPr kumimoji="0" lang="it-IT" sz="2400" b="1" i="0" u="none" strike="noStrike" kern="0" cap="none" spc="0" normalizeH="0" baseline="0" noProof="0" dirty="0" smtClean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Bahnschrift SemiBold" panose="020B0502040204020203" pitchFamily="34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t-IT" sz="2400" b="1" kern="0" dirty="0" smtClean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Bahnschrift SemiBold" panose="020B0502040204020203" pitchFamily="34" charset="0"/>
              </a:rPr>
              <a:t>Scarse informazioni sui costi</a:t>
            </a:r>
            <a:endParaRPr kumimoji="0" lang="it-IT" sz="2400" b="1" i="0" u="none" strike="noStrike" kern="0" cap="none" spc="0" normalizeH="0" baseline="0" noProof="0" dirty="0" smtClean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Bahnschrift SemiBold" panose="020B0502040204020203" pitchFamily="34" charset="0"/>
            </a:endParaRPr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264" y="3923778"/>
            <a:ext cx="2349447" cy="234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849086" y="473529"/>
            <a:ext cx="7445828" cy="566601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849086" y="-65320"/>
            <a:ext cx="7445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Il modulo ad hoc: Risultati</a:t>
            </a:r>
            <a:endParaRPr lang="it-IT" sz="3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685799" y="6273225"/>
            <a:ext cx="6879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Il ruolo delle ONA – Workshop, Roma 28 febbraio 2019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467544" y="1556792"/>
            <a:ext cx="84870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it-IT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Grazie per l’attenzione</a:t>
            </a:r>
            <a:endParaRPr lang="it-IT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388418" y="4075534"/>
            <a:ext cx="38693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sz="2000" dirty="0" smtClean="0">
                <a:solidFill>
                  <a:prstClr val="white"/>
                </a:solidFill>
                <a:latin typeface="Calibri"/>
              </a:rPr>
              <a:t>Tina Fera</a:t>
            </a:r>
          </a:p>
          <a:p>
            <a:pPr defTabSz="914400"/>
            <a:r>
              <a:rPr lang="it-IT" sz="2000" dirty="0" smtClean="0">
                <a:solidFill>
                  <a:prstClr val="white"/>
                </a:solidFill>
                <a:latin typeface="Calibri"/>
              </a:rPr>
              <a:t>Servizio per gli Affari Internazionali</a:t>
            </a:r>
          </a:p>
          <a:p>
            <a:pPr defTabSz="914400"/>
            <a:endParaRPr lang="it-IT" sz="2000" dirty="0" smtClean="0">
              <a:solidFill>
                <a:prstClr val="white"/>
              </a:solidFill>
              <a:latin typeface="Calibri"/>
            </a:endParaRPr>
          </a:p>
          <a:p>
            <a:pPr defTabSz="914400"/>
            <a:r>
              <a:rPr lang="it-IT" sz="2000" dirty="0" smtClean="0">
                <a:solidFill>
                  <a:prstClr val="white"/>
                </a:solidFill>
                <a:latin typeface="Calibri"/>
              </a:rPr>
              <a:t>fera@istat.it</a:t>
            </a:r>
            <a:endParaRPr lang="it-IT" sz="2000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816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849086" y="473529"/>
            <a:ext cx="7445828" cy="566601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849086" y="-65320"/>
            <a:ext cx="7445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Il modulo ad hoc </a:t>
            </a:r>
            <a:endParaRPr lang="it-IT" sz="3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685799" y="6273225"/>
            <a:ext cx="6879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Il ruolo delle ONA – Workshop, Roma 28 febbraio 2019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216" y="692696"/>
            <a:ext cx="1371081" cy="1113430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3563888" y="1431428"/>
            <a:ext cx="37444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sz="2800" b="1" dirty="0" smtClean="0">
                <a:solidFill>
                  <a:srgbClr val="FFC000"/>
                </a:solidFill>
                <a:latin typeface="Calibri"/>
              </a:rPr>
              <a:t>Aggiornamento della lista ONA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4427984" y="3573016"/>
            <a:ext cx="3744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sz="2800" b="1" dirty="0" smtClean="0">
                <a:solidFill>
                  <a:srgbClr val="FFC000"/>
                </a:solidFill>
                <a:latin typeface="Calibri"/>
              </a:rPr>
              <a:t>Produzione di statistiche europee ONA</a:t>
            </a:r>
          </a:p>
        </p:txBody>
      </p:sp>
      <p:sp>
        <p:nvSpPr>
          <p:cNvPr id="19" name="Freccia circolare a destra 18"/>
          <p:cNvSpPr/>
          <p:nvPr/>
        </p:nvSpPr>
        <p:spPr>
          <a:xfrm>
            <a:off x="3445894" y="2717852"/>
            <a:ext cx="648072" cy="1177367"/>
          </a:xfrm>
          <a:prstGeom prst="curvedRightArrow">
            <a:avLst/>
          </a:prstGeom>
          <a:solidFill>
            <a:srgbClr val="FFCC66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755576" y="5390356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it-IT" dirty="0">
                <a:solidFill>
                  <a:prstClr val="black"/>
                </a:solidFill>
                <a:latin typeface="Calibri"/>
                <a:hlinkClick r:id="rId4"/>
              </a:rPr>
              <a:t>https://</a:t>
            </a:r>
            <a:r>
              <a:rPr lang="it-IT" dirty="0" smtClean="0">
                <a:solidFill>
                  <a:prstClr val="black"/>
                </a:solidFill>
                <a:latin typeface="Calibri"/>
                <a:hlinkClick r:id="rId4"/>
              </a:rPr>
              <a:t>ec.europa.eu/eurostat/documents/747709/753176/20190118_List_ONAs_BE/3e2dfd1c-b28a-4333-aa86-3e01011cc475</a:t>
            </a:r>
            <a:r>
              <a:rPr lang="it-IT" dirty="0" smtClean="0">
                <a:solidFill>
                  <a:prstClr val="black"/>
                </a:solidFill>
                <a:latin typeface="Calibri"/>
              </a:rPr>
              <a:t> </a:t>
            </a:r>
            <a:endParaRPr lang="it-IT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535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674914" y="454476"/>
            <a:ext cx="7772400" cy="566601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849086" y="-65320"/>
            <a:ext cx="7445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Il modulo ad hoc </a:t>
            </a:r>
            <a:endParaRPr lang="it-IT" sz="3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685799" y="6273225"/>
            <a:ext cx="6879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Il ruolo delle ONA – Workshop, Roma 28 febbraio 2019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6303623" y="1087536"/>
            <a:ext cx="122992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it-IT" b="1" dirty="0">
                <a:solidFill>
                  <a:srgbClr val="FF6600"/>
                </a:solidFill>
                <a:latin typeface="Calibri"/>
              </a:rPr>
              <a:t>RESPER1 </a:t>
            </a:r>
            <a:r>
              <a:rPr lang="it-IT" sz="1600" b="1" dirty="0">
                <a:solidFill>
                  <a:srgbClr val="FF6600"/>
                </a:solidFill>
                <a:latin typeface="Calibri"/>
              </a:rPr>
              <a:t>(permessi soggiorno)</a:t>
            </a:r>
          </a:p>
        </p:txBody>
      </p:sp>
      <p:sp>
        <p:nvSpPr>
          <p:cNvPr id="10" name="Ovale 9"/>
          <p:cNvSpPr/>
          <p:nvPr/>
        </p:nvSpPr>
        <p:spPr>
          <a:xfrm>
            <a:off x="6150448" y="785344"/>
            <a:ext cx="1445888" cy="1354205"/>
          </a:xfrm>
          <a:prstGeom prst="ellipse">
            <a:avLst/>
          </a:prstGeom>
          <a:noFill/>
          <a:ln w="666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233390" y="2207933"/>
            <a:ext cx="2499146" cy="8532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it-IT" sz="3200" b="1" dirty="0">
                <a:solidFill>
                  <a:srgbClr val="FFC000"/>
                </a:solidFill>
                <a:latin typeface="Calibri"/>
              </a:rPr>
              <a:t>Regolamento</a:t>
            </a:r>
            <a:r>
              <a:rPr lang="it-IT" b="1" dirty="0">
                <a:solidFill>
                  <a:srgbClr val="FFC000"/>
                </a:solidFill>
                <a:latin typeface="Calibri"/>
              </a:rPr>
              <a:t> </a:t>
            </a:r>
            <a:endParaRPr lang="it-IT" b="1" dirty="0" smtClean="0">
              <a:solidFill>
                <a:srgbClr val="FFC000"/>
              </a:solidFill>
              <a:latin typeface="Calibri"/>
            </a:endParaRPr>
          </a:p>
          <a:p>
            <a:pPr defTabSz="914400"/>
            <a:r>
              <a:rPr lang="it-IT" b="1" dirty="0" smtClean="0">
                <a:solidFill>
                  <a:srgbClr val="FFC000"/>
                </a:solidFill>
                <a:latin typeface="Calibri"/>
              </a:rPr>
              <a:t>862/07 </a:t>
            </a:r>
            <a:endParaRPr lang="it-IT" b="1" dirty="0">
              <a:solidFill>
                <a:srgbClr val="FFC000"/>
              </a:solidFill>
              <a:latin typeface="Calibri"/>
            </a:endParaRPr>
          </a:p>
        </p:txBody>
      </p:sp>
      <p:sp>
        <p:nvSpPr>
          <p:cNvPr id="12" name="Ovale 11"/>
          <p:cNvSpPr/>
          <p:nvPr/>
        </p:nvSpPr>
        <p:spPr>
          <a:xfrm>
            <a:off x="730695" y="602010"/>
            <a:ext cx="3265241" cy="2853947"/>
          </a:xfrm>
          <a:prstGeom prst="ellipse">
            <a:avLst/>
          </a:prstGeom>
          <a:noFill/>
          <a:ln w="1270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20" name="Gruppo 19"/>
          <p:cNvGrpSpPr/>
          <p:nvPr/>
        </p:nvGrpSpPr>
        <p:grpSpPr>
          <a:xfrm>
            <a:off x="755576" y="599271"/>
            <a:ext cx="3234041" cy="2822048"/>
            <a:chOff x="10190469" y="2369724"/>
            <a:chExt cx="5814704" cy="5834201"/>
          </a:xfrm>
        </p:grpSpPr>
        <p:sp>
          <p:nvSpPr>
            <p:cNvPr id="21" name="Ovale 20"/>
            <p:cNvSpPr/>
            <p:nvPr/>
          </p:nvSpPr>
          <p:spPr>
            <a:xfrm>
              <a:off x="10190469" y="2369724"/>
              <a:ext cx="5814704" cy="5834201"/>
            </a:xfrm>
            <a:prstGeom prst="ellipse">
              <a:avLst/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11020318" y="5354872"/>
              <a:ext cx="4522632" cy="1781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/>
                </a:rPr>
                <a:t>Regolamento  </a:t>
              </a:r>
              <a:r>
                <a:rPr kumimoji="0" lang="it-IT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/>
                </a:rPr>
                <a:t>(es. 862/07) </a:t>
              </a:r>
            </a:p>
          </p:txBody>
        </p:sp>
      </p:grp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>
            <a:duotone>
              <a:srgbClr val="F7964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006" y="768198"/>
            <a:ext cx="1151067" cy="1144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Gallone 23"/>
          <p:cNvSpPr/>
          <p:nvPr/>
        </p:nvSpPr>
        <p:spPr>
          <a:xfrm>
            <a:off x="5220072" y="1410866"/>
            <a:ext cx="360040" cy="324036"/>
          </a:xfrm>
          <a:prstGeom prst="chevron">
            <a:avLst/>
          </a:prstGeom>
          <a:solidFill>
            <a:srgbClr val="FF66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5" name="Gallone 24"/>
          <p:cNvSpPr/>
          <p:nvPr/>
        </p:nvSpPr>
        <p:spPr>
          <a:xfrm>
            <a:off x="5220072" y="2743014"/>
            <a:ext cx="360040" cy="324036"/>
          </a:xfrm>
          <a:prstGeom prst="chevron">
            <a:avLst/>
          </a:prstGeom>
          <a:solidFill>
            <a:srgbClr val="FF66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6" name="Gallone 25"/>
          <p:cNvSpPr/>
          <p:nvPr/>
        </p:nvSpPr>
        <p:spPr>
          <a:xfrm>
            <a:off x="5220072" y="4615222"/>
            <a:ext cx="360040" cy="324036"/>
          </a:xfrm>
          <a:prstGeom prst="chevron">
            <a:avLst/>
          </a:prstGeom>
          <a:solidFill>
            <a:srgbClr val="FF66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7255762" y="5584884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sz="3200" b="1" dirty="0" smtClean="0">
                <a:solidFill>
                  <a:prstClr val="white"/>
                </a:solidFill>
                <a:latin typeface="Calibri"/>
              </a:rPr>
              <a:t>… (77)</a:t>
            </a:r>
            <a:endParaRPr lang="it-IT" sz="32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CasellaDiTesto 27"/>
          <p:cNvSpPr txBox="1"/>
          <p:nvPr/>
        </p:nvSpPr>
        <p:spPr>
          <a:xfrm rot="5248696">
            <a:off x="7192960" y="2370575"/>
            <a:ext cx="17562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sz="32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99FFCC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dataset</a:t>
            </a:r>
            <a:endParaRPr lang="it-IT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99FFCC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/>
            </a:endParaRPr>
          </a:p>
        </p:txBody>
      </p:sp>
      <p:grpSp>
        <p:nvGrpSpPr>
          <p:cNvPr id="29" name="Gruppo 28"/>
          <p:cNvGrpSpPr/>
          <p:nvPr/>
        </p:nvGrpSpPr>
        <p:grpSpPr>
          <a:xfrm>
            <a:off x="6239431" y="792000"/>
            <a:ext cx="1292817" cy="1354205"/>
            <a:chOff x="6024413" y="778651"/>
            <a:chExt cx="1292817" cy="1354205"/>
          </a:xfrm>
        </p:grpSpPr>
        <p:sp>
          <p:nvSpPr>
            <p:cNvPr id="30" name="Ovale 29"/>
            <p:cNvSpPr/>
            <p:nvPr/>
          </p:nvSpPr>
          <p:spPr>
            <a:xfrm>
              <a:off x="6024413" y="778651"/>
              <a:ext cx="1292817" cy="1354205"/>
            </a:xfrm>
            <a:prstGeom prst="ellipse">
              <a:avLst/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1" name="CasellaDiTesto 30"/>
            <p:cNvSpPr txBox="1"/>
            <p:nvPr/>
          </p:nvSpPr>
          <p:spPr>
            <a:xfrm>
              <a:off x="6105572" y="980728"/>
              <a:ext cx="1130260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6600"/>
                  </a:solidFill>
                  <a:effectLst/>
                  <a:uLnTx/>
                  <a:uFillTx/>
                  <a:latin typeface="Calibri"/>
                </a:rPr>
                <a:t>RESPER1 (</a:t>
              </a:r>
              <a:r>
                <a:rPr kumimoji="0" lang="it-IT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6600"/>
                  </a:solidFill>
                  <a:effectLst/>
                  <a:uLnTx/>
                  <a:uFillTx/>
                  <a:latin typeface="Calibri"/>
                </a:rPr>
                <a:t>permessi soggiorno)</a:t>
              </a:r>
            </a:p>
          </p:txBody>
        </p:sp>
      </p:grpSp>
      <p:sp>
        <p:nvSpPr>
          <p:cNvPr id="32" name="Rettangolo 31"/>
          <p:cNvSpPr/>
          <p:nvPr/>
        </p:nvSpPr>
        <p:spPr>
          <a:xfrm>
            <a:off x="6330436" y="2831410"/>
            <a:ext cx="122992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it-IT" b="1" dirty="0" smtClean="0">
                <a:solidFill>
                  <a:srgbClr val="FF6600"/>
                </a:solidFill>
                <a:latin typeface="Calibri"/>
              </a:rPr>
              <a:t>ASYLUUM </a:t>
            </a:r>
            <a:r>
              <a:rPr lang="it-IT" sz="1600" b="1" dirty="0" smtClean="0">
                <a:solidFill>
                  <a:srgbClr val="FF6600"/>
                </a:solidFill>
                <a:latin typeface="Calibri"/>
              </a:rPr>
              <a:t>(Richiedenti asilo)</a:t>
            </a:r>
            <a:endParaRPr lang="it-IT" sz="1600" b="1" dirty="0">
              <a:solidFill>
                <a:srgbClr val="FF6600"/>
              </a:solidFill>
              <a:latin typeface="Calibri"/>
            </a:endParaRPr>
          </a:p>
        </p:txBody>
      </p:sp>
      <p:sp>
        <p:nvSpPr>
          <p:cNvPr id="33" name="Ovale 32"/>
          <p:cNvSpPr/>
          <p:nvPr/>
        </p:nvSpPr>
        <p:spPr>
          <a:xfrm>
            <a:off x="6222456" y="2636912"/>
            <a:ext cx="1445888" cy="1354205"/>
          </a:xfrm>
          <a:prstGeom prst="ellipse">
            <a:avLst/>
          </a:prstGeom>
          <a:noFill/>
          <a:ln w="666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34" name="Gruppo 33"/>
          <p:cNvGrpSpPr/>
          <p:nvPr/>
        </p:nvGrpSpPr>
        <p:grpSpPr>
          <a:xfrm>
            <a:off x="6321277" y="2652594"/>
            <a:ext cx="1294121" cy="1354205"/>
            <a:chOff x="6024413" y="778651"/>
            <a:chExt cx="1294121" cy="1354205"/>
          </a:xfrm>
        </p:grpSpPr>
        <p:sp>
          <p:nvSpPr>
            <p:cNvPr id="35" name="Ovale 34"/>
            <p:cNvSpPr/>
            <p:nvPr/>
          </p:nvSpPr>
          <p:spPr>
            <a:xfrm>
              <a:off x="6024413" y="778651"/>
              <a:ext cx="1292817" cy="1354205"/>
            </a:xfrm>
            <a:prstGeom prst="ellipse">
              <a:avLst/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" name="CasellaDiTesto 35"/>
            <p:cNvSpPr txBox="1"/>
            <p:nvPr/>
          </p:nvSpPr>
          <p:spPr>
            <a:xfrm>
              <a:off x="6105572" y="980728"/>
              <a:ext cx="121296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6600"/>
                  </a:solidFill>
                  <a:effectLst/>
                  <a:uLnTx/>
                  <a:uFillTx/>
                  <a:latin typeface="Calibri"/>
                </a:rPr>
                <a:t>ASYLUUM </a:t>
              </a:r>
              <a:r>
                <a:rPr kumimoji="0" lang="it-IT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6600"/>
                  </a:solidFill>
                  <a:effectLst/>
                  <a:uLnTx/>
                  <a:uFillTx/>
                  <a:latin typeface="Calibri"/>
                </a:rPr>
                <a:t>(richiedenti asilo)</a:t>
              </a:r>
            </a:p>
          </p:txBody>
        </p:sp>
      </p:grpSp>
      <p:pic>
        <p:nvPicPr>
          <p:cNvPr id="37" name="Immagin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624" y="4623123"/>
            <a:ext cx="1082520" cy="1097327"/>
          </a:xfrm>
          <a:prstGeom prst="rect">
            <a:avLst/>
          </a:prstGeom>
        </p:spPr>
      </p:pic>
      <p:pic>
        <p:nvPicPr>
          <p:cNvPr id="38" name="Immagine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352" y="4654020"/>
            <a:ext cx="1082520" cy="1097327"/>
          </a:xfrm>
          <a:prstGeom prst="rect">
            <a:avLst/>
          </a:prstGeom>
        </p:spPr>
      </p:pic>
      <p:sp>
        <p:nvSpPr>
          <p:cNvPr id="39" name="Ovale 38"/>
          <p:cNvSpPr/>
          <p:nvPr/>
        </p:nvSpPr>
        <p:spPr>
          <a:xfrm>
            <a:off x="6393604" y="4523067"/>
            <a:ext cx="1292817" cy="1354205"/>
          </a:xfrm>
          <a:prstGeom prst="ellipse">
            <a:avLst/>
          </a:prstGeom>
          <a:solidFill>
            <a:srgbClr val="4BACC6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0" name="Ovale 39"/>
          <p:cNvSpPr/>
          <p:nvPr/>
        </p:nvSpPr>
        <p:spPr>
          <a:xfrm>
            <a:off x="6294464" y="4523067"/>
            <a:ext cx="1445888" cy="1354205"/>
          </a:xfrm>
          <a:prstGeom prst="ellipse">
            <a:avLst/>
          </a:prstGeom>
          <a:noFill/>
          <a:ln w="666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41" name="Immagine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055" y="4667083"/>
            <a:ext cx="1082520" cy="1097327"/>
          </a:xfrm>
          <a:prstGeom prst="rect">
            <a:avLst/>
          </a:prstGeom>
        </p:spPr>
      </p:pic>
      <p:sp>
        <p:nvSpPr>
          <p:cNvPr id="42" name="Rettangolo 41"/>
          <p:cNvSpPr/>
          <p:nvPr/>
        </p:nvSpPr>
        <p:spPr>
          <a:xfrm>
            <a:off x="849086" y="4063492"/>
            <a:ext cx="3146851" cy="1936582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aphicFrame>
        <p:nvGraphicFramePr>
          <p:cNvPr id="43" name="Grafico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4816205"/>
              </p:ext>
            </p:extLst>
          </p:nvPr>
        </p:nvGraphicFramePr>
        <p:xfrm>
          <a:off x="849087" y="4063492"/>
          <a:ext cx="3146850" cy="1884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62400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2000" fill="hold"/>
                                        <p:tgtEl>
                                          <p:spTgt spid="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2" grpId="0" animBg="1"/>
      <p:bldP spid="12" grpId="1" animBg="1"/>
      <p:bldP spid="12" grpId="2" animBg="1"/>
      <p:bldP spid="33" grpId="0" animBg="1"/>
      <p:bldP spid="33" grpId="1" animBg="1"/>
      <p:bldP spid="33" grpId="2" animBg="1"/>
      <p:bldP spid="39" grpId="0" animBg="1"/>
      <p:bldP spid="39" grpId="1" animBg="1"/>
      <p:bldP spid="40" grpId="0" animBg="1"/>
      <p:bldP spid="40" grpId="1" animBg="1"/>
      <p:bldP spid="40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o 25"/>
          <p:cNvGrpSpPr/>
          <p:nvPr/>
        </p:nvGrpSpPr>
        <p:grpSpPr>
          <a:xfrm>
            <a:off x="0" y="-32681"/>
            <a:ext cx="9279130" cy="7054542"/>
            <a:chOff x="0" y="-32681"/>
            <a:chExt cx="9279130" cy="7054542"/>
          </a:xfrm>
        </p:grpSpPr>
        <p:sp>
          <p:nvSpPr>
            <p:cNvPr id="4" name="Rettangolo 3"/>
            <p:cNvSpPr/>
            <p:nvPr/>
          </p:nvSpPr>
          <p:spPr>
            <a:xfrm>
              <a:off x="0" y="-32681"/>
              <a:ext cx="9279130" cy="705454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14400"/>
              <a:endParaRPr lang="it-IT" sz="2400" dirty="0">
                <a:solidFill>
                  <a:srgbClr val="1F497D">
                    <a:lumMod val="75000"/>
                  </a:srgbClr>
                </a:solidFill>
              </a:endParaRPr>
            </a:p>
            <a:p>
              <a:pPr defTabSz="914400"/>
              <a:endParaRPr lang="it-IT" sz="2400" dirty="0">
                <a:solidFill>
                  <a:srgbClr val="1F497D">
                    <a:lumMod val="75000"/>
                  </a:srgbClr>
                </a:solidFill>
              </a:endParaRPr>
            </a:p>
            <a:p>
              <a:pPr defTabSz="914400"/>
              <a:endParaRPr lang="it-IT" sz="2400" dirty="0">
                <a:solidFill>
                  <a:srgbClr val="1F497D">
                    <a:lumMod val="75000"/>
                  </a:srgbClr>
                </a:solidFill>
              </a:endParaRPr>
            </a:p>
            <a:p>
              <a:pPr defTabSz="914400"/>
              <a:endParaRPr lang="it-IT" sz="2400" dirty="0">
                <a:solidFill>
                  <a:srgbClr val="1F497D">
                    <a:lumMod val="75000"/>
                  </a:srgbClr>
                </a:solidFill>
              </a:endParaRPr>
            </a:p>
            <a:p>
              <a:pPr defTabSz="914400"/>
              <a:endParaRPr lang="it-IT" sz="2400" dirty="0">
                <a:solidFill>
                  <a:srgbClr val="1F497D">
                    <a:lumMod val="75000"/>
                  </a:srgbClr>
                </a:solidFill>
              </a:endParaRPr>
            </a:p>
            <a:p>
              <a:pPr defTabSz="914400"/>
              <a:endParaRPr lang="it-IT" sz="2400" dirty="0">
                <a:solidFill>
                  <a:srgbClr val="1F497D">
                    <a:lumMod val="75000"/>
                  </a:srgbClr>
                </a:solidFill>
              </a:endParaRPr>
            </a:p>
            <a:p>
              <a:pPr defTabSz="914400"/>
              <a:endParaRPr lang="it-IT" sz="2400" dirty="0">
                <a:solidFill>
                  <a:srgbClr val="1F497D">
                    <a:lumMod val="75000"/>
                  </a:srgbClr>
                </a:solidFill>
              </a:endParaRPr>
            </a:p>
            <a:p>
              <a:pPr defTabSz="914400"/>
              <a:endParaRPr lang="it-IT" sz="2400" dirty="0">
                <a:solidFill>
                  <a:srgbClr val="1F497D">
                    <a:lumMod val="75000"/>
                  </a:srgbClr>
                </a:solidFill>
              </a:endParaRPr>
            </a:p>
            <a:p>
              <a:pPr defTabSz="914400"/>
              <a:endParaRPr lang="it-IT" sz="2400" dirty="0">
                <a:solidFill>
                  <a:srgbClr val="1F497D">
                    <a:lumMod val="75000"/>
                  </a:srgbClr>
                </a:solidFill>
              </a:endParaRPr>
            </a:p>
            <a:p>
              <a:pPr defTabSz="914400"/>
              <a:endParaRPr lang="it-IT" sz="2400" dirty="0">
                <a:solidFill>
                  <a:srgbClr val="1F497D">
                    <a:lumMod val="75000"/>
                  </a:srgbClr>
                </a:solidFill>
              </a:endParaRPr>
            </a:p>
            <a:p>
              <a:pPr defTabSz="914400"/>
              <a:endParaRPr lang="it-IT" sz="2400" dirty="0">
                <a:solidFill>
                  <a:srgbClr val="1F497D">
                    <a:lumMod val="75000"/>
                  </a:srgbClr>
                </a:solidFill>
              </a:endParaRPr>
            </a:p>
            <a:p>
              <a:pPr defTabSz="914400"/>
              <a:r>
                <a:rPr lang="it-IT" sz="2400" dirty="0">
                  <a:solidFill>
                    <a:srgbClr val="1F497D">
                      <a:lumMod val="75000"/>
                    </a:srgbClr>
                  </a:solidFill>
                </a:rPr>
                <a:t>   </a:t>
              </a:r>
              <a:endParaRPr lang="it-IT" altLang="it-IT" sz="2400" dirty="0">
                <a:solidFill>
                  <a:srgbClr val="1F497D">
                    <a:lumMod val="75000"/>
                  </a:srgbClr>
                </a:solidFill>
              </a:endParaRPr>
            </a:p>
          </p:txBody>
        </p:sp>
        <p:sp>
          <p:nvSpPr>
            <p:cNvPr id="25" name="CasellaDiTesto 24"/>
            <p:cNvSpPr txBox="1"/>
            <p:nvPr/>
          </p:nvSpPr>
          <p:spPr>
            <a:xfrm>
              <a:off x="107504" y="28204"/>
              <a:ext cx="90364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it-IT" sz="3600" b="1" dirty="0">
                  <a:solidFill>
                    <a:srgbClr val="FFC000"/>
                  </a:solidFill>
                </a:rPr>
                <a:t>La produzione statistica europea delle ONA</a:t>
              </a:r>
            </a:p>
          </p:txBody>
        </p:sp>
        <p:grpSp>
          <p:nvGrpSpPr>
            <p:cNvPr id="3" name="Gruppo 2"/>
            <p:cNvGrpSpPr/>
            <p:nvPr/>
          </p:nvGrpSpPr>
          <p:grpSpPr>
            <a:xfrm>
              <a:off x="1163874" y="683404"/>
              <a:ext cx="7224550" cy="5641692"/>
              <a:chOff x="1163874" y="683404"/>
              <a:chExt cx="7224550" cy="5641692"/>
            </a:xfrm>
          </p:grpSpPr>
          <p:graphicFrame>
            <p:nvGraphicFramePr>
              <p:cNvPr id="9" name="Diagramma 8"/>
              <p:cNvGraphicFramePr/>
              <p:nvPr>
                <p:extLst>
                  <p:ext uri="{D42A27DB-BD31-4B8C-83A1-F6EECF244321}">
                    <p14:modId xmlns:p14="http://schemas.microsoft.com/office/powerpoint/2010/main" val="2289848045"/>
                  </p:ext>
                </p:extLst>
              </p:nvPr>
            </p:nvGraphicFramePr>
            <p:xfrm>
              <a:off x="1163874" y="1412776"/>
              <a:ext cx="7152456" cy="491232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pic>
            <p:nvPicPr>
              <p:cNvPr id="10" name="Immagine 9"/>
              <p:cNvPicPr>
                <a:picLocks noChangeAspect="1"/>
              </p:cNvPicPr>
              <p:nvPr/>
            </p:nvPicPr>
            <p:blipFill>
              <a:blip r:embed="rId7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54534" y="2090323"/>
                <a:ext cx="662221" cy="662221"/>
              </a:xfrm>
              <a:prstGeom prst="rect">
                <a:avLst/>
              </a:prstGeom>
            </p:spPr>
          </p:pic>
          <p:pic>
            <p:nvPicPr>
              <p:cNvPr id="11" name="Immagine 10"/>
              <p:cNvPicPr>
                <a:picLocks noChangeAspect="1"/>
              </p:cNvPicPr>
              <p:nvPr/>
            </p:nvPicPr>
            <p:blipFill>
              <a:blip r:embed="rId8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67944" y="2795077"/>
                <a:ext cx="1512168" cy="15121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2" name="Immagine 11"/>
              <p:cNvPicPr>
                <a:picLocks noChangeAspect="1"/>
              </p:cNvPicPr>
              <p:nvPr/>
            </p:nvPicPr>
            <p:blipFill>
              <a:blip r:embed="rId9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04248" y="4946104"/>
                <a:ext cx="1003176" cy="1003176"/>
              </a:xfrm>
              <a:prstGeom prst="rect">
                <a:avLst/>
              </a:prstGeom>
            </p:spPr>
          </p:pic>
          <p:sp>
            <p:nvSpPr>
              <p:cNvPr id="13" name="CasellaDiTesto 12"/>
              <p:cNvSpPr txBox="1"/>
              <p:nvPr/>
            </p:nvSpPr>
            <p:spPr>
              <a:xfrm>
                <a:off x="1187624" y="683404"/>
                <a:ext cx="2122482" cy="369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defTabSz="914400"/>
                <a:r>
                  <a:rPr lang="it-IT" b="1" dirty="0">
                    <a:solidFill>
                      <a:srgbClr val="002060"/>
                    </a:solidFill>
                  </a:rPr>
                  <a:t>Settori e n° </a:t>
                </a:r>
                <a:r>
                  <a:rPr lang="it-IT" b="1" dirty="0" err="1">
                    <a:solidFill>
                      <a:srgbClr val="002060"/>
                    </a:solidFill>
                  </a:rPr>
                  <a:t>dataset</a:t>
                </a:r>
                <a:endParaRPr lang="it-IT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4" name="Ovale 13"/>
              <p:cNvSpPr/>
              <p:nvPr/>
            </p:nvSpPr>
            <p:spPr>
              <a:xfrm>
                <a:off x="2995326" y="3262419"/>
                <a:ext cx="401383" cy="298587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r>
                  <a:rPr lang="it-IT" b="1" dirty="0">
                    <a:solidFill>
                      <a:prstClr val="white"/>
                    </a:solidFill>
                  </a:rPr>
                  <a:t>3</a:t>
                </a:r>
              </a:p>
            </p:txBody>
          </p:sp>
          <p:sp>
            <p:nvSpPr>
              <p:cNvPr id="15" name="Ovale 14"/>
              <p:cNvSpPr/>
              <p:nvPr/>
            </p:nvSpPr>
            <p:spPr>
              <a:xfrm>
                <a:off x="7596336" y="4008658"/>
                <a:ext cx="648072" cy="498487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r>
                  <a:rPr lang="it-IT" dirty="0" smtClean="0">
                    <a:solidFill>
                      <a:prstClr val="white"/>
                    </a:solidFill>
                  </a:rPr>
                  <a:t>8</a:t>
                </a:r>
                <a:endParaRPr lang="it-IT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Ovale 15"/>
              <p:cNvSpPr/>
              <p:nvPr/>
            </p:nvSpPr>
            <p:spPr>
              <a:xfrm>
                <a:off x="2836201" y="5594809"/>
                <a:ext cx="648072" cy="498487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r>
                  <a:rPr lang="it-IT" dirty="0">
                    <a:solidFill>
                      <a:prstClr val="white"/>
                    </a:solidFill>
                  </a:rPr>
                  <a:t>7</a:t>
                </a:r>
              </a:p>
            </p:txBody>
          </p:sp>
          <p:sp>
            <p:nvSpPr>
              <p:cNvPr id="17" name="Ovale 16"/>
              <p:cNvSpPr/>
              <p:nvPr/>
            </p:nvSpPr>
            <p:spPr>
              <a:xfrm>
                <a:off x="5231947" y="5522801"/>
                <a:ext cx="648072" cy="498487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r>
                  <a:rPr lang="it-IT" dirty="0" smtClean="0">
                    <a:solidFill>
                      <a:prstClr val="white"/>
                    </a:solidFill>
                  </a:rPr>
                  <a:t>13</a:t>
                </a:r>
                <a:endParaRPr lang="it-IT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Ovale 17"/>
              <p:cNvSpPr/>
              <p:nvPr/>
            </p:nvSpPr>
            <p:spPr>
              <a:xfrm>
                <a:off x="3806765" y="3532260"/>
                <a:ext cx="522357" cy="328788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r>
                  <a:rPr lang="it-IT" dirty="0" smtClean="0">
                    <a:solidFill>
                      <a:prstClr val="white"/>
                    </a:solidFill>
                  </a:rPr>
                  <a:t>1</a:t>
                </a:r>
                <a:endParaRPr lang="it-IT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Ovale 18"/>
              <p:cNvSpPr/>
              <p:nvPr/>
            </p:nvSpPr>
            <p:spPr>
              <a:xfrm>
                <a:off x="2748637" y="2498465"/>
                <a:ext cx="648072" cy="498487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r>
                  <a:rPr lang="it-IT" b="1" dirty="0" smtClean="0">
                    <a:solidFill>
                      <a:prstClr val="white"/>
                    </a:solidFill>
                  </a:rPr>
                  <a:t>21</a:t>
                </a:r>
                <a:endParaRPr lang="it-IT" b="1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Ovale 19"/>
              <p:cNvSpPr/>
              <p:nvPr/>
            </p:nvSpPr>
            <p:spPr>
              <a:xfrm>
                <a:off x="5292080" y="2482537"/>
                <a:ext cx="648072" cy="498487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r>
                  <a:rPr lang="it-IT" dirty="0">
                    <a:solidFill>
                      <a:prstClr val="white"/>
                    </a:solidFill>
                  </a:rPr>
                  <a:t>6</a:t>
                </a:r>
              </a:p>
            </p:txBody>
          </p:sp>
          <p:sp>
            <p:nvSpPr>
              <p:cNvPr id="21" name="Ovale 20"/>
              <p:cNvSpPr/>
              <p:nvPr/>
            </p:nvSpPr>
            <p:spPr>
              <a:xfrm>
                <a:off x="7740352" y="2435037"/>
                <a:ext cx="648072" cy="498487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r>
                  <a:rPr lang="it-IT" dirty="0" smtClean="0">
                    <a:solidFill>
                      <a:prstClr val="white"/>
                    </a:solidFill>
                  </a:rPr>
                  <a:t>77</a:t>
                </a:r>
                <a:endParaRPr lang="it-IT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Ovale 21"/>
              <p:cNvSpPr/>
              <p:nvPr/>
            </p:nvSpPr>
            <p:spPr>
              <a:xfrm>
                <a:off x="7716602" y="5522801"/>
                <a:ext cx="648072" cy="498487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r>
                  <a:rPr lang="it-IT" dirty="0">
                    <a:solidFill>
                      <a:prstClr val="white"/>
                    </a:solidFill>
                  </a:rPr>
                  <a:t>1</a:t>
                </a:r>
                <a:r>
                  <a:rPr lang="it-IT" dirty="0" smtClean="0">
                    <a:solidFill>
                      <a:prstClr val="white"/>
                    </a:solidFill>
                  </a:rPr>
                  <a:t>1</a:t>
                </a:r>
                <a:endParaRPr lang="it-IT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23" name="Immagine 22"/>
              <p:cNvPicPr>
                <a:picLocks noChangeAspect="1"/>
              </p:cNvPicPr>
              <p:nvPr/>
            </p:nvPicPr>
            <p:blipFill>
              <a:blip r:embed="rId10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10166" y="4767922"/>
                <a:ext cx="936104" cy="1190571"/>
              </a:xfrm>
              <a:prstGeom prst="rect">
                <a:avLst/>
              </a:prstGeom>
            </p:spPr>
          </p:pic>
          <p:pic>
            <p:nvPicPr>
              <p:cNvPr id="24" name="Picture 2"/>
              <p:cNvPicPr>
                <a:picLocks noChangeAspect="1" noChangeArrowheads="1"/>
              </p:cNvPicPr>
              <p:nvPr/>
            </p:nvPicPr>
            <p:blipFill>
              <a:blip r:embed="rId11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77174" y="1773258"/>
                <a:ext cx="1116013" cy="11096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" name="Immagine 1"/>
              <p:cNvPicPr>
                <a:picLocks noChangeAspect="1"/>
              </p:cNvPicPr>
              <p:nvPr/>
            </p:nvPicPr>
            <p:blipFill>
              <a:blip r:embed="rId12">
                <a:biLevel thresh="25000"/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rightnessContrast contrast="-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24761" y="2116633"/>
                <a:ext cx="609600" cy="609600"/>
              </a:xfrm>
              <a:prstGeom prst="rect">
                <a:avLst/>
              </a:prstGeom>
            </p:spPr>
          </p:pic>
        </p:grpSp>
      </p:grpSp>
      <p:sp>
        <p:nvSpPr>
          <p:cNvPr id="5" name="Pergamena 2 4"/>
          <p:cNvSpPr/>
          <p:nvPr/>
        </p:nvSpPr>
        <p:spPr>
          <a:xfrm>
            <a:off x="5471794" y="683404"/>
            <a:ext cx="1834042" cy="1056326"/>
          </a:xfrm>
          <a:prstGeom prst="horizontalScroll">
            <a:avLst/>
          </a:prstGeom>
          <a:gradFill>
            <a:gsLst>
              <a:gs pos="0">
                <a:srgbClr val="FF0000"/>
              </a:gs>
              <a:gs pos="11000">
                <a:srgbClr val="FF00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it-IT" dirty="0" smtClean="0">
                <a:solidFill>
                  <a:prstClr val="white"/>
                </a:solidFill>
              </a:rPr>
              <a:t>- Nati morti</a:t>
            </a:r>
          </a:p>
          <a:p>
            <a:pPr algn="ctr" defTabSz="914400"/>
            <a:r>
              <a:rPr lang="it-IT" dirty="0" smtClean="0">
                <a:solidFill>
                  <a:prstClr val="white"/>
                </a:solidFill>
              </a:rPr>
              <a:t>- Occupazione  &amp; salute …..</a:t>
            </a:r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27" name="Pergamena 2 26"/>
          <p:cNvSpPr/>
          <p:nvPr/>
        </p:nvSpPr>
        <p:spPr>
          <a:xfrm>
            <a:off x="0" y="4507144"/>
            <a:ext cx="1331640" cy="2455457"/>
          </a:xfrm>
          <a:prstGeom prst="horizontalScroll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it-IT" dirty="0" smtClean="0">
                <a:solidFill>
                  <a:prstClr val="white"/>
                </a:solidFill>
              </a:rPr>
              <a:t>- Nuovi iscritti</a:t>
            </a:r>
          </a:p>
          <a:p>
            <a:pPr algn="ctr" defTabSz="914400"/>
            <a:r>
              <a:rPr lang="it-IT" dirty="0" smtClean="0">
                <a:solidFill>
                  <a:prstClr val="white"/>
                </a:solidFill>
              </a:rPr>
              <a:t>- Lingua straniera …..</a:t>
            </a:r>
            <a:endParaRPr lang="it-IT" dirty="0">
              <a:solidFill>
                <a:prstClr val="white"/>
              </a:solidFill>
            </a:endParaRPr>
          </a:p>
        </p:txBody>
      </p:sp>
      <p:pic>
        <p:nvPicPr>
          <p:cNvPr id="28" name="Immagine 27"/>
          <p:cNvPicPr/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6955" y="6280487"/>
            <a:ext cx="1025525" cy="3168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8810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27" grpId="0" animBg="1"/>
      <p:bldP spid="2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849086" y="473529"/>
            <a:ext cx="7445828" cy="566601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849086" y="-65320"/>
            <a:ext cx="7445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Il modulo ad hoc </a:t>
            </a:r>
            <a:endParaRPr lang="it-IT" sz="3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685799" y="6273225"/>
            <a:ext cx="6879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Il ruolo delle ONA – Workshop, Roma 28 febbraio 2019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6" name="Ovale 15"/>
          <p:cNvSpPr/>
          <p:nvPr/>
        </p:nvSpPr>
        <p:spPr>
          <a:xfrm>
            <a:off x="1379043" y="1361664"/>
            <a:ext cx="4910790" cy="4305696"/>
          </a:xfrm>
          <a:prstGeom prst="ellipse">
            <a:avLst/>
          </a:prstGeom>
          <a:noFill/>
          <a:ln w="1270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17" name="Gruppo 16"/>
          <p:cNvGrpSpPr/>
          <p:nvPr/>
        </p:nvGrpSpPr>
        <p:grpSpPr>
          <a:xfrm>
            <a:off x="1414559" y="1395360"/>
            <a:ext cx="4863867" cy="4257572"/>
            <a:chOff x="1414559" y="1395360"/>
            <a:chExt cx="4863867" cy="4257572"/>
          </a:xfrm>
        </p:grpSpPr>
        <p:grpSp>
          <p:nvGrpSpPr>
            <p:cNvPr id="18" name="Gruppo 17"/>
            <p:cNvGrpSpPr/>
            <p:nvPr/>
          </p:nvGrpSpPr>
          <p:grpSpPr>
            <a:xfrm>
              <a:off x="1414559" y="1395360"/>
              <a:ext cx="4863867" cy="4257572"/>
              <a:chOff x="10190468" y="3563698"/>
              <a:chExt cx="5814704" cy="5834201"/>
            </a:xfrm>
          </p:grpSpPr>
          <p:sp>
            <p:nvSpPr>
              <p:cNvPr id="20" name="Ovale 19"/>
              <p:cNvSpPr/>
              <p:nvPr/>
            </p:nvSpPr>
            <p:spPr>
              <a:xfrm>
                <a:off x="10190468" y="3563698"/>
                <a:ext cx="5814704" cy="5834201"/>
              </a:xfrm>
              <a:prstGeom prst="ellipse">
                <a:avLst/>
              </a:prstGeom>
              <a:solidFill>
                <a:srgbClr val="4BACC6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1" name="CasellaDiTesto 20"/>
              <p:cNvSpPr txBox="1"/>
              <p:nvPr/>
            </p:nvSpPr>
            <p:spPr>
              <a:xfrm>
                <a:off x="11514052" y="6767745"/>
                <a:ext cx="3914547" cy="19822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4400" b="1" i="0" u="none" strike="noStrike" kern="0" cap="none" spc="0" normalizeH="0" baseline="0" noProof="0" dirty="0" err="1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99FFCC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uLnTx/>
                    <a:uFillTx/>
                    <a:latin typeface="Calibri"/>
                  </a:rPr>
                  <a:t>Dataset</a:t>
                </a:r>
                <a:r>
                  <a:rPr kumimoji="0" lang="it-IT" sz="4400" b="1" i="0" u="none" strike="noStrike" kern="0" cap="none" spc="0" normalizeH="0" baseline="0" noProof="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99FFCC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uLnTx/>
                    <a:uFillTx/>
                    <a:latin typeface="Calibri"/>
                  </a:rPr>
                  <a:t>: un esempio </a:t>
                </a:r>
              </a:p>
            </p:txBody>
          </p:sp>
        </p:grpSp>
        <p:pic>
          <p:nvPicPr>
            <p:cNvPr id="19" name="Immagine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8601" y="1772816"/>
              <a:ext cx="1780952" cy="18053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42235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688" y="1112168"/>
            <a:ext cx="1028919" cy="102891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061" y="1030492"/>
            <a:ext cx="955622" cy="955622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6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432" y="2663890"/>
            <a:ext cx="955622" cy="955622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xmlns="" id="{24189B18-C6D2-4D3D-AAE4-A4BC3081207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1"/>
          <a:stretch/>
        </p:blipFill>
        <p:spPr>
          <a:xfrm>
            <a:off x="2106147" y="522745"/>
            <a:ext cx="6202256" cy="5491266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xmlns="" id="{B62A383A-BDAE-4910-8FB0-897E45682B5C}"/>
              </a:ext>
            </a:extLst>
          </p:cNvPr>
          <p:cNvSpPr txBox="1"/>
          <p:nvPr/>
        </p:nvSpPr>
        <p:spPr>
          <a:xfrm>
            <a:off x="2049996" y="522744"/>
            <a:ext cx="6000990" cy="267765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cs typeface="Arial" panose="020B0604020202020204" pitchFamily="34" charset="0"/>
              </a:rPr>
              <a:t>Batterie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Apparecchiature elettriche e elettroniche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Riuso/riciclaggio  rifiuti urbani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Rifiuti da costruzione/demolizione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Imballaggi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it-IT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Spedizione rifiuti</a:t>
            </a:r>
          </a:p>
        </p:txBody>
      </p:sp>
      <p:grpSp>
        <p:nvGrpSpPr>
          <p:cNvPr id="12" name="Gruppo 11"/>
          <p:cNvGrpSpPr/>
          <p:nvPr/>
        </p:nvGrpSpPr>
        <p:grpSpPr>
          <a:xfrm>
            <a:off x="738436" y="836712"/>
            <a:ext cx="936104" cy="720080"/>
            <a:chOff x="395536" y="836712"/>
            <a:chExt cx="936104" cy="720080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</p:grpSpPr>
        <p:sp>
          <p:nvSpPr>
            <p:cNvPr id="13" name="CasellaDiTesto 12"/>
            <p:cNvSpPr txBox="1"/>
            <p:nvPr/>
          </p:nvSpPr>
          <p:spPr>
            <a:xfrm>
              <a:off x="467544" y="993253"/>
              <a:ext cx="8062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dirty="0" smtClean="0">
                  <a:latin typeface="Calibri" panose="020F0502020204030204" pitchFamily="34" charset="0"/>
                </a:rPr>
                <a:t>ISPRA</a:t>
              </a:r>
              <a:endParaRPr lang="it-IT" sz="2000" dirty="0">
                <a:latin typeface="Calibri" panose="020F0502020204030204" pitchFamily="34" charset="0"/>
              </a:endParaRPr>
            </a:p>
          </p:txBody>
        </p:sp>
        <p:sp>
          <p:nvSpPr>
            <p:cNvPr id="14" name="Ritaglia angolo diagonale rettangolo 13"/>
            <p:cNvSpPr/>
            <p:nvPr/>
          </p:nvSpPr>
          <p:spPr>
            <a:xfrm>
              <a:off x="395536" y="836712"/>
              <a:ext cx="936104" cy="720080"/>
            </a:xfrm>
            <a:prstGeom prst="snip2Diag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000">
                <a:latin typeface="Calibri" panose="020F0502020204030204" pitchFamily="34" charset="0"/>
              </a:endParaRPr>
            </a:p>
          </p:txBody>
        </p:sp>
      </p:grpSp>
      <p:grpSp>
        <p:nvGrpSpPr>
          <p:cNvPr id="15" name="Gruppo 14"/>
          <p:cNvGrpSpPr/>
          <p:nvPr/>
        </p:nvGrpSpPr>
        <p:grpSpPr>
          <a:xfrm>
            <a:off x="450404" y="2905950"/>
            <a:ext cx="1401471" cy="800629"/>
            <a:chOff x="395536" y="836712"/>
            <a:chExt cx="936104" cy="800629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</p:grpSpPr>
        <p:sp>
          <p:nvSpPr>
            <p:cNvPr id="16" name="CasellaDiTesto 15"/>
            <p:cNvSpPr txBox="1"/>
            <p:nvPr/>
          </p:nvSpPr>
          <p:spPr>
            <a:xfrm>
              <a:off x="467544" y="929455"/>
              <a:ext cx="80626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dirty="0" smtClean="0">
                  <a:latin typeface="Calibri" panose="020F0502020204030204" pitchFamily="34" charset="0"/>
                </a:rPr>
                <a:t>Ministero Ambiente </a:t>
              </a:r>
              <a:endParaRPr lang="it-IT" sz="2000" dirty="0">
                <a:latin typeface="Calibri" panose="020F0502020204030204" pitchFamily="34" charset="0"/>
              </a:endParaRPr>
            </a:p>
          </p:txBody>
        </p:sp>
        <p:sp>
          <p:nvSpPr>
            <p:cNvPr id="17" name="Ritaglia angolo diagonale rettangolo 16"/>
            <p:cNvSpPr/>
            <p:nvPr/>
          </p:nvSpPr>
          <p:spPr>
            <a:xfrm>
              <a:off x="395536" y="836712"/>
              <a:ext cx="936104" cy="720080"/>
            </a:xfrm>
            <a:prstGeom prst="snip2Diag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000">
                <a:latin typeface="Calibri" panose="020F0502020204030204" pitchFamily="34" charset="0"/>
              </a:endParaRPr>
            </a:p>
          </p:txBody>
        </p:sp>
      </p:grpSp>
      <p:sp>
        <p:nvSpPr>
          <p:cNvPr id="18" name="CasellaDiTesto 17"/>
          <p:cNvSpPr txBox="1"/>
          <p:nvPr/>
        </p:nvSpPr>
        <p:spPr>
          <a:xfrm>
            <a:off x="685799" y="6273225"/>
            <a:ext cx="6879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Il ruolo delle ONA – Workshop, Roma 28 febbraio 2019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849086" y="-65320"/>
            <a:ext cx="7445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Il modulo ad hoc: un esempio di </a:t>
            </a:r>
            <a:r>
              <a:rPr lang="it-IT" sz="3200" b="1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dataset</a:t>
            </a:r>
            <a:r>
              <a:rPr lang="it-IT" sz="3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endParaRPr lang="it-IT" sz="3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654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849086" y="473529"/>
            <a:ext cx="7445828" cy="566601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849086" y="-65320"/>
            <a:ext cx="7445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Il modulo ad hoc </a:t>
            </a:r>
            <a:endParaRPr lang="it-IT" sz="3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685799" y="6273225"/>
            <a:ext cx="6879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Il ruolo delle ONA – Workshop, Roma 28 febbraio 2019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1" name="Ovale 10"/>
          <p:cNvSpPr/>
          <p:nvPr/>
        </p:nvSpPr>
        <p:spPr>
          <a:xfrm>
            <a:off x="1379043" y="1379434"/>
            <a:ext cx="4910790" cy="4305696"/>
          </a:xfrm>
          <a:prstGeom prst="ellipse">
            <a:avLst/>
          </a:prstGeom>
          <a:noFill/>
          <a:ln w="1270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2" name="Ovale 11"/>
          <p:cNvSpPr/>
          <p:nvPr/>
        </p:nvSpPr>
        <p:spPr>
          <a:xfrm>
            <a:off x="1409966" y="1403678"/>
            <a:ext cx="4863867" cy="4257570"/>
          </a:xfrm>
          <a:prstGeom prst="ellipse">
            <a:avLst/>
          </a:prstGeom>
          <a:solidFill>
            <a:srgbClr val="4BACC6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22" name="Immagin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61037">
            <a:off x="3577343" y="2139828"/>
            <a:ext cx="1758027" cy="1782075"/>
          </a:xfrm>
          <a:prstGeom prst="rect">
            <a:avLst/>
          </a:prstGeom>
        </p:spPr>
      </p:pic>
      <p:sp>
        <p:nvSpPr>
          <p:cNvPr id="23" name="CasellaDiTesto 22"/>
          <p:cNvSpPr txBox="1"/>
          <p:nvPr/>
        </p:nvSpPr>
        <p:spPr>
          <a:xfrm rot="1566371">
            <a:off x="2624662" y="4033724"/>
            <a:ext cx="2153933" cy="1139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sz="6600" dirty="0">
                <a:solidFill>
                  <a:srgbClr val="FF99FF"/>
                </a:solidFill>
                <a:latin typeface="Calibri"/>
              </a:rPr>
              <a:t>flussi</a:t>
            </a:r>
            <a:endParaRPr lang="it-IT" sz="6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99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8761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/>
          <p:cNvSpPr txBox="1"/>
          <p:nvPr/>
        </p:nvSpPr>
        <p:spPr>
          <a:xfrm>
            <a:off x="849086" y="-65320"/>
            <a:ext cx="7445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Il modulo ad hoc: i flussi </a:t>
            </a:r>
            <a:endParaRPr lang="it-IT" sz="3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685799" y="6273225"/>
            <a:ext cx="6879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Il ruolo delle ONA – Workshop, Roma 28 febbraio 2019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914122"/>
            <a:ext cx="8721317" cy="4898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536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849086" y="473529"/>
            <a:ext cx="7445828" cy="566601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849086" y="-65320"/>
            <a:ext cx="7445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Il modulo ad hoc: flussi </a:t>
            </a:r>
            <a:endParaRPr lang="it-IT" sz="3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685799" y="6273225"/>
            <a:ext cx="6879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Il ruolo delle ONA – Workshop, Roma 28 febbraio 2019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911615" y="3787130"/>
            <a:ext cx="1656184" cy="2308324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66"/>
                </a:solidFill>
                <a:latin typeface="Calibri"/>
              </a:rPr>
              <a:t>DG AGRI</a:t>
            </a:r>
            <a:endParaRPr lang="it-IT" dirty="0">
              <a:solidFill>
                <a:srgbClr val="FFFF66"/>
              </a:solidFill>
              <a:latin typeface="Calibri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66"/>
                </a:solidFill>
                <a:latin typeface="Calibri"/>
              </a:rPr>
              <a:t>DG Budget</a:t>
            </a:r>
            <a:endParaRPr lang="it-IT" dirty="0">
              <a:solidFill>
                <a:srgbClr val="FFFF66"/>
              </a:solidFill>
              <a:latin typeface="Calibri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66"/>
                </a:solidFill>
                <a:latin typeface="Calibri"/>
              </a:rPr>
              <a:t>DG CLIMA</a:t>
            </a:r>
            <a:endParaRPr lang="it-IT" dirty="0">
              <a:solidFill>
                <a:srgbClr val="FFFF66"/>
              </a:solidFill>
              <a:latin typeface="Calibri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66"/>
                </a:solidFill>
                <a:latin typeface="Calibri"/>
              </a:rPr>
              <a:t>DG EMPL</a:t>
            </a:r>
            <a:endParaRPr lang="it-IT" dirty="0">
              <a:solidFill>
                <a:srgbClr val="FFFF66"/>
              </a:solidFill>
              <a:latin typeface="Calibri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66"/>
                </a:solidFill>
                <a:latin typeface="Calibri"/>
              </a:rPr>
              <a:t>DG ENV</a:t>
            </a:r>
            <a:endParaRPr lang="it-IT" dirty="0">
              <a:solidFill>
                <a:srgbClr val="FFFF66"/>
              </a:solidFill>
              <a:latin typeface="Calibri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66"/>
                </a:solidFill>
                <a:latin typeface="Calibri"/>
              </a:rPr>
              <a:t>DG MOVE</a:t>
            </a:r>
            <a:endParaRPr lang="it-IT" dirty="0">
              <a:solidFill>
                <a:srgbClr val="FFFF66"/>
              </a:solidFill>
              <a:latin typeface="Calibri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FFFF66"/>
                </a:solidFill>
                <a:latin typeface="Calibri"/>
              </a:rPr>
              <a:t>DG JRC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FFFF66"/>
                </a:solidFill>
                <a:latin typeface="Calibri"/>
              </a:rPr>
              <a:t>DG TAXUD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226576" y="1784916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sz="2000" dirty="0" smtClean="0">
                <a:solidFill>
                  <a:srgbClr val="FFFF66"/>
                </a:solidFill>
                <a:latin typeface="Calibri"/>
              </a:rPr>
              <a:t>Verso </a:t>
            </a:r>
            <a:r>
              <a:rPr lang="it-IT" sz="2000" dirty="0" err="1" smtClean="0">
                <a:solidFill>
                  <a:srgbClr val="FFFF66"/>
                </a:solidFill>
                <a:latin typeface="Calibri"/>
              </a:rPr>
              <a:t>Eurostat</a:t>
            </a:r>
            <a:endParaRPr lang="it-IT" sz="2000" dirty="0">
              <a:solidFill>
                <a:srgbClr val="FFFF66"/>
              </a:solidFill>
              <a:latin typeface="Calibri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941884" y="3096766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b="1" dirty="0" smtClean="0">
                <a:solidFill>
                  <a:srgbClr val="FF7C80"/>
                </a:solidFill>
                <a:latin typeface="Calibri"/>
              </a:rPr>
              <a:t>Altre DG della COM</a:t>
            </a:r>
            <a:endParaRPr lang="it-IT" b="1" dirty="0">
              <a:solidFill>
                <a:srgbClr val="FF7C80"/>
              </a:solidFill>
              <a:latin typeface="Calibri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3470548" y="4409261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b="1" dirty="0" smtClean="0">
                <a:solidFill>
                  <a:srgbClr val="FF7C80"/>
                </a:solidFill>
                <a:latin typeface="Calibri"/>
              </a:rPr>
              <a:t>Altre  Agenzie UE</a:t>
            </a:r>
            <a:endParaRPr lang="it-IT" b="1" dirty="0">
              <a:solidFill>
                <a:srgbClr val="FF7C80"/>
              </a:solidFill>
              <a:latin typeface="Calibri"/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3470548" y="5009425"/>
            <a:ext cx="28083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00"/>
                </a:solidFill>
                <a:latin typeface="Calibri"/>
              </a:rPr>
              <a:t>ECDC</a:t>
            </a:r>
            <a:endParaRPr lang="it-IT" dirty="0">
              <a:solidFill>
                <a:srgbClr val="FFFF00"/>
              </a:solidFill>
              <a:latin typeface="Calibri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00"/>
                </a:solidFill>
                <a:latin typeface="Calibri"/>
              </a:rPr>
              <a:t>EEA</a:t>
            </a:r>
            <a:endParaRPr lang="it-IT" dirty="0">
              <a:solidFill>
                <a:srgbClr val="FFFF00"/>
              </a:solidFill>
              <a:latin typeface="Calibri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00"/>
                </a:solidFill>
                <a:latin typeface="Calibri"/>
              </a:rPr>
              <a:t>EFSA</a:t>
            </a:r>
            <a:endParaRPr lang="it-IT" dirty="0">
              <a:solidFill>
                <a:srgbClr val="FFFF00"/>
              </a:solidFill>
              <a:latin typeface="Calibri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00"/>
                </a:solidFill>
                <a:latin typeface="Calibri"/>
              </a:rPr>
              <a:t>SESAR Joint Undertaking</a:t>
            </a:r>
            <a:endParaRPr lang="it-IT" dirty="0">
              <a:solidFill>
                <a:srgbClr val="FFFF00"/>
              </a:solidFill>
              <a:latin typeface="Calibri"/>
            </a:endParaRPr>
          </a:p>
        </p:txBody>
      </p:sp>
      <p:graphicFrame>
        <p:nvGraphicFramePr>
          <p:cNvPr id="19" name="Grafico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2536288"/>
              </p:ext>
            </p:extLst>
          </p:nvPr>
        </p:nvGraphicFramePr>
        <p:xfrm>
          <a:off x="3059832" y="908720"/>
          <a:ext cx="5328592" cy="3103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2198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pertina">
  <a:themeElements>
    <a:clrScheme name="Impostazioni personalizzate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994</TotalTime>
  <Words>655</Words>
  <Application>Microsoft Office PowerPoint</Application>
  <PresentationFormat>Presentazione su schermo (4:3)</PresentationFormat>
  <Paragraphs>174</Paragraphs>
  <Slides>12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12</vt:i4>
      </vt:variant>
    </vt:vector>
  </HeadingPairs>
  <TitlesOfParts>
    <vt:vector size="14" baseType="lpstr">
      <vt:lpstr>copertina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Bruna Tabanella</dc:creator>
  <cp:lastModifiedBy>TinaFabrizio</cp:lastModifiedBy>
  <cp:revision>107</cp:revision>
  <cp:lastPrinted>2019-02-19T11:15:34Z</cp:lastPrinted>
  <dcterms:created xsi:type="dcterms:W3CDTF">2012-12-11T11:00:35Z</dcterms:created>
  <dcterms:modified xsi:type="dcterms:W3CDTF">2019-02-27T18:52:32Z</dcterms:modified>
</cp:coreProperties>
</file>