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7" r:id="rId2"/>
    <p:sldId id="260" r:id="rId3"/>
  </p:sldIdLst>
  <p:sldSz cx="9144000" cy="6858000" type="screen4x3"/>
  <p:notesSz cx="6669088" cy="9926638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1859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74481" autoAdjust="0"/>
  </p:normalViewPr>
  <p:slideViewPr>
    <p:cSldViewPr>
      <p:cViewPr>
        <p:scale>
          <a:sx n="80" d="100"/>
          <a:sy n="80" d="100"/>
        </p:scale>
        <p:origin x="-864" y="-13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6" d="100"/>
          <a:sy n="76" d="100"/>
        </p:scale>
        <p:origin x="-2244" y="-96"/>
      </p:cViewPr>
      <p:guideLst>
        <p:guide orient="horz" pos="3126"/>
        <p:guide pos="210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9938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777607" y="0"/>
            <a:ext cx="2889938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9C684C-6FD7-4659-A8A0-27C73DC20EFC}" type="datetimeFigureOut">
              <a:rPr lang="it-IT" smtClean="0"/>
              <a:t>27/02/2019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854075" y="744538"/>
            <a:ext cx="4960938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66909" y="4715153"/>
            <a:ext cx="533527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889938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777607" y="9428583"/>
            <a:ext cx="2889938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7D5D9FB-E446-45F2-A83B-426EDF49B0F4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733398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1101725" y="1241425"/>
            <a:ext cx="4465638" cy="3349625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spcBef>
                <a:spcPct val="0"/>
              </a:spcBef>
            </a:pPr>
            <a:endParaRPr lang="it-IT" altLang="it-IT" sz="1600" dirty="0" smtClean="0"/>
          </a:p>
          <a:p>
            <a:pPr>
              <a:spcBef>
                <a:spcPct val="0"/>
              </a:spcBef>
            </a:pPr>
            <a:endParaRPr lang="it-IT" altLang="it-IT" sz="1600" dirty="0" smtClean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B08C5F2-72D1-4CF1-908F-620F82C00425}" type="slidenum">
              <a:rPr lang="it-IT" smtClean="0">
                <a:solidFill>
                  <a:prstClr val="black"/>
                </a:solidFill>
              </a:rPr>
              <a:pPr>
                <a:defRPr/>
              </a:pPr>
              <a:t>1</a:t>
            </a:fld>
            <a:endParaRPr lang="it-IT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039349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1101725" y="1241425"/>
            <a:ext cx="4465638" cy="3349625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 fontAlgn="auto">
              <a:spcBef>
                <a:spcPts val="0"/>
              </a:spcBef>
              <a:spcAft>
                <a:spcPts val="0"/>
              </a:spcAft>
              <a:buFont typeface="Arial"/>
              <a:buNone/>
              <a:defRPr/>
            </a:pPr>
            <a:endParaRPr lang="it-IT" sz="1100" b="1" dirty="0">
              <a:solidFill>
                <a:schemeClr val="accent1"/>
              </a:solidFill>
              <a:latin typeface="Century Gothic" panose="020B0502020202020204" pitchFamily="34" charset="0"/>
            </a:endParaRP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B08C5F2-72D1-4CF1-908F-620F82C00425}" type="slidenum">
              <a:rPr lang="it-IT" smtClean="0">
                <a:solidFill>
                  <a:prstClr val="black"/>
                </a:solidFill>
              </a:rPr>
              <a:pPr>
                <a:defRPr/>
              </a:pPr>
              <a:t>2</a:t>
            </a:fld>
            <a:endParaRPr lang="it-IT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03934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7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it-IT"/>
              <a:t>Fare clic per modificare stile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3C6CC4C0-8301-414D-91BD-3870961A0656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40795828-D9D0-423C-94CB-74F8B9F121AA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3E2388E0-75CA-4878-9273-4DCD9E8E63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F7E3E755-917B-4C4F-9EE5-E6E09B40B7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F9461ECF-4857-4C8D-8834-10FB6A93265B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057853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it-IT"/>
              <a:t>Fare clic per modificare stile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1600202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A8857CA9-59C3-4263-B69C-798B45B7979B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A8FB31D2-4ABB-41F2-B225-E073C6AEC293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D1A51FB9-7D74-4A84-BBD7-B826F8CBEF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BE192544-303B-414F-B6CD-7D5D85763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0FD33417-3030-4642-A063-5601CC043531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086758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verticale e tes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it-IT"/>
              <a:t>Fare clic per modificare stile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095A09A6-925E-46BB-A0B6-02CD6DCC274A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28B9E1C7-70D7-4CCA-9B0B-5DA8FE39B1A8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2974CAEA-0B09-4DD1-9383-8ACCABE501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5BF7A24C-F186-4223-BE36-CAE2A57FFB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240E6172-9767-456F-92E8-D384E296358A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674305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it-IT"/>
              <a:t>Fare clic per modificare stile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1600202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354EA5D5-9B9C-47CE-B1A5-72D0C253FFE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7D606E07-4A45-4543-9A7B-D554F4FA5CF9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815AA149-7553-4023-A759-186FEC48AD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E715FDB5-D833-4FA4-8D33-87DE85EA52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9D358757-DC1C-439E-BA8E-69024A17538C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889926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2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/>
              <a:t>Fare clic per modificare stile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="" xmlns:a16="http://schemas.microsoft.com/office/drawing/2014/main" id="{CE0FA468-76FC-44B6-B775-E852C6DFE4A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BC259521-8103-41DF-BDCE-DCE0B472C0E4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="" xmlns:a16="http://schemas.microsoft.com/office/drawing/2014/main" id="{72FA3C5C-5E5E-470D-BA6F-04C373797C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="" xmlns:a16="http://schemas.microsoft.com/office/drawing/2014/main" id="{09097463-E62D-4B16-872C-FC204A0FE6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9C5E4617-F4D1-4041-8050-FFD92348D8A6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19630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nuto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it-IT"/>
              <a:t>Fare clic per modificare stile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2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2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="" xmlns:a16="http://schemas.microsoft.com/office/drawing/2014/main" id="{7C9A1C88-C388-455C-A85B-27D4368E621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9EF1B8AB-60F3-4A1E-A9EE-D7E0FDEE0D00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="" xmlns:a16="http://schemas.microsoft.com/office/drawing/2014/main" id="{DCF34B9F-AD02-417D-8030-6458B1D8D2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="" xmlns:a16="http://schemas.microsoft.com/office/drawing/2014/main" id="{ADDF6740-1B56-4A21-912C-00A507F82B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A5FF76F4-AA9E-40B5-A41A-16A8A1714AAC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23168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it-IT"/>
              <a:t>Fare clic per modificare stile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="" xmlns:a16="http://schemas.microsoft.com/office/drawing/2014/main" id="{56A743DF-05C5-40BC-9627-41885558FFB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BC9984E3-C288-4C4B-ACB0-0C60CDFF3DEA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="" xmlns:a16="http://schemas.microsoft.com/office/drawing/2014/main" id="{531C0473-B3E7-4914-B60D-954E1A4496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="" xmlns:a16="http://schemas.microsoft.com/office/drawing/2014/main" id="{1B382978-C69E-47E6-A3B8-833A4CE1EE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9EBD025B-494E-452B-8FCE-D6A8522FAB78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904910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it-IT"/>
              <a:t>Fare clic per modificare stile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="" xmlns:a16="http://schemas.microsoft.com/office/drawing/2014/main" id="{DB3A8A5E-842A-4C23-82FB-40E3F7A3E74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0D2ED24D-44C0-41BC-8AB0-4171C4D0AE26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="" xmlns:a16="http://schemas.microsoft.com/office/drawing/2014/main" id="{E684801D-04E0-41AC-BAA6-F2AB315173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="" xmlns:a16="http://schemas.microsoft.com/office/drawing/2014/main" id="{6C192060-5631-4F91-8314-102E626520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FC973BB0-9EB3-4CD1-9B30-5722290D7D6C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445458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="" xmlns:a16="http://schemas.microsoft.com/office/drawing/2014/main" id="{35C93C4A-F403-4ECA-99EA-11836B48FCB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7F70727D-10C3-4B4F-8E20-F76C1EB81789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="" xmlns:a16="http://schemas.microsoft.com/office/drawing/2014/main" id="{890FA82A-B5DC-462C-B1D1-2F3B2C1113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="" xmlns:a16="http://schemas.microsoft.com/office/drawing/2014/main" id="{F99CE10E-CB1A-44C3-AE91-D59436ED25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EFE2A744-D2BF-4254-88A6-995BCD508EFA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298522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stile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2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1" y="1435102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="" xmlns:a16="http://schemas.microsoft.com/office/drawing/2014/main" id="{B54B980E-A620-4B09-B89B-F7724F6C668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7FE233D5-B97F-4652-8016-FE909ADAA8DA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="" xmlns:a16="http://schemas.microsoft.com/office/drawing/2014/main" id="{606E0C87-E2D0-4DE8-B506-0781C62614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="" xmlns:a16="http://schemas.microsoft.com/office/drawing/2014/main" id="{B307AF13-93EA-446E-8288-D4AFEEB604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475AE7E4-94B2-44AE-9D97-C971CF923577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596534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stile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="" xmlns:a16="http://schemas.microsoft.com/office/drawing/2014/main" id="{9D6D8A14-C950-4520-8676-93BAB8F55C8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57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D3C33D21-1A47-4E0B-80FE-2B11CCCF8BC2}" type="datetime1">
              <a:rPr lang="it-IT"/>
              <a:pPr>
                <a:defRPr/>
              </a:pPr>
              <a:t>27/02/2019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="" xmlns:a16="http://schemas.microsoft.com/office/drawing/2014/main" id="{C3EE19F7-8471-4B75-B996-0810B134F4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124200" y="6356351"/>
            <a:ext cx="2895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="" xmlns:a16="http://schemas.microsoft.com/office/drawing/2014/main" id="{E319BAF9-97F9-4893-A931-127AF0A19B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6553200" y="6356351"/>
            <a:ext cx="2133600" cy="365125"/>
          </a:xfrm>
          <a:prstGeom prst="rect">
            <a:avLst/>
          </a:prstGeom>
        </p:spPr>
        <p:txBody>
          <a:bodyPr/>
          <a:lstStyle>
            <a:lvl1pPr defTabSz="457200" eaLnBrk="1" fontAlgn="auto" hangingPunct="1">
              <a:spcBef>
                <a:spcPts val="0"/>
              </a:spcBef>
              <a:spcAft>
                <a:spcPts val="0"/>
              </a:spcAft>
              <a:defRPr>
                <a:solidFill>
                  <a:prstClr val="black"/>
                </a:solidFill>
                <a:latin typeface="+mn-lt"/>
              </a:defRPr>
            </a:lvl1pPr>
          </a:lstStyle>
          <a:p>
            <a:pPr>
              <a:defRPr/>
            </a:pPr>
            <a:fld id="{7766D83F-BE17-47EE-9B85-37E834F8B21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056092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>
            <a:extLst>
              <a:ext uri="{FF2B5EF4-FFF2-40B4-BE49-F238E27FC236}">
                <a16:creationId xmlns="" xmlns:a16="http://schemas.microsoft.com/office/drawing/2014/main" id="{1B1681D1-7C6B-4A28-982C-39AE5942E933}"/>
              </a:ext>
            </a:extLst>
          </p:cNvPr>
          <p:cNvSpPr/>
          <p:nvPr userDrawn="1"/>
        </p:nvSpPr>
        <p:spPr>
          <a:xfrm>
            <a:off x="777479" y="0"/>
            <a:ext cx="7543800" cy="381000"/>
          </a:xfrm>
          <a:prstGeom prst="rect">
            <a:avLst/>
          </a:prstGeom>
          <a:solidFill>
            <a:srgbClr val="7F142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457200">
              <a:buFont typeface="Times New Roman" pitchFamily="-28" charset="0"/>
              <a:buNone/>
              <a:defRPr/>
            </a:pPr>
            <a:endParaRPr lang="en-US">
              <a:solidFill>
                <a:prstClr val="white"/>
              </a:solidFill>
            </a:endParaRPr>
          </a:p>
        </p:txBody>
      </p:sp>
      <p:cxnSp>
        <p:nvCxnSpPr>
          <p:cNvPr id="9" name="Connettore 1 8">
            <a:extLst>
              <a:ext uri="{FF2B5EF4-FFF2-40B4-BE49-F238E27FC236}">
                <a16:creationId xmlns="" xmlns:a16="http://schemas.microsoft.com/office/drawing/2014/main" id="{59563ED4-EC22-4B9F-B475-8854715161F0}"/>
              </a:ext>
            </a:extLst>
          </p:cNvPr>
          <p:cNvCxnSpPr/>
          <p:nvPr userDrawn="1"/>
        </p:nvCxnSpPr>
        <p:spPr>
          <a:xfrm>
            <a:off x="777479" y="6254750"/>
            <a:ext cx="7543800" cy="0"/>
          </a:xfrm>
          <a:prstGeom prst="line">
            <a:avLst/>
          </a:prstGeom>
          <a:ln>
            <a:solidFill>
              <a:srgbClr val="7F142A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3076" name="Immagine 10" descr="marchio 2.jpg">
            <a:extLst>
              <a:ext uri="{FF2B5EF4-FFF2-40B4-BE49-F238E27FC236}">
                <a16:creationId xmlns="" xmlns:a16="http://schemas.microsoft.com/office/drawing/2014/main" id="{64F3FE6F-093D-400D-8151-936D028C15DF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58088" y="6346826"/>
            <a:ext cx="807244" cy="334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077" name="Segnaposto titolo 1">
            <a:extLst>
              <a:ext uri="{FF2B5EF4-FFF2-40B4-BE49-F238E27FC236}">
                <a16:creationId xmlns="" xmlns:a16="http://schemas.microsoft.com/office/drawing/2014/main" id="{F150E89E-722E-4871-9D33-CA170644BBA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it-IT" altLang="it-IT"/>
              <a:t>Fare clic per modificare lo stile del titolo</a:t>
            </a:r>
          </a:p>
        </p:txBody>
      </p:sp>
    </p:spTree>
    <p:extLst>
      <p:ext uri="{BB962C8B-B14F-4D97-AF65-F5344CB8AC3E}">
        <p14:creationId xmlns:p14="http://schemas.microsoft.com/office/powerpoint/2010/main" val="11122984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ctr" defTabSz="457200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</a:defRPr>
      </a:lvl2pPr>
      <a:lvl3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</a:defRPr>
      </a:lvl3pPr>
      <a:lvl4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</a:defRPr>
      </a:lvl4pPr>
      <a:lvl5pPr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</a:defRPr>
      </a:lvl9pPr>
    </p:titleStyle>
    <p:bodyStyle>
      <a:lvl1pPr marL="342900" indent="-342900" algn="l" defTabSz="4572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9" name="Gruppo 48"/>
          <p:cNvGrpSpPr/>
          <p:nvPr/>
        </p:nvGrpSpPr>
        <p:grpSpPr>
          <a:xfrm>
            <a:off x="836742" y="-4671664"/>
            <a:ext cx="17661260" cy="11529664"/>
            <a:chOff x="1199312" y="-4634926"/>
            <a:chExt cx="23548348" cy="11529664"/>
          </a:xfrm>
          <a:solidFill>
            <a:schemeClr val="accent6">
              <a:lumMod val="20000"/>
              <a:lumOff val="80000"/>
            </a:schemeClr>
          </a:solidFill>
        </p:grpSpPr>
        <p:sp>
          <p:nvSpPr>
            <p:cNvPr id="40" name="Rettangolo 39"/>
            <p:cNvSpPr/>
            <p:nvPr/>
          </p:nvSpPr>
          <p:spPr>
            <a:xfrm>
              <a:off x="1199312" y="1341738"/>
              <a:ext cx="9889099" cy="4248472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200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dirty="0">
                <a:solidFill>
                  <a:schemeClr val="bg1">
                    <a:lumMod val="85000"/>
                  </a:schemeClr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dirty="0" smtClean="0">
                  <a:solidFill>
                    <a:schemeClr val="bg1">
                      <a:lumMod val="85000"/>
                    </a:schemeClr>
                  </a:solidFill>
                </a:rPr>
                <a:t>Ruolo </a:t>
              </a:r>
              <a:r>
                <a:rPr lang="it-IT" b="1" dirty="0">
                  <a:solidFill>
                    <a:schemeClr val="bg1">
                      <a:lumMod val="85000"/>
                    </a:schemeClr>
                  </a:solidFill>
                </a:rPr>
                <a:t>delle ONA: impegni, opportunità e sfide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200" b="1" dirty="0" smtClean="0">
                <a:solidFill>
                  <a:schemeClr val="bg1">
                    <a:lumMod val="85000"/>
                  </a:schemeClr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400" b="1" dirty="0" smtClean="0">
                  <a:solidFill>
                    <a:schemeClr val="bg1">
                      <a:lumMod val="85000"/>
                    </a:schemeClr>
                  </a:solidFill>
                </a:rPr>
                <a:t>Il </a:t>
              </a:r>
              <a:r>
                <a:rPr lang="it-IT" sz="2400" b="1" dirty="0">
                  <a:solidFill>
                    <a:schemeClr val="bg1">
                      <a:lumMod val="85000"/>
                    </a:schemeClr>
                  </a:solidFill>
                </a:rPr>
                <a:t>ruolo delle ONA per le statistiche europee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200" b="1" dirty="0" smtClean="0">
                <a:solidFill>
                  <a:schemeClr val="bg1">
                    <a:lumMod val="85000"/>
                  </a:schemeClr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200" b="1" dirty="0">
                <a:solidFill>
                  <a:schemeClr val="bg1">
                    <a:lumMod val="85000"/>
                  </a:schemeClr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200" b="1" dirty="0">
                <a:solidFill>
                  <a:schemeClr val="bg1">
                    <a:lumMod val="85000"/>
                  </a:schemeClr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dirty="0" smtClean="0">
                  <a:solidFill>
                    <a:schemeClr val="bg1">
                      <a:lumMod val="85000"/>
                    </a:schemeClr>
                  </a:solidFill>
                </a:rPr>
                <a:t>Istat, DCPS - Servizio per gli affari </a:t>
              </a:r>
              <a:r>
                <a:rPr lang="it-IT" b="1" dirty="0">
                  <a:solidFill>
                    <a:schemeClr val="bg1">
                      <a:lumMod val="85000"/>
                    </a:schemeClr>
                  </a:solidFill>
                </a:rPr>
                <a:t>internazionali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dirty="0">
                  <a:solidFill>
                    <a:schemeClr val="bg1">
                      <a:lumMod val="85000"/>
                    </a:schemeClr>
                  </a:solidFill>
                </a:rPr>
                <a:t>Elisabetta Parente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dirty="0" smtClean="0">
                  <a:solidFill>
                    <a:schemeClr val="bg1">
                      <a:lumMod val="85000"/>
                    </a:schemeClr>
                  </a:solidFill>
                </a:rPr>
                <a:t>Roma</a:t>
              </a:r>
              <a:r>
                <a:rPr lang="it-IT" b="1" dirty="0">
                  <a:solidFill>
                    <a:schemeClr val="bg1">
                      <a:lumMod val="85000"/>
                    </a:schemeClr>
                  </a:solidFill>
                </a:rPr>
                <a:t>, 28 febbraio 2019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400" b="1" dirty="0">
                <a:solidFill>
                  <a:srgbClr val="4F81BD">
                    <a:lumMod val="75000"/>
                  </a:srgbClr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200" dirty="0">
                <a:solidFill>
                  <a:prstClr val="white"/>
                </a:solidFill>
              </a:endParaRPr>
            </a:p>
          </p:txBody>
        </p:sp>
        <p:sp>
          <p:nvSpPr>
            <p:cNvPr id="41" name="Rettangolo 40"/>
            <p:cNvSpPr/>
            <p:nvPr/>
          </p:nvSpPr>
          <p:spPr>
            <a:xfrm>
              <a:off x="7920058" y="-4634926"/>
              <a:ext cx="9261467" cy="4513066"/>
            </a:xfrm>
            <a:prstGeom prst="rect">
              <a:avLst/>
            </a:prstGeom>
            <a:solidFill>
              <a:srgbClr val="31859C"/>
            </a:solidFill>
            <a:ln>
              <a:solidFill>
                <a:srgbClr val="0070C0"/>
              </a:solidFill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dirty="0">
                <a:solidFill>
                  <a:srgbClr val="C00000"/>
                </a:solidFill>
              </a:endParaRPr>
            </a:p>
            <a:p>
              <a:pPr algn="just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dirty="0" smtClean="0">
                <a:solidFill>
                  <a:srgbClr val="C00000"/>
                </a:solidFill>
              </a:endParaRPr>
            </a:p>
            <a:p>
              <a:pPr algn="just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dirty="0">
                <a:solidFill>
                  <a:schemeClr val="bg1">
                    <a:lumMod val="85000"/>
                  </a:schemeClr>
                </a:solidFill>
              </a:endParaRPr>
            </a:p>
            <a:p>
              <a:pPr algn="just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000" b="1" dirty="0" smtClean="0">
                  <a:solidFill>
                    <a:schemeClr val="bg1">
                      <a:lumMod val="85000"/>
                    </a:schemeClr>
                  </a:solidFill>
                </a:rPr>
                <a:t>Il </a:t>
              </a:r>
              <a:r>
                <a:rPr lang="it-IT" sz="2000" b="1" dirty="0">
                  <a:solidFill>
                    <a:schemeClr val="bg1">
                      <a:lumMod val="85000"/>
                    </a:schemeClr>
                  </a:solidFill>
                </a:rPr>
                <a:t>Regolamento (CE) N. 223/2009 sulle statistiche europee, modificato dal  Reg. 759/2015, istituisce il «Sistema Statistico Europeo (SSE) come partenariato tra  </a:t>
              </a:r>
              <a:r>
                <a:rPr lang="it-IT" sz="2000" b="1" i="1" dirty="0">
                  <a:solidFill>
                    <a:schemeClr val="accent2">
                      <a:lumMod val="75000"/>
                    </a:schemeClr>
                  </a:solidFill>
                </a:rPr>
                <a:t>Eurostat</a:t>
              </a:r>
              <a:r>
                <a:rPr lang="it-IT" sz="2000" b="1" dirty="0">
                  <a:solidFill>
                    <a:schemeClr val="accent2">
                      <a:lumMod val="75000"/>
                    </a:schemeClr>
                  </a:solidFill>
                </a:rPr>
                <a:t>,  gli </a:t>
              </a:r>
              <a:r>
                <a:rPr lang="it-IT" sz="2000" b="1" i="1" dirty="0">
                  <a:solidFill>
                    <a:schemeClr val="accent2">
                      <a:lumMod val="75000"/>
                    </a:schemeClr>
                  </a:solidFill>
                </a:rPr>
                <a:t>Istituti nazionali di statistica </a:t>
              </a:r>
              <a:r>
                <a:rPr lang="it-IT" sz="2000" b="1" dirty="0">
                  <a:solidFill>
                    <a:schemeClr val="accent2">
                      <a:lumMod val="75000"/>
                    </a:schemeClr>
                  </a:solidFill>
                </a:rPr>
                <a:t>e le “</a:t>
              </a:r>
              <a:r>
                <a:rPr lang="it-IT" sz="2000" b="1" i="1" dirty="0">
                  <a:solidFill>
                    <a:schemeClr val="accent2">
                      <a:lumMod val="75000"/>
                    </a:schemeClr>
                  </a:solidFill>
                </a:rPr>
                <a:t>altre Autorità nazionali (ONA)</a:t>
              </a:r>
              <a:r>
                <a:rPr lang="it-IT" sz="2000" b="1" dirty="0">
                  <a:solidFill>
                    <a:schemeClr val="bg1">
                      <a:lumMod val="85000"/>
                    </a:schemeClr>
                  </a:solidFill>
                </a:rPr>
                <a:t>” che sono responsabili dello sviluppo, della produzione e della diffusione di statistiche europee» (</a:t>
              </a:r>
              <a:r>
                <a:rPr lang="it-IT" sz="2000" b="1" dirty="0" smtClean="0">
                  <a:solidFill>
                    <a:schemeClr val="bg1">
                      <a:lumMod val="85000"/>
                    </a:schemeClr>
                  </a:solidFill>
                </a:rPr>
                <a:t>art.4)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dirty="0" smtClean="0">
                <a:solidFill>
                  <a:schemeClr val="bg1">
                    <a:lumMod val="85000"/>
                  </a:schemeClr>
                </a:solidFill>
                <a:effectLst>
                  <a:outerShdw blurRad="60007" dist="310007" dir="7680000" sy="30000" kx="1300200" algn="ctr" rotWithShape="0">
                    <a:prstClr val="black">
                      <a:alpha val="32000"/>
                    </a:prstClr>
                  </a:outerShdw>
                </a:effectLst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000" b="1" dirty="0" smtClean="0">
                  <a:solidFill>
                    <a:schemeClr val="bg1">
                      <a:lumMod val="85000"/>
                    </a:schemeClr>
                  </a:solidFill>
                  <a:effectLst>
                    <a:outerShdw blurRad="60007" dist="310007" dir="7680000" sy="30000" kx="1300200" algn="ctr" rotWithShape="0">
                      <a:prstClr val="black">
                        <a:alpha val="32000"/>
                      </a:prstClr>
                    </a:outerShdw>
                  </a:effectLst>
                </a:rPr>
                <a:t>Sistema Statistico Europeo</a:t>
              </a:r>
              <a:endParaRPr lang="it-IT" sz="20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  <a:solidFill>
                  <a:schemeClr val="bg1">
                    <a:lumMod val="85000"/>
                  </a:schemeClr>
                </a:solidFill>
              </a:endParaRPr>
            </a:p>
            <a:p>
              <a:pPr marL="3086100" lvl="6" indent="-342900" eaLnBrk="0" fontAlgn="base" hangingPunct="0">
                <a:spcBef>
                  <a:spcPct val="0"/>
                </a:spcBef>
                <a:spcAft>
                  <a:spcPct val="0"/>
                </a:spcAft>
                <a:buFont typeface="Wingdings" panose="05000000000000000000" pitchFamily="2" charset="2"/>
                <a:buChar char="v"/>
              </a:pPr>
              <a:r>
                <a:rPr lang="it-IT" sz="2000" b="1" dirty="0" smtClean="0">
                  <a:solidFill>
                    <a:schemeClr val="bg1">
                      <a:lumMod val="85000"/>
                    </a:schemeClr>
                  </a:solidFill>
                  <a:effectLst>
                    <a:outerShdw blurRad="60007" dist="310007" dir="7680000" sy="30000" kx="1300200" algn="ctr" rotWithShape="0">
                      <a:prstClr val="black">
                        <a:alpha val="32000"/>
                      </a:prstClr>
                    </a:outerShdw>
                  </a:effectLst>
                </a:rPr>
                <a:t>Eurostat</a:t>
              </a:r>
            </a:p>
            <a:p>
              <a:pPr marL="3086100" lvl="6" indent="-342900" eaLnBrk="0" fontAlgn="base" hangingPunct="0">
                <a:spcBef>
                  <a:spcPct val="0"/>
                </a:spcBef>
                <a:spcAft>
                  <a:spcPct val="0"/>
                </a:spcAft>
                <a:buFont typeface="Wingdings" panose="05000000000000000000" pitchFamily="2" charset="2"/>
                <a:buChar char="v"/>
              </a:pPr>
              <a:r>
                <a:rPr lang="it-IT" sz="2000" b="1" dirty="0" smtClean="0">
                  <a:solidFill>
                    <a:schemeClr val="bg1">
                      <a:lumMod val="85000"/>
                    </a:schemeClr>
                  </a:solidFill>
                  <a:effectLst>
                    <a:outerShdw blurRad="60007" dist="310007" dir="7680000" sy="30000" kx="1300200" algn="ctr" rotWithShape="0">
                      <a:prstClr val="black">
                        <a:alpha val="32000"/>
                      </a:prstClr>
                    </a:outerShdw>
                  </a:effectLst>
                </a:rPr>
                <a:t>INS </a:t>
              </a:r>
            </a:p>
            <a:p>
              <a:pPr marL="3086100" lvl="6" indent="-342900" eaLnBrk="0" fontAlgn="base" hangingPunct="0">
                <a:spcBef>
                  <a:spcPct val="0"/>
                </a:spcBef>
                <a:spcAft>
                  <a:spcPct val="0"/>
                </a:spcAft>
                <a:buFont typeface="Wingdings" panose="05000000000000000000" pitchFamily="2" charset="2"/>
                <a:buChar char="v"/>
              </a:pPr>
              <a:r>
                <a:rPr lang="it-IT" sz="2000" b="1" dirty="0" smtClean="0">
                  <a:solidFill>
                    <a:schemeClr val="bg1">
                      <a:lumMod val="85000"/>
                    </a:schemeClr>
                  </a:solidFill>
                  <a:effectLst>
                    <a:outerShdw blurRad="60007" dist="310007" dir="7680000" sy="30000" kx="1300200" algn="ctr" rotWithShape="0">
                      <a:prstClr val="black">
                        <a:alpha val="32000"/>
                      </a:prstClr>
                    </a:outerShdw>
                  </a:effectLst>
                </a:rPr>
                <a:t>ONA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dirty="0" smtClean="0">
                <a:solidFill>
                  <a:prstClr val="white">
                    <a:lumMod val="50000"/>
                  </a:prstClr>
                </a:solidFill>
                <a:effectLst>
                  <a:outerShdw blurRad="60007" dist="310007" dir="7680000" sy="30000" kx="1300200" algn="ctr" rotWithShape="0">
                    <a:prstClr val="black">
                      <a:alpha val="32000"/>
                    </a:prstClr>
                  </a:outerShdw>
                </a:effectLst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000" b="1" dirty="0">
                  <a:solidFill>
                    <a:prstClr val="white">
                      <a:lumMod val="50000"/>
                    </a:prstClr>
                  </a:solidFill>
                  <a:effectLst>
                    <a:outerShdw blurRad="60007" dist="310007" dir="7680000" sy="30000" kx="1300200" algn="ctr" rotWithShape="0">
                      <a:prstClr val="black">
                        <a:alpha val="32000"/>
                      </a:prstClr>
                    </a:outerShdw>
                  </a:effectLst>
                </a:rPr>
                <a:t>	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dirty="0">
                  <a:solidFill>
                    <a:schemeClr val="bg1">
                      <a:lumMod val="50000"/>
                    </a:schemeClr>
                  </a:solidFill>
                </a:rPr>
                <a:t>	</a:t>
              </a:r>
              <a:endParaRPr lang="it-IT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dirty="0">
                <a:solidFill>
                  <a:prstClr val="white">
                    <a:lumMod val="50000"/>
                  </a:prstClr>
                </a:solidFill>
              </a:endParaRPr>
            </a:p>
            <a:p>
              <a:pPr lvl="3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1400" b="1" dirty="0">
                  <a:solidFill>
                    <a:prstClr val="white">
                      <a:lumMod val="50000"/>
                    </a:prstClr>
                  </a:solidFill>
                </a:rPr>
                <a:t>		</a:t>
              </a:r>
              <a:endParaRPr lang="it-IT" sz="1400" dirty="0">
                <a:solidFill>
                  <a:prstClr val="white">
                    <a:lumMod val="50000"/>
                  </a:prstClr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dirty="0">
                <a:solidFill>
                  <a:prstClr val="white">
                    <a:lumMod val="50000"/>
                  </a:prstClr>
                </a:solidFill>
              </a:endParaRPr>
            </a:p>
          </p:txBody>
        </p:sp>
        <p:sp>
          <p:nvSpPr>
            <p:cNvPr id="42" name="Rettangolo 41"/>
            <p:cNvSpPr/>
            <p:nvPr/>
          </p:nvSpPr>
          <p:spPr>
            <a:xfrm>
              <a:off x="14858561" y="1836458"/>
              <a:ext cx="9889099" cy="505828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solidFill>
                <a:srgbClr val="0070C0"/>
              </a:solidFill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>
              <a:scene3d>
                <a:camera prst="orthographicFront"/>
                <a:lightRig rig="soft" dir="t">
                  <a:rot lat="0" lon="0" rev="15600000"/>
                </a:lightRig>
              </a:scene3d>
              <a:sp3d extrusionH="57150" prstMaterial="softEdge">
                <a:bevelT w="25400" h="38100"/>
              </a:sp3d>
            </a:bodyPr>
            <a:lstStyle/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400" b="1" dirty="0">
                  <a:solidFill>
                    <a:schemeClr val="bg1">
                      <a:lumMod val="85000"/>
                    </a:schemeClr>
                  </a:solidFill>
                </a:rPr>
                <a:t>Statistiche europee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dirty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  <a:solidFill>
                  <a:srgbClr val="C00000"/>
                </a:solidFill>
              </a:endParaRPr>
            </a:p>
            <a:p>
              <a:pPr marL="285750" indent="-285750" algn="ctr" eaLnBrk="0" fontAlgn="base" hangingPunct="0">
                <a:spcBef>
                  <a:spcPct val="0"/>
                </a:spcBef>
                <a:spcAft>
                  <a:spcPct val="0"/>
                </a:spcAft>
                <a:buFont typeface="Wingdings" panose="05000000000000000000" pitchFamily="2" charset="2"/>
                <a:buChar char="Ø"/>
              </a:pPr>
              <a:r>
                <a:rPr lang="it-IT" sz="2000" b="1" dirty="0">
                  <a:solidFill>
                    <a:schemeClr val="bg1">
                      <a:lumMod val="85000"/>
                    </a:schemeClr>
                  </a:solidFill>
                </a:rPr>
                <a:t>Programma statistico europeo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dirty="0">
                <a:solidFill>
                  <a:schemeClr val="bg1">
                    <a:lumMod val="85000"/>
                  </a:schemeClr>
                </a:solidFill>
              </a:endParaRPr>
            </a:p>
            <a:p>
              <a:pPr marL="285750" indent="-285750" algn="ctr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</a:pPr>
              <a:r>
                <a:rPr lang="it-IT" sz="2000" b="1" dirty="0">
                  <a:solidFill>
                    <a:schemeClr val="bg1">
                      <a:lumMod val="85000"/>
                    </a:schemeClr>
                  </a:solidFill>
                </a:rPr>
                <a:t>Programma di lavoro annuale   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000" b="1" dirty="0">
                  <a:solidFill>
                    <a:schemeClr val="bg1">
                      <a:lumMod val="85000"/>
                    </a:schemeClr>
                  </a:solidFill>
                </a:rPr>
                <a:t>     (catalogo dei prodotti statistici)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000" b="1" dirty="0">
                  <a:solidFill>
                    <a:schemeClr val="bg1">
                      <a:lumMod val="85000"/>
                    </a:schemeClr>
                  </a:solidFill>
                </a:rPr>
                <a:t> </a:t>
              </a:r>
            </a:p>
            <a:p>
              <a:pPr marL="285750" indent="-285750" algn="just" eaLnBrk="0" fontAlgn="base" hangingPunct="0">
                <a:spcBef>
                  <a:spcPct val="0"/>
                </a:spcBef>
                <a:spcAft>
                  <a:spcPct val="0"/>
                </a:spcAft>
                <a:buFont typeface="Wingdings" panose="05000000000000000000" pitchFamily="2" charset="2"/>
                <a:buChar char="Ø"/>
              </a:pPr>
              <a:r>
                <a:rPr lang="it-IT" sz="2000" b="1" dirty="0">
                  <a:solidFill>
                    <a:schemeClr val="bg1">
                      <a:lumMod val="85000"/>
                    </a:schemeClr>
                  </a:solidFill>
                </a:rPr>
                <a:t>Trasmesse direttamente o indirettamente a Eurostat e non alle altre Direzioni Generali della Commissione UE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dirty="0">
                <a:solidFill>
                  <a:schemeClr val="bg1">
                    <a:lumMod val="85000"/>
                  </a:schemeClr>
                </a:solidFill>
              </a:endParaRPr>
            </a:p>
            <a:p>
              <a:pPr marL="285750" indent="-285750" algn="just" eaLnBrk="0" fontAlgn="base" hangingPunct="0">
                <a:spcBef>
                  <a:spcPct val="0"/>
                </a:spcBef>
                <a:spcAft>
                  <a:spcPct val="0"/>
                </a:spcAft>
                <a:buFont typeface="Wingdings" panose="05000000000000000000" pitchFamily="2" charset="2"/>
                <a:buChar char="Ø"/>
              </a:pPr>
              <a:r>
                <a:rPr lang="it-IT" sz="2000" b="1" dirty="0">
                  <a:solidFill>
                    <a:schemeClr val="bg1">
                      <a:lumMod val="85000"/>
                    </a:schemeClr>
                  </a:solidFill>
                </a:rPr>
                <a:t>Prodotte rispettando i principi del Codice delle statistiche europee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dirty="0">
                <a:solidFill>
                  <a:schemeClr val="bg1">
                    <a:lumMod val="85000"/>
                  </a:schemeClr>
                </a:solidFill>
              </a:endParaRPr>
            </a:p>
            <a:p>
              <a:pPr eaLnBrk="0" hangingPunct="0">
                <a:buFont typeface="Arial"/>
                <a:buChar char="•"/>
                <a:defRPr/>
              </a:pPr>
              <a:endParaRPr lang="it-IT" sz="2000" b="1" dirty="0">
                <a:ln/>
                <a:solidFill>
                  <a:schemeClr val="bg1">
                    <a:lumMod val="85000"/>
                  </a:schemeClr>
                </a:solidFill>
              </a:endParaRPr>
            </a:p>
          </p:txBody>
        </p:sp>
        <p:cxnSp>
          <p:nvCxnSpPr>
            <p:cNvPr id="44" name="Connettore 1 43"/>
            <p:cNvCxnSpPr/>
            <p:nvPr/>
          </p:nvCxnSpPr>
          <p:spPr>
            <a:xfrm flipV="1">
              <a:off x="9333186" y="-472966"/>
              <a:ext cx="1888267" cy="1418896"/>
            </a:xfrm>
            <a:prstGeom prst="line">
              <a:avLst/>
            </a:prstGeom>
            <a:grpFill/>
            <a:ln>
              <a:noFill/>
              <a:prstDash val="dashDot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Connettore 1 44"/>
            <p:cNvCxnSpPr/>
            <p:nvPr/>
          </p:nvCxnSpPr>
          <p:spPr>
            <a:xfrm flipH="1" flipV="1">
              <a:off x="16852242" y="-894348"/>
              <a:ext cx="826169" cy="2434390"/>
            </a:xfrm>
            <a:prstGeom prst="line">
              <a:avLst/>
            </a:prstGeom>
            <a:grpFill/>
            <a:ln>
              <a:noFill/>
              <a:prstDash val="dashDot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0262755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17101 -0.01065 L -0.52362 0.80856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7639" y="40949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52362 0.80857 L -1.11598 -0.13403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9618" y="-4713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4" name="Connettore 1 43"/>
          <p:cNvCxnSpPr/>
          <p:nvPr/>
        </p:nvCxnSpPr>
        <p:spPr>
          <a:xfrm flipV="1">
            <a:off x="6937147" y="-509704"/>
            <a:ext cx="1416200" cy="1418896"/>
          </a:xfrm>
          <a:prstGeom prst="line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  <a:prstDash val="dash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5" name="Connettore 1 44"/>
          <p:cNvCxnSpPr/>
          <p:nvPr/>
        </p:nvCxnSpPr>
        <p:spPr>
          <a:xfrm flipH="1" flipV="1">
            <a:off x="12576439" y="-931086"/>
            <a:ext cx="619627" cy="2434390"/>
          </a:xfrm>
          <a:prstGeom prst="line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  <a:prstDash val="dash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2" name="Gruppo 1"/>
          <p:cNvGrpSpPr/>
          <p:nvPr/>
        </p:nvGrpSpPr>
        <p:grpSpPr>
          <a:xfrm>
            <a:off x="1166173" y="-5422168"/>
            <a:ext cx="17572880" cy="20264226"/>
            <a:chOff x="1152399" y="-5440242"/>
            <a:chExt cx="17572880" cy="20264226"/>
          </a:xfrm>
        </p:grpSpPr>
        <p:sp>
          <p:nvSpPr>
            <p:cNvPr id="40" name="Rettangolo 39"/>
            <p:cNvSpPr/>
            <p:nvPr/>
          </p:nvSpPr>
          <p:spPr>
            <a:xfrm>
              <a:off x="1152399" y="850140"/>
              <a:ext cx="7102532" cy="5076328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200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200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400" b="1" dirty="0">
                  <a:ln w="6600">
                    <a:solidFill>
                      <a:schemeClr val="accent2"/>
                    </a:solidFill>
                    <a:prstDash val="solid"/>
                  </a:ln>
                  <a:solidFill>
                    <a:srgbClr val="FFFFFF"/>
                  </a:solidFill>
                  <a:effectLst>
                    <a:outerShdw dist="38100" dir="2700000" algn="tl" rotWithShape="0">
                      <a:schemeClr val="accent2"/>
                    </a:outerShdw>
                  </a:effectLst>
                </a:rPr>
                <a:t>le </a:t>
              </a:r>
              <a:r>
                <a:rPr lang="it-IT" sz="2400" b="1" dirty="0" smtClean="0">
                  <a:ln w="6600">
                    <a:solidFill>
                      <a:schemeClr val="accent2"/>
                    </a:solidFill>
                    <a:prstDash val="solid"/>
                  </a:ln>
                  <a:solidFill>
                    <a:srgbClr val="FFFFFF"/>
                  </a:solidFill>
                  <a:effectLst>
                    <a:outerShdw dist="38100" dir="2700000" algn="tl" rotWithShape="0">
                      <a:schemeClr val="accent2"/>
                    </a:outerShdw>
                  </a:effectLst>
                </a:rPr>
                <a:t>ONA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endParaRPr>
            </a:p>
            <a:p>
              <a:pPr marL="285750" indent="-285750" algn="just" eaLnBrk="0" hangingPunct="0">
                <a:spcBef>
                  <a:spcPts val="600"/>
                </a:spcBef>
                <a:spcAft>
                  <a:spcPts val="600"/>
                </a:spcAft>
                <a:buFont typeface="Wingdings" panose="05000000000000000000" pitchFamily="2" charset="2"/>
                <a:buChar char="q"/>
                <a:defRPr/>
              </a:pPr>
              <a:r>
                <a:rPr 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designate dall’Istituto nazionale di statistica</a:t>
              </a:r>
            </a:p>
            <a:p>
              <a:pPr algn="just" eaLnBrk="0" hangingPunct="0">
                <a:spcBef>
                  <a:spcPts val="600"/>
                </a:spcBef>
                <a:spcAft>
                  <a:spcPts val="600"/>
                </a:spcAft>
                <a:buFont typeface="Arial"/>
                <a:buNone/>
                <a:defRPr/>
              </a:pPr>
              <a:endParaRPr 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marL="285750" indent="-285750" algn="just" eaLnBrk="0" hangingPunct="0">
                <a:buFont typeface="Wingdings" panose="05000000000000000000" pitchFamily="2" charset="2"/>
                <a:buChar char="q"/>
                <a:defRPr/>
              </a:pPr>
              <a:r>
                <a:rPr 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enti e istituzioni appartenenti al Sistema Statistico Nazionale </a:t>
              </a:r>
            </a:p>
            <a:p>
              <a:pPr algn="just" eaLnBrk="0" hangingPunct="0">
                <a:defRPr/>
              </a:pPr>
              <a:endParaRPr 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marL="285750" indent="-285750" algn="just" eaLnBrk="0" hangingPunct="0">
                <a:buFont typeface="Wingdings" panose="05000000000000000000" pitchFamily="2" charset="2"/>
                <a:buChar char="q"/>
                <a:defRPr/>
              </a:pPr>
              <a:r>
                <a:rPr 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responsabilità a livello nazionale della produzione di statistiche europee</a:t>
              </a:r>
            </a:p>
            <a:p>
              <a:pPr algn="just" eaLnBrk="0" hangingPunct="0">
                <a:defRPr/>
              </a:pPr>
              <a:endParaRPr 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marL="285750" indent="-285750" algn="just" eaLnBrk="0" hangingPunct="0">
                <a:buFont typeface="Wingdings" panose="05000000000000000000" pitchFamily="2" charset="2"/>
                <a:buChar char="q"/>
                <a:defRPr/>
              </a:pPr>
              <a:r>
                <a:rPr 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i dati prodotti devono essere trasmessi direttamente a Eurostat (anche indirettamente tramite altra amministrazione)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400" b="1" dirty="0">
                <a:solidFill>
                  <a:srgbClr val="4F81BD">
                    <a:lumMod val="75000"/>
                  </a:srgbClr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200" dirty="0">
                <a:solidFill>
                  <a:prstClr val="white"/>
                </a:solidFill>
              </a:endParaRPr>
            </a:p>
          </p:txBody>
        </p:sp>
        <p:sp>
          <p:nvSpPr>
            <p:cNvPr id="41" name="Rettangolo 40"/>
            <p:cNvSpPr/>
            <p:nvPr/>
          </p:nvSpPr>
          <p:spPr>
            <a:xfrm>
              <a:off x="9413202" y="-5440242"/>
              <a:ext cx="6946100" cy="4513066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solidFill>
                <a:srgbClr val="0070C0"/>
              </a:solidFill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dirty="0">
                <a:solidFill>
                  <a:srgbClr val="C00000"/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dirty="0">
                <a:solidFill>
                  <a:srgbClr val="C00000"/>
                </a:solidFill>
              </a:endParaRPr>
            </a:p>
            <a:p>
              <a:pPr algn="ctr">
                <a:spcBef>
                  <a:spcPct val="0"/>
                </a:spcBef>
              </a:pPr>
              <a:endParaRPr lang="it-IT" altLang="it-IT" b="1" dirty="0" smtClean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endParaRPr>
            </a:p>
            <a:p>
              <a:pPr algn="ctr">
                <a:spcBef>
                  <a:spcPct val="0"/>
                </a:spcBef>
              </a:pPr>
              <a:endParaRPr lang="it-IT" altLang="it-IT" b="1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endParaRPr>
            </a:p>
            <a:p>
              <a:pPr algn="ctr">
                <a:spcBef>
                  <a:spcPct val="0"/>
                </a:spcBef>
              </a:pPr>
              <a:endParaRPr lang="it-IT" altLang="it-IT" b="1" dirty="0" smtClean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endParaRPr>
            </a:p>
            <a:p>
              <a:pPr algn="ctr">
                <a:spcBef>
                  <a:spcPct val="0"/>
                </a:spcBef>
              </a:pPr>
              <a:endParaRPr lang="it-IT" altLang="it-IT" b="1" dirty="0">
                <a:ln w="24500" cmpd="dbl">
                  <a:solidFill>
                    <a:schemeClr val="accent2">
                      <a:shade val="85000"/>
                      <a:satMod val="155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2">
                        <a:tint val="10000"/>
                        <a:satMod val="155000"/>
                      </a:schemeClr>
                    </a:gs>
                    <a:gs pos="60000">
                      <a:schemeClr val="accent2">
                        <a:tint val="30000"/>
                        <a:satMod val="155000"/>
                      </a:schemeClr>
                    </a:gs>
                    <a:gs pos="100000">
                      <a:schemeClr val="accent2">
                        <a:tint val="73000"/>
                        <a:satMod val="155000"/>
                      </a:schemeClr>
                    </a:gs>
                  </a:gsLst>
                  <a:lin ang="5400000"/>
                </a:gradFill>
                <a:effectLst>
                  <a:outerShdw blurRad="38100" dist="38100" dir="7020000" algn="tl">
                    <a:srgbClr val="000000">
                      <a:alpha val="35000"/>
                    </a:srgbClr>
                  </a:outerShdw>
                </a:effectLst>
              </a:endParaRPr>
            </a:p>
            <a:p>
              <a:pPr algn="ctr">
                <a:spcBef>
                  <a:spcPct val="0"/>
                </a:spcBef>
              </a:pPr>
              <a:r>
                <a:rPr lang="it-IT" altLang="it-IT" sz="2400" b="1" dirty="0" smtClean="0">
                  <a:ln w="6600">
                    <a:solidFill>
                      <a:schemeClr val="accent2"/>
                    </a:solidFill>
                    <a:prstDash val="solid"/>
                  </a:ln>
                  <a:solidFill>
                    <a:srgbClr val="FFFFFF"/>
                  </a:solidFill>
                  <a:effectLst>
                    <a:outerShdw dist="38100" dir="2700000" algn="tl" rotWithShape="0">
                      <a:schemeClr val="accent2"/>
                    </a:outerShdw>
                  </a:effectLst>
                </a:rPr>
                <a:t>IMPORTANTE </a:t>
              </a:r>
              <a:endParaRPr lang="it-IT" altLang="it-IT" sz="2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endParaRPr>
            </a:p>
            <a:p>
              <a:pPr algn="ctr">
                <a:spcBef>
                  <a:spcPct val="0"/>
                </a:spcBef>
              </a:pPr>
              <a:endParaRPr lang="it-IT" altLang="it-IT" b="1" dirty="0">
                <a:solidFill>
                  <a:prstClr val="white">
                    <a:lumMod val="50000"/>
                  </a:prstClr>
                </a:solidFill>
              </a:endParaRPr>
            </a:p>
            <a:p>
              <a:pPr algn="ctr">
                <a:spcBef>
                  <a:spcPct val="0"/>
                </a:spcBef>
              </a:pPr>
              <a:r>
                <a:rPr lang="it-IT" alt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distinzione tra produttore di statistiche europee e fornitore di dati</a:t>
              </a:r>
            </a:p>
            <a:p>
              <a:pPr algn="ctr">
                <a:spcBef>
                  <a:spcPct val="0"/>
                </a:spcBef>
              </a:pPr>
              <a:endParaRPr lang="it-IT" alt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algn="ctr">
                <a:spcBef>
                  <a:spcPct val="0"/>
                </a:spcBef>
              </a:pPr>
              <a:endParaRPr lang="it-IT" alt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marL="285750" indent="-285750">
                <a:spcBef>
                  <a:spcPct val="0"/>
                </a:spcBef>
                <a:buFont typeface="Wingdings" panose="05000000000000000000" pitchFamily="2" charset="2"/>
                <a:buChar char="q"/>
              </a:pPr>
              <a:r>
                <a:rPr lang="it-IT" alt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produttore: i dati prodotti non devono richiedere ulteriori elaborazioni (prodotto finale)</a:t>
              </a:r>
            </a:p>
            <a:p>
              <a:pPr>
                <a:spcBef>
                  <a:spcPct val="0"/>
                </a:spcBef>
                <a:buFont typeface="Wingdings" panose="05000000000000000000" pitchFamily="2" charset="2"/>
                <a:buNone/>
              </a:pPr>
              <a:endParaRPr lang="it-IT" alt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>
                <a:spcBef>
                  <a:spcPct val="0"/>
                </a:spcBef>
                <a:buFont typeface="Wingdings" panose="05000000000000000000" pitchFamily="2" charset="2"/>
                <a:buNone/>
              </a:pPr>
              <a:endParaRPr lang="it-IT" alt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marL="285750" indent="-285750">
                <a:spcBef>
                  <a:spcPct val="0"/>
                </a:spcBef>
                <a:buFont typeface="Wingdings" panose="05000000000000000000" pitchFamily="2" charset="2"/>
                <a:buChar char="q"/>
              </a:pPr>
              <a:r>
                <a:rPr lang="it-IT" alt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fornitore: detiene una fonte di dati e li </a:t>
              </a:r>
              <a:r>
                <a:rPr lang="it-IT" altLang="it-IT" b="1" spc="150" dirty="0" smtClean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fornisce ad </a:t>
              </a:r>
              <a:r>
                <a:rPr lang="it-IT" alt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altra amministrazione per il loro trattamento a fini statistici</a:t>
              </a:r>
              <a:endParaRPr 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	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dirty="0">
                  <a:solidFill>
                    <a:schemeClr val="bg1">
                      <a:lumMod val="50000"/>
                    </a:schemeClr>
                  </a:solidFill>
                </a:rPr>
                <a:t>	</a:t>
              </a:r>
              <a:endParaRPr lang="it-IT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b="1" dirty="0">
                <a:solidFill>
                  <a:srgbClr val="C00000"/>
                </a:solidFill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dirty="0">
                <a:solidFill>
                  <a:prstClr val="white">
                    <a:lumMod val="50000"/>
                  </a:prstClr>
                </a:solidFill>
              </a:endParaRPr>
            </a:p>
            <a:p>
              <a:pPr lvl="3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1400" b="1" dirty="0">
                  <a:solidFill>
                    <a:prstClr val="white">
                      <a:lumMod val="50000"/>
                    </a:prstClr>
                  </a:solidFill>
                </a:rPr>
                <a:t>		</a:t>
              </a:r>
              <a:endParaRPr lang="it-IT" sz="1400" dirty="0">
                <a:solidFill>
                  <a:prstClr val="white">
                    <a:lumMod val="50000"/>
                  </a:prstClr>
                </a:solidFill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1400" dirty="0">
                <a:solidFill>
                  <a:prstClr val="white">
                    <a:lumMod val="50000"/>
                  </a:prstClr>
                </a:solidFill>
              </a:endParaRPr>
            </a:p>
          </p:txBody>
        </p:sp>
        <p:sp>
          <p:nvSpPr>
            <p:cNvPr id="42" name="Rettangolo 41"/>
            <p:cNvSpPr/>
            <p:nvPr/>
          </p:nvSpPr>
          <p:spPr>
            <a:xfrm>
              <a:off x="8194969" y="9765704"/>
              <a:ext cx="7416824" cy="5058280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solidFill>
                <a:srgbClr val="0070C0"/>
              </a:solidFill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>
              <a:scene3d>
                <a:camera prst="orthographicFront"/>
                <a:lightRig rig="soft" dir="t">
                  <a:rot lat="0" lon="0" rev="10800000"/>
                </a:lightRig>
              </a:scene3d>
              <a:sp3d>
                <a:bevelT w="27940" h="12700"/>
                <a:contourClr>
                  <a:srgbClr val="DDDDDD"/>
                </a:contourClr>
              </a:sp3d>
            </a:bodyPr>
            <a:lstStyle/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600" b="1" spc="150" dirty="0" smtClean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600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3600" b="1" spc="150" dirty="0" smtClean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Grazie per l’attenzione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600" b="1" spc="150" dirty="0" smtClean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spc="150" dirty="0" smtClean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parente@istat.it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spc="150" dirty="0" smtClean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3600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spc="150" dirty="0" smtClean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Istat, DCPS - Servizio per gli affari </a:t>
              </a:r>
              <a:r>
                <a:rPr 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internazionali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Elisabetta Parente</a:t>
              </a: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b="1" spc="150" dirty="0">
                  <a:ln w="11430"/>
                  <a:solidFill>
                    <a:srgbClr val="F8F8F8"/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Roma, 28 febbraio 2019</a:t>
              </a:r>
            </a:p>
            <a:p>
              <a:pPr eaLnBrk="0" hangingPunct="0">
                <a:buFont typeface="Arial"/>
                <a:buChar char="•"/>
                <a:defRPr/>
              </a:pPr>
              <a:endParaRPr 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eaLnBrk="0" hangingPunct="0">
                <a:buFont typeface="Arial"/>
                <a:buChar char="•"/>
                <a:defRPr/>
              </a:pPr>
              <a:endParaRPr lang="it-IT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</p:txBody>
        </p:sp>
        <p:sp>
          <p:nvSpPr>
            <p:cNvPr id="8" name="Rettangolo 7"/>
            <p:cNvSpPr/>
            <p:nvPr/>
          </p:nvSpPr>
          <p:spPr>
            <a:xfrm>
              <a:off x="11524478" y="769337"/>
              <a:ext cx="7200801" cy="4752528"/>
            </a:xfrm>
            <a:prstGeom prst="rect">
              <a:avLst/>
            </a:prstGeom>
            <a:solidFill>
              <a:schemeClr val="accent5">
                <a:lumMod val="75000"/>
              </a:schemeClr>
            </a:solidFill>
            <a:ln>
              <a:solidFill>
                <a:srgbClr val="0070C0"/>
              </a:solidFill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>
              <a:scene3d>
                <a:camera prst="orthographicFront"/>
                <a:lightRig rig="soft" dir="t">
                  <a:rot lat="0" lon="0" rev="15600000"/>
                </a:lightRig>
              </a:scene3d>
              <a:sp3d extrusionH="57150" prstMaterial="softEdge">
                <a:bevelT w="25400" h="38100"/>
              </a:sp3d>
            </a:bodyPr>
            <a:lstStyle/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400" b="1" spc="150" dirty="0">
                  <a:ln w="11430"/>
                  <a:solidFill>
                    <a:schemeClr val="bg1">
                      <a:lumMod val="95000"/>
                    </a:schemeClr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Modulo ad hoc sulle altre Autorità nazionali per le statistiche europee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r>
                <a:rPr lang="it-IT" sz="2000" b="1" spc="150" dirty="0">
                  <a:ln w="11430"/>
                  <a:solidFill>
                    <a:schemeClr val="bg1">
                      <a:lumMod val="95000"/>
                    </a:schemeClr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/>
              </a:r>
              <a:br>
                <a:rPr lang="it-IT" sz="2000" b="1" spc="150" dirty="0">
                  <a:ln w="11430"/>
                  <a:solidFill>
                    <a:schemeClr val="bg1">
                      <a:lumMod val="95000"/>
                    </a:schemeClr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</a:br>
              <a:endParaRPr lang="it-IT" sz="2000" b="1" spc="150" dirty="0">
                <a:ln w="11430"/>
                <a:solidFill>
                  <a:schemeClr val="bg1">
                    <a:lumMod val="95000"/>
                  </a:schemeClr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marL="342900" indent="-342900" algn="just" eaLnBrk="0" fontAlgn="base" hangingPunct="0">
                <a:spcBef>
                  <a:spcPct val="0"/>
                </a:spcBef>
                <a:spcAft>
                  <a:spcPct val="0"/>
                </a:spcAft>
                <a:buFont typeface="Wingdings" panose="05000000000000000000" pitchFamily="2" charset="2"/>
                <a:buChar char="Ø"/>
              </a:pPr>
              <a:r>
                <a:rPr lang="it-IT" sz="2000" b="1" spc="150" dirty="0">
                  <a:ln w="11430"/>
                  <a:solidFill>
                    <a:schemeClr val="bg1">
                      <a:lumMod val="95000"/>
                    </a:schemeClr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luglio 2017 l’Istat lancia il Modulo ad hoc per individuare i produttori di statistiche </a:t>
              </a:r>
              <a:r>
                <a:rPr lang="it-IT" sz="2000" b="1" spc="150" dirty="0" smtClean="0">
                  <a:ln w="11430"/>
                  <a:solidFill>
                    <a:schemeClr val="bg1">
                      <a:lumMod val="95000"/>
                    </a:schemeClr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europee</a:t>
              </a:r>
            </a:p>
            <a:p>
              <a:pPr marL="342900" indent="-342900" algn="just" eaLnBrk="0" fontAlgn="base" hangingPunct="0">
                <a:spcBef>
                  <a:spcPct val="0"/>
                </a:spcBef>
                <a:spcAft>
                  <a:spcPct val="0"/>
                </a:spcAft>
                <a:buFont typeface="Wingdings" panose="05000000000000000000" pitchFamily="2" charset="2"/>
                <a:buChar char="Ø"/>
              </a:pPr>
              <a:endParaRPr lang="it-IT" sz="2000" b="1" spc="150" dirty="0">
                <a:ln w="11430"/>
                <a:solidFill>
                  <a:schemeClr val="bg1">
                    <a:lumMod val="95000"/>
                  </a:schemeClr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algn="just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spc="150" dirty="0">
                <a:ln w="11430"/>
                <a:solidFill>
                  <a:schemeClr val="bg1">
                    <a:lumMod val="95000"/>
                  </a:schemeClr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  <a:p>
              <a:pPr marL="342900" indent="-342900" algn="just" eaLnBrk="0" fontAlgn="base" hangingPunct="0">
                <a:spcBef>
                  <a:spcPct val="0"/>
                </a:spcBef>
                <a:spcAft>
                  <a:spcPct val="0"/>
                </a:spcAft>
                <a:buFont typeface="Wingdings" panose="05000000000000000000" pitchFamily="2" charset="2"/>
                <a:buChar char="Ø"/>
              </a:pPr>
              <a:r>
                <a:rPr lang="it-IT" sz="2000" b="1" spc="150" dirty="0">
                  <a:ln w="11430"/>
                  <a:solidFill>
                    <a:schemeClr val="bg1">
                      <a:lumMod val="95000"/>
                    </a:schemeClr>
                  </a:solidFill>
                  <a:effectLst>
                    <a:outerShdw blurRad="25400" algn="tl" rotWithShape="0">
                      <a:srgbClr val="000000">
                        <a:alpha val="43000"/>
                      </a:srgbClr>
                    </a:outerShdw>
                  </a:effectLst>
                </a:rPr>
                <a:t>aggiornare la lista delle ONA pubblicata da Eurostat</a:t>
              </a:r>
            </a:p>
            <a:p>
              <a:pPr algn="ctr" eaLnBrk="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it-IT" sz="2000" b="1" spc="150" dirty="0">
                <a:ln w="11430"/>
                <a:solidFill>
                  <a:srgbClr val="F8F8F8"/>
                </a:solidFill>
                <a:effectLst>
                  <a:outerShdw blurRad="25400" algn="tl" rotWithShape="0">
                    <a:srgbClr val="000000">
                      <a:alpha val="43000"/>
                    </a:srgbClr>
                  </a:outerShdw>
                </a:effectLst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630410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434 -0.41525 L -0.91528 0.98452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5990" y="6997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42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91528 0.98452 L -1.15364 -0.01594 " pathEditMode="relative" rAng="0" ptsTypes="AA">
                                      <p:cBhvr>
                                        <p:cTn id="10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1927" y="-50023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1632 0.01016 L -0.80677 -1.30555 " pathEditMode="relative" rAng="0" ptsTypes="AA">
                                      <p:cBhvr>
                                        <p:cTn id="14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7812" y="-6579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1_copertina">
  <a:themeElements>
    <a:clrScheme name="Impostazioni personalizzate 1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classico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1607</TotalTime>
  <Words>262</Words>
  <Application>Microsoft Office PowerPoint</Application>
  <PresentationFormat>Presentazione su schermo (4:3)</PresentationFormat>
  <Paragraphs>109</Paragraphs>
  <Slides>2</Slides>
  <Notes>2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2</vt:i4>
      </vt:variant>
    </vt:vector>
  </HeadingPairs>
  <TitlesOfParts>
    <vt:vector size="3" baseType="lpstr">
      <vt:lpstr>1_copertina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Elisabetta Parente</dc:creator>
  <cp:lastModifiedBy>Elisabetta EP. Parente</cp:lastModifiedBy>
  <cp:revision>90</cp:revision>
  <cp:lastPrinted>2019-02-25T16:35:43Z</cp:lastPrinted>
  <dcterms:created xsi:type="dcterms:W3CDTF">2019-02-21T17:42:08Z</dcterms:created>
  <dcterms:modified xsi:type="dcterms:W3CDTF">2019-02-27T17:57:14Z</dcterms:modified>
</cp:coreProperties>
</file>

<file path=docProps/thumbnail.jpeg>
</file>