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326" r:id="rId2"/>
  </p:sldIdLst>
  <p:sldSz cx="9144000" cy="6858000" type="screen4x3"/>
  <p:notesSz cx="6858000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una Tabanella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150"/>
    <a:srgbClr val="7F1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426" autoAdjust="0"/>
  </p:normalViewPr>
  <p:slideViewPr>
    <p:cSldViewPr snapToGrid="0" snapToObjects="1" showGuides="1">
      <p:cViewPr>
        <p:scale>
          <a:sx n="114" d="100"/>
          <a:sy n="114" d="100"/>
        </p:scale>
        <p:origin x="-882" y="294"/>
      </p:cViewPr>
      <p:guideLst>
        <p:guide orient="horz" pos="1354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B4988-3578-46C2-BC90-FCFEE1673598}" type="datetimeFigureOut">
              <a:rPr lang="it-IT" smtClean="0"/>
              <a:t>30/03/2015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26471-F5C0-43D2-947D-78B87BE32B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560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FBABF-E31F-4B5C-878C-7C3A6A7D91AB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5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B7561-83C0-42C0-80A7-260C954E4550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46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D4E31-6EE3-4174-A0BA-D8545D172B6E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64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77670-3A82-4F4F-9537-F4BAF6CD845E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25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9479E-9C08-4343-9936-46441531855D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9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90B40-69F2-4E83-ADFA-4EB39B90667F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36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1D8B1-E13D-46B1-B9CE-721AF61448A3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7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6A2D8-DEB4-48C7-A758-076B092A76E4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6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927E8-A3B0-4E41-A0CA-40E950F32B29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D5FC5-F9BC-4C1B-A03F-176A857C009C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3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C207D-D2E2-4D6D-86DE-3930CD30ABBB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68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D574F4F-6262-45D6-8978-516545D9C0C2}" type="slidenum">
              <a:rPr lang="it-IT" altLang="it-IT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94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2141" y="704810"/>
            <a:ext cx="8691563" cy="6463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it-IT" b="1" dirty="0">
                <a:solidFill>
                  <a:srgbClr val="C00000"/>
                </a:solidFill>
              </a:rPr>
              <a:t>ISTRUTTORIE</a:t>
            </a:r>
            <a:r>
              <a:rPr lang="it-IT" altLang="it-IT" b="1" dirty="0">
                <a:solidFill>
                  <a:srgbClr val="993333"/>
                </a:solidFill>
              </a:rPr>
              <a:t> </a:t>
            </a:r>
            <a:r>
              <a:rPr lang="it-IT" altLang="it-IT" b="1" dirty="0">
                <a:solidFill>
                  <a:srgbClr val="000000"/>
                </a:solidFill>
              </a:rPr>
              <a:t>su </a:t>
            </a:r>
            <a:r>
              <a:rPr lang="it-IT" altLang="it-IT" b="1" dirty="0">
                <a:solidFill>
                  <a:srgbClr val="C00000"/>
                </a:solidFill>
              </a:rPr>
              <a:t>ARCHIVI AMMINISTRATIVI </a:t>
            </a:r>
            <a:r>
              <a:rPr lang="it-IT" altLang="it-IT" b="1" dirty="0">
                <a:solidFill>
                  <a:srgbClr val="000000"/>
                </a:solidFill>
              </a:rPr>
              <a:t>e relativi </a:t>
            </a:r>
            <a:r>
              <a:rPr lang="it-IT" altLang="it-IT" b="1" dirty="0">
                <a:solidFill>
                  <a:srgbClr val="C00000"/>
                </a:solidFill>
              </a:rPr>
              <a:t>MODULI </a:t>
            </a:r>
            <a:endParaRPr lang="it-IT" altLang="it-IT" b="1" dirty="0" smtClean="0">
              <a:solidFill>
                <a:srgbClr val="C0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it-IT" b="1" dirty="0" smtClean="0">
                <a:solidFill>
                  <a:srgbClr val="C00000"/>
                </a:solidFill>
              </a:rPr>
              <a:t>RILEVAZIONI </a:t>
            </a:r>
            <a:r>
              <a:rPr lang="it-IT" altLang="it-IT" b="1" dirty="0" smtClean="0"/>
              <a:t>sugli </a:t>
            </a:r>
            <a:r>
              <a:rPr lang="it-IT" altLang="it-IT" b="1" dirty="0" smtClean="0">
                <a:solidFill>
                  <a:srgbClr val="C00000"/>
                </a:solidFill>
              </a:rPr>
              <a:t>ARCHIVI AMMINISTRATIVI </a:t>
            </a:r>
            <a:r>
              <a:rPr lang="it-IT" altLang="it-IT" b="1" dirty="0" smtClean="0"/>
              <a:t>degli enti territoriali</a:t>
            </a:r>
            <a:endParaRPr lang="it-IT" altLang="it-IT" dirty="0" smtClean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44524" y="5929911"/>
            <a:ext cx="8715375" cy="672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93333"/>
                </a:solidFill>
              </a14:hiddenFill>
            </a:ext>
          </a:extLst>
        </p:spPr>
        <p:txBody>
          <a:bodyPr lIns="85039" tIns="42520" rIns="85039" bIns="425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it-IT" b="1" dirty="0">
                <a:solidFill>
                  <a:srgbClr val="C00000"/>
                </a:solidFill>
              </a:rPr>
              <a:t>VALUTAZIONI TECNICO-METODOLOGICHE </a:t>
            </a:r>
            <a:r>
              <a:rPr lang="it-IT" altLang="it-IT" b="1" dirty="0">
                <a:solidFill>
                  <a:srgbClr val="000000"/>
                </a:solidFill>
              </a:rPr>
              <a:t>sui progetti di innovazione alla modulistica e agli archivi</a:t>
            </a:r>
            <a:endParaRPr lang="it-IT" altLang="it-IT" dirty="0" smtClean="0">
              <a:solidFill>
                <a:srgbClr val="000000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7206" y="3478220"/>
            <a:ext cx="46409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it-IT" sz="2000" b="1" dirty="0">
                <a:solidFill>
                  <a:srgbClr val="C00000"/>
                </a:solidFill>
              </a:rPr>
              <a:t>DARCAP</a:t>
            </a:r>
            <a:r>
              <a:rPr lang="it-IT" altLang="it-IT" sz="2000" b="1" dirty="0">
                <a:solidFill>
                  <a:srgbClr val="000000"/>
                </a:solidFill>
              </a:rPr>
              <a:t> (</a:t>
            </a:r>
            <a:r>
              <a:rPr lang="it-IT" altLang="it-IT" sz="2000" b="1" dirty="0" smtClean="0">
                <a:solidFill>
                  <a:srgbClr val="C00000"/>
                </a:solidFill>
              </a:rPr>
              <a:t>D</a:t>
            </a:r>
            <a:r>
              <a:rPr lang="it-IT" altLang="it-IT" sz="2000" b="1" dirty="0" smtClean="0">
                <a:solidFill>
                  <a:srgbClr val="000000"/>
                </a:solidFill>
              </a:rPr>
              <a:t>ocumentazione </a:t>
            </a:r>
            <a:r>
              <a:rPr lang="it-IT" altLang="it-IT" sz="2000" b="1" dirty="0" err="1" smtClean="0">
                <a:solidFill>
                  <a:srgbClr val="C00000"/>
                </a:solidFill>
              </a:rPr>
              <a:t>ARC</a:t>
            </a:r>
            <a:r>
              <a:rPr lang="it-IT" altLang="it-IT" sz="2000" b="1" dirty="0" err="1" smtClean="0">
                <a:solidFill>
                  <a:srgbClr val="000000"/>
                </a:solidFill>
              </a:rPr>
              <a:t>hivi</a:t>
            </a:r>
            <a:r>
              <a:rPr lang="it-IT" altLang="it-IT" sz="2000" b="1" dirty="0" smtClean="0">
                <a:solidFill>
                  <a:srgbClr val="000000"/>
                </a:solidFill>
              </a:rPr>
              <a:t> delle </a:t>
            </a:r>
            <a:r>
              <a:rPr lang="it-IT" altLang="it-IT" sz="2000" b="1" dirty="0" smtClean="0">
                <a:solidFill>
                  <a:srgbClr val="C00000"/>
                </a:solidFill>
              </a:rPr>
              <a:t>A</a:t>
            </a:r>
            <a:r>
              <a:rPr lang="it-IT" altLang="it-IT" sz="2000" b="1" dirty="0" smtClean="0">
                <a:solidFill>
                  <a:srgbClr val="000000"/>
                </a:solidFill>
              </a:rPr>
              <a:t>mministrazioni </a:t>
            </a:r>
            <a:r>
              <a:rPr lang="it-IT" altLang="it-IT" sz="2000" b="1" dirty="0" smtClean="0">
                <a:solidFill>
                  <a:srgbClr val="C00000"/>
                </a:solidFill>
              </a:rPr>
              <a:t>P</a:t>
            </a:r>
            <a:r>
              <a:rPr lang="it-IT" altLang="it-IT" sz="2000" b="1" dirty="0" smtClean="0">
                <a:solidFill>
                  <a:srgbClr val="000000"/>
                </a:solidFill>
              </a:rPr>
              <a:t>ubbliche)</a:t>
            </a:r>
            <a:endParaRPr lang="it-IT" altLang="it-IT" sz="2000" b="1" dirty="0">
              <a:solidFill>
                <a:srgbClr val="00000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886325" y="3242964"/>
            <a:ext cx="41052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it-IT" sz="2000" b="1" dirty="0" smtClean="0">
                <a:solidFill>
                  <a:srgbClr val="C00000"/>
                </a:solidFill>
              </a:rPr>
              <a:t>FRAMEWORK per la </a:t>
            </a:r>
            <a:r>
              <a:rPr lang="en-US" altLang="it-IT" sz="2000" b="1" dirty="0" err="1" smtClean="0">
                <a:solidFill>
                  <a:srgbClr val="C00000"/>
                </a:solidFill>
              </a:rPr>
              <a:t>qualità</a:t>
            </a:r>
            <a:r>
              <a:rPr lang="en-US" altLang="it-IT" sz="2000" b="1" dirty="0" smtClean="0">
                <a:solidFill>
                  <a:srgbClr val="C00000"/>
                </a:solidFill>
              </a:rPr>
              <a:t> </a:t>
            </a:r>
            <a:r>
              <a:rPr lang="en-US" altLang="it-IT" sz="2000" b="1" dirty="0" err="1" smtClean="0">
                <a:solidFill>
                  <a:srgbClr val="C00000"/>
                </a:solidFill>
              </a:rPr>
              <a:t>degli</a:t>
            </a:r>
            <a:r>
              <a:rPr lang="en-US" altLang="it-IT" sz="2000" b="1" dirty="0" smtClean="0">
                <a:solidFill>
                  <a:srgbClr val="C00000"/>
                </a:solidFill>
              </a:rPr>
              <a:t> </a:t>
            </a:r>
            <a:r>
              <a:rPr lang="en-US" altLang="it-IT" sz="2000" b="1" dirty="0" err="1" smtClean="0">
                <a:solidFill>
                  <a:srgbClr val="C00000"/>
                </a:solidFill>
              </a:rPr>
              <a:t>archivi</a:t>
            </a:r>
            <a:r>
              <a:rPr lang="en-US" altLang="it-IT" sz="2000" b="1" dirty="0" smtClean="0">
                <a:solidFill>
                  <a:srgbClr val="C00000"/>
                </a:solidFill>
              </a:rPr>
              <a:t> </a:t>
            </a:r>
            <a:r>
              <a:rPr lang="en-US" altLang="it-IT" sz="2000" b="1" dirty="0" err="1" smtClean="0">
                <a:solidFill>
                  <a:srgbClr val="C00000"/>
                </a:solidFill>
              </a:rPr>
              <a:t>amministrativi</a:t>
            </a:r>
            <a:endParaRPr lang="en-US" altLang="it-IT" sz="2000" b="1" dirty="0">
              <a:solidFill>
                <a:srgbClr val="C00000"/>
              </a:solidFill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494878" y="1339765"/>
            <a:ext cx="457200" cy="2138455"/>
          </a:xfrm>
          <a:prstGeom prst="downArrow">
            <a:avLst>
              <a:gd name="adj1" fmla="val 50000"/>
              <a:gd name="adj2" fmla="val 29185"/>
            </a:avLst>
          </a:prstGeom>
          <a:solidFill>
            <a:srgbClr val="C00000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altLang="it-IT" smtClean="0">
              <a:solidFill>
                <a:srgbClr val="A50021"/>
              </a:solidFill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494878" y="4186106"/>
            <a:ext cx="457200" cy="1743805"/>
          </a:xfrm>
          <a:prstGeom prst="upArrow">
            <a:avLst>
              <a:gd name="adj1" fmla="val 50000"/>
              <a:gd name="adj2" fmla="val 24974"/>
            </a:avLst>
          </a:prstGeom>
          <a:solidFill>
            <a:srgbClr val="C00000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altLang="it-IT" smtClean="0">
              <a:solidFill>
                <a:srgbClr val="A50021"/>
              </a:solidFill>
            </a:endParaRPr>
          </a:p>
        </p:txBody>
      </p:sp>
      <p:sp>
        <p:nvSpPr>
          <p:cNvPr id="8" name="Fumetto 1 7"/>
          <p:cNvSpPr/>
          <p:nvPr/>
        </p:nvSpPr>
        <p:spPr>
          <a:xfrm>
            <a:off x="1359857" y="2020059"/>
            <a:ext cx="3139961" cy="1200329"/>
          </a:xfrm>
          <a:prstGeom prst="wedgeRectCallout">
            <a:avLst>
              <a:gd name="adj1" fmla="val -64728"/>
              <a:gd name="adj2" fmla="val -989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9" name="CasellaDiTesto 3"/>
          <p:cNvSpPr txBox="1">
            <a:spLocks noChangeArrowheads="1"/>
          </p:cNvSpPr>
          <p:nvPr/>
        </p:nvSpPr>
        <p:spPr bwMode="auto">
          <a:xfrm>
            <a:off x="1359857" y="2158558"/>
            <a:ext cx="3139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it-IT" dirty="0" smtClean="0">
                <a:solidFill>
                  <a:srgbClr val="000000"/>
                </a:solidFill>
              </a:rPr>
              <a:t>Diffonde la documentazione raccolta su </a:t>
            </a:r>
            <a:r>
              <a:rPr lang="it-IT" altLang="it-IT" dirty="0" smtClean="0">
                <a:solidFill>
                  <a:srgbClr val="C00000"/>
                </a:solidFill>
              </a:rPr>
              <a:t>CONTENUTO INFORMATIVO</a:t>
            </a:r>
            <a:r>
              <a:rPr lang="it-IT" altLang="it-IT" dirty="0" smtClean="0">
                <a:solidFill>
                  <a:srgbClr val="000000"/>
                </a:solidFill>
              </a:rPr>
              <a:t> e </a:t>
            </a:r>
            <a:r>
              <a:rPr lang="it-IT" altLang="it-IT" dirty="0" smtClean="0">
                <a:solidFill>
                  <a:srgbClr val="C00000"/>
                </a:solidFill>
              </a:rPr>
              <a:t>QUALITA’</a:t>
            </a:r>
            <a:endParaRPr lang="it-IT" altLang="it-IT" dirty="0" smtClean="0">
              <a:solidFill>
                <a:srgbClr val="C00000"/>
              </a:solidFill>
            </a:endParaRPr>
          </a:p>
        </p:txBody>
      </p:sp>
      <p:sp>
        <p:nvSpPr>
          <p:cNvPr id="10" name="Fumetto 1 9"/>
          <p:cNvSpPr/>
          <p:nvPr/>
        </p:nvSpPr>
        <p:spPr>
          <a:xfrm>
            <a:off x="1359861" y="4596343"/>
            <a:ext cx="3006235" cy="923330"/>
          </a:xfrm>
          <a:prstGeom prst="wedgeRectCallout">
            <a:avLst>
              <a:gd name="adj1" fmla="val -66431"/>
              <a:gd name="adj2" fmla="val 64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1" name="CasellaDiTesto 5"/>
          <p:cNvSpPr txBox="1">
            <a:spLocks noChangeArrowheads="1"/>
          </p:cNvSpPr>
          <p:nvPr/>
        </p:nvSpPr>
        <p:spPr bwMode="auto">
          <a:xfrm>
            <a:off x="1359857" y="4596343"/>
            <a:ext cx="31770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it-IT" dirty="0" smtClean="0">
                <a:solidFill>
                  <a:srgbClr val="000000"/>
                </a:solidFill>
              </a:rPr>
              <a:t>Supporta e documenta le </a:t>
            </a:r>
            <a:r>
              <a:rPr lang="it-IT" altLang="it-IT" dirty="0">
                <a:solidFill>
                  <a:srgbClr val="000000"/>
                </a:solidFill>
              </a:rPr>
              <a:t>comunicazioni di innovazioni ad archivi e moduli </a:t>
            </a:r>
          </a:p>
        </p:txBody>
      </p:sp>
      <p:sp>
        <p:nvSpPr>
          <p:cNvPr id="12" name="CasellaDiTesto 7"/>
          <p:cNvSpPr txBox="1">
            <a:spLocks noChangeArrowheads="1"/>
          </p:cNvSpPr>
          <p:nvPr/>
        </p:nvSpPr>
        <p:spPr bwMode="auto">
          <a:xfrm>
            <a:off x="6145261" y="1837965"/>
            <a:ext cx="28146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it-IT" dirty="0" smtClean="0">
                <a:solidFill>
                  <a:srgbClr val="000000"/>
                </a:solidFill>
              </a:rPr>
              <a:t>Organizza le informazioni raccolte sulla </a:t>
            </a:r>
            <a:r>
              <a:rPr lang="it-IT" altLang="it-IT" dirty="0" smtClean="0">
                <a:solidFill>
                  <a:srgbClr val="C00000"/>
                </a:solidFill>
              </a:rPr>
              <a:t>QUALITA’</a:t>
            </a:r>
            <a:endParaRPr lang="it-IT" altLang="it-IT" dirty="0" smtClean="0">
              <a:solidFill>
                <a:srgbClr val="000000"/>
              </a:solidFill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6139838" y="1729042"/>
            <a:ext cx="2814638" cy="891181"/>
          </a:xfrm>
          <a:prstGeom prst="wedgeRectCallout">
            <a:avLst>
              <a:gd name="adj1" fmla="val -63548"/>
              <a:gd name="adj2" fmla="val -3695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4" name="CasellaDiTesto 9"/>
          <p:cNvSpPr txBox="1">
            <a:spLocks noChangeArrowheads="1"/>
          </p:cNvSpPr>
          <p:nvPr/>
        </p:nvSpPr>
        <p:spPr bwMode="auto">
          <a:xfrm>
            <a:off x="5618146" y="4362275"/>
            <a:ext cx="310925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it-IT" dirty="0" smtClean="0">
                <a:solidFill>
                  <a:srgbClr val="000000"/>
                </a:solidFill>
              </a:rPr>
              <a:t>Guida alla specifica di </a:t>
            </a:r>
            <a:r>
              <a:rPr lang="it-IT" altLang="it-IT" dirty="0" smtClean="0">
                <a:solidFill>
                  <a:srgbClr val="C00000"/>
                </a:solidFill>
              </a:rPr>
              <a:t>valutazioni dell’affidabilità di specifici dati amministrativi</a:t>
            </a:r>
            <a:endParaRPr lang="it-IT" altLang="it-IT" dirty="0" smtClean="0">
              <a:solidFill>
                <a:srgbClr val="C00000"/>
              </a:solidFill>
            </a:endParaRPr>
          </a:p>
        </p:txBody>
      </p:sp>
      <p:sp>
        <p:nvSpPr>
          <p:cNvPr id="15" name="Fumetto 1 14"/>
          <p:cNvSpPr/>
          <p:nvPr/>
        </p:nvSpPr>
        <p:spPr>
          <a:xfrm>
            <a:off x="5624047" y="4362275"/>
            <a:ext cx="3109256" cy="947672"/>
          </a:xfrm>
          <a:prstGeom prst="wedgeRectCallout">
            <a:avLst>
              <a:gd name="adj1" fmla="val 1345"/>
              <a:gd name="adj2" fmla="val -9209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5395447" y="1374473"/>
            <a:ext cx="457200" cy="1740041"/>
          </a:xfrm>
          <a:prstGeom prst="downArrow">
            <a:avLst>
              <a:gd name="adj1" fmla="val 50000"/>
              <a:gd name="adj2" fmla="val 29185"/>
            </a:avLst>
          </a:prstGeom>
          <a:solidFill>
            <a:srgbClr val="C00000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altLang="it-IT" smtClean="0">
              <a:solidFill>
                <a:srgbClr val="A50021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2141" y="75500"/>
            <a:ext cx="89094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2400" b="1" dirty="0">
                <a:solidFill>
                  <a:srgbClr val="C00000"/>
                </a:solidFill>
              </a:rPr>
              <a:t>Il progetto Coordinamento della modulistica amministrativa</a:t>
            </a:r>
            <a:endParaRPr lang="it-IT" altLang="it-IT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18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  <p:bldP spid="12" grpId="0"/>
      <p:bldP spid="13" grpId="0" animBg="1"/>
      <p:bldP spid="14" grpId="0"/>
      <p:bldP spid="15" grpId="0" animBg="1"/>
    </p:bldLst>
  </p:timing>
</p:sld>
</file>

<file path=ppt/theme/theme1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84</Words>
  <Application>Microsoft Office PowerPoint</Application>
  <PresentationFormat>Presentazione su schermo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1_Struttura predefinita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Bruna Tabanella</dc:creator>
  <cp:lastModifiedBy>Giovanna D'Angiolini</cp:lastModifiedBy>
  <cp:revision>476</cp:revision>
  <cp:lastPrinted>2014-02-10T17:00:23Z</cp:lastPrinted>
  <dcterms:created xsi:type="dcterms:W3CDTF">2012-12-11T11:00:35Z</dcterms:created>
  <dcterms:modified xsi:type="dcterms:W3CDTF">2015-03-30T17:01:08Z</dcterms:modified>
</cp:coreProperties>
</file>