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6"/>
  </p:notesMasterIdLst>
  <p:handoutMasterIdLst>
    <p:handoutMasterId r:id="rId27"/>
  </p:handoutMasterIdLst>
  <p:sldIdLst>
    <p:sldId id="256" r:id="rId2"/>
    <p:sldId id="261" r:id="rId3"/>
    <p:sldId id="262" r:id="rId4"/>
    <p:sldId id="284" r:id="rId5"/>
    <p:sldId id="285" r:id="rId6"/>
    <p:sldId id="288" r:id="rId7"/>
    <p:sldId id="264" r:id="rId8"/>
    <p:sldId id="259" r:id="rId9"/>
    <p:sldId id="282" r:id="rId10"/>
    <p:sldId id="267" r:id="rId11"/>
    <p:sldId id="268" r:id="rId12"/>
    <p:sldId id="269" r:id="rId13"/>
    <p:sldId id="289" r:id="rId14"/>
    <p:sldId id="275" r:id="rId15"/>
    <p:sldId id="276" r:id="rId16"/>
    <p:sldId id="257" r:id="rId17"/>
    <p:sldId id="278" r:id="rId18"/>
    <p:sldId id="292" r:id="rId19"/>
    <p:sldId id="279" r:id="rId20"/>
    <p:sldId id="277" r:id="rId21"/>
    <p:sldId id="258" r:id="rId22"/>
    <p:sldId id="291" r:id="rId23"/>
    <p:sldId id="287" r:id="rId24"/>
    <p:sldId id="274" r:id="rId25"/>
  </p:sldIdLst>
  <p:sldSz cx="9144000" cy="6858000" type="screen4x3"/>
  <p:notesSz cx="6708775" cy="9774238"/>
  <p:defaultTextStyle>
    <a:defPPr>
      <a:defRPr lang="it-IT"/>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una Tabanella"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6F0DC"/>
    <a:srgbClr val="306235"/>
    <a:srgbClr val="FEFAF4"/>
    <a:srgbClr val="FBFEDA"/>
    <a:srgbClr val="FBE8B7"/>
    <a:srgbClr val="7F142A"/>
    <a:srgbClr val="5051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22593" autoAdjust="0"/>
    <p:restoredTop sz="89242" autoAdjust="0"/>
  </p:normalViewPr>
  <p:slideViewPr>
    <p:cSldViewPr snapToGrid="0">
      <p:cViewPr varScale="1">
        <p:scale>
          <a:sx n="97" d="100"/>
          <a:sy n="97" d="100"/>
        </p:scale>
        <p:origin x="-451" y="-91"/>
      </p:cViewPr>
      <p:guideLst>
        <p:guide orient="horz" pos="1354"/>
        <p:guide pos="5759"/>
      </p:guideLst>
    </p:cSldViewPr>
  </p:slideViewPr>
  <p:notesTextViewPr>
    <p:cViewPr>
      <p:scale>
        <a:sx n="100" d="100"/>
        <a:sy n="100" d="100"/>
      </p:scale>
      <p:origin x="0" y="0"/>
    </p:cViewPr>
  </p:notesTextViewPr>
  <p:sorterViewPr>
    <p:cViewPr>
      <p:scale>
        <a:sx n="66" d="100"/>
        <a:sy n="66" d="100"/>
      </p:scale>
      <p:origin x="0" y="207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06713" cy="48895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it-IT"/>
          </a:p>
        </p:txBody>
      </p:sp>
      <p:sp>
        <p:nvSpPr>
          <p:cNvPr id="3" name="Segnaposto data 2"/>
          <p:cNvSpPr>
            <a:spLocks noGrp="1"/>
          </p:cNvSpPr>
          <p:nvPr>
            <p:ph type="dt" sz="quarter" idx="1"/>
          </p:nvPr>
        </p:nvSpPr>
        <p:spPr>
          <a:xfrm>
            <a:off x="3800475" y="0"/>
            <a:ext cx="2906713" cy="48895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E9F60E2C-704A-4D49-A91B-542FD1E03B64}" type="datetimeFigureOut">
              <a:rPr lang="it-IT"/>
              <a:pPr>
                <a:defRPr/>
              </a:pPr>
              <a:t>18/09/2014</a:t>
            </a:fld>
            <a:endParaRPr lang="it-IT"/>
          </a:p>
        </p:txBody>
      </p:sp>
      <p:sp>
        <p:nvSpPr>
          <p:cNvPr id="4" name="Segnaposto piè di pagina 3"/>
          <p:cNvSpPr>
            <a:spLocks noGrp="1"/>
          </p:cNvSpPr>
          <p:nvPr>
            <p:ph type="ftr" sz="quarter" idx="2"/>
          </p:nvPr>
        </p:nvSpPr>
        <p:spPr>
          <a:xfrm>
            <a:off x="0" y="9283700"/>
            <a:ext cx="2906713" cy="48895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it-IT"/>
          </a:p>
        </p:txBody>
      </p:sp>
      <p:sp>
        <p:nvSpPr>
          <p:cNvPr id="5" name="Segnaposto numero diapositiva 4"/>
          <p:cNvSpPr>
            <a:spLocks noGrp="1"/>
          </p:cNvSpPr>
          <p:nvPr>
            <p:ph type="sldNum" sz="quarter" idx="3"/>
          </p:nvPr>
        </p:nvSpPr>
        <p:spPr>
          <a:xfrm>
            <a:off x="3800475" y="9283700"/>
            <a:ext cx="2906713" cy="48895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2D435B7B-887A-45AE-96F2-2393632A6EDB}" type="slidenum">
              <a:rPr lang="it-IT"/>
              <a:pPr>
                <a:defRPr/>
              </a:pPr>
              <a:t>‹N›</a:t>
            </a:fld>
            <a:endParaRPr lang="it-IT"/>
          </a:p>
        </p:txBody>
      </p:sp>
    </p:spTree>
    <p:extLst>
      <p:ext uri="{BB962C8B-B14F-4D97-AF65-F5344CB8AC3E}">
        <p14:creationId xmlns:p14="http://schemas.microsoft.com/office/powerpoint/2010/main" val="6703924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06713" cy="48895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it-IT"/>
          </a:p>
        </p:txBody>
      </p:sp>
      <p:sp>
        <p:nvSpPr>
          <p:cNvPr id="3" name="Segnaposto data 2"/>
          <p:cNvSpPr>
            <a:spLocks noGrp="1"/>
          </p:cNvSpPr>
          <p:nvPr>
            <p:ph type="dt" idx="1"/>
          </p:nvPr>
        </p:nvSpPr>
        <p:spPr>
          <a:xfrm>
            <a:off x="3800475" y="0"/>
            <a:ext cx="2906713" cy="48895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F9971569-C17D-40C0-B280-05D700D8FAE4}" type="datetimeFigureOut">
              <a:rPr lang="it-IT"/>
              <a:pPr>
                <a:defRPr/>
              </a:pPr>
              <a:t>18/09/2014</a:t>
            </a:fld>
            <a:endParaRPr lang="it-IT"/>
          </a:p>
        </p:txBody>
      </p:sp>
      <p:sp>
        <p:nvSpPr>
          <p:cNvPr id="4" name="Segnaposto immagine diapositiva 3"/>
          <p:cNvSpPr>
            <a:spLocks noGrp="1" noRot="1" noChangeAspect="1"/>
          </p:cNvSpPr>
          <p:nvPr>
            <p:ph type="sldImg" idx="2"/>
          </p:nvPr>
        </p:nvSpPr>
        <p:spPr>
          <a:xfrm>
            <a:off x="911225" y="733425"/>
            <a:ext cx="4886325" cy="3665538"/>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71513" y="4643438"/>
            <a:ext cx="5365750" cy="4397375"/>
          </a:xfrm>
          <a:prstGeom prst="rect">
            <a:avLst/>
          </a:prstGeom>
        </p:spPr>
        <p:txBody>
          <a:bodyPr vert="horz" lIns="91440" tIns="45720" rIns="91440" bIns="45720" rtlCol="0"/>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9283700"/>
            <a:ext cx="2906713" cy="48895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it-IT"/>
          </a:p>
        </p:txBody>
      </p:sp>
      <p:sp>
        <p:nvSpPr>
          <p:cNvPr id="7" name="Segnaposto numero diapositiva 6"/>
          <p:cNvSpPr>
            <a:spLocks noGrp="1"/>
          </p:cNvSpPr>
          <p:nvPr>
            <p:ph type="sldNum" sz="quarter" idx="5"/>
          </p:nvPr>
        </p:nvSpPr>
        <p:spPr>
          <a:xfrm>
            <a:off x="3800475" y="9283700"/>
            <a:ext cx="2906713" cy="48895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97CDB17F-6A69-4AC1-9B32-F6FC7D62CC9E}" type="slidenum">
              <a:rPr lang="it-IT"/>
              <a:pPr>
                <a:defRPr/>
              </a:pPr>
              <a:t>‹N›</a:t>
            </a:fld>
            <a:endParaRPr lang="it-IT"/>
          </a:p>
        </p:txBody>
      </p:sp>
    </p:spTree>
    <p:extLst>
      <p:ext uri="{BB962C8B-B14F-4D97-AF65-F5344CB8AC3E}">
        <p14:creationId xmlns:p14="http://schemas.microsoft.com/office/powerpoint/2010/main" val="15526613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egnaposto immagine diapositiva 1"/>
          <p:cNvSpPr>
            <a:spLocks noGrp="1" noRot="1" noChangeAspect="1"/>
          </p:cNvSpPr>
          <p:nvPr>
            <p:ph type="sldImg"/>
          </p:nvPr>
        </p:nvSpPr>
        <p:spPr bwMode="auto">
          <a:noFill/>
          <a:ln>
            <a:solidFill>
              <a:srgbClr val="000000"/>
            </a:solidFill>
            <a:miter lim="800000"/>
            <a:headEnd/>
            <a:tailEnd/>
          </a:ln>
        </p:spPr>
      </p:sp>
      <p:sp>
        <p:nvSpPr>
          <p:cNvPr id="16386"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3B5A71-B776-4B97-BEB3-23BAC689BB59}" type="slidenum">
              <a:rPr lang="it-IT"/>
              <a:pPr fontAlgn="base">
                <a:spcBef>
                  <a:spcPct val="0"/>
                </a:spcBef>
                <a:spcAft>
                  <a:spcPct val="0"/>
                </a:spcAft>
                <a:defRPr/>
              </a:pPr>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egnaposto immagine diapositiva 1"/>
          <p:cNvSpPr>
            <a:spLocks noGrp="1" noRot="1" noChangeAspect="1"/>
          </p:cNvSpPr>
          <p:nvPr>
            <p:ph type="sldImg"/>
          </p:nvPr>
        </p:nvSpPr>
        <p:spPr bwMode="auto">
          <a:noFill/>
          <a:ln>
            <a:solidFill>
              <a:srgbClr val="000000"/>
            </a:solidFill>
            <a:miter lim="800000"/>
            <a:headEnd/>
            <a:tailEnd/>
          </a:ln>
        </p:spPr>
      </p:sp>
      <p:sp>
        <p:nvSpPr>
          <p:cNvPr id="35842"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39939"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79D040A-6226-4CFB-9604-B90126B8F8AE}" type="slidenum">
              <a:rPr lang="it-IT"/>
              <a:pPr fontAlgn="base">
                <a:spcBef>
                  <a:spcPct val="0"/>
                </a:spcBef>
                <a:spcAft>
                  <a:spcPct val="0"/>
                </a:spcAft>
                <a:defRPr/>
              </a:pPr>
              <a:t>11</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egnaposto immagine diapositiva 1"/>
          <p:cNvSpPr>
            <a:spLocks noGrp="1" noRot="1" noChangeAspect="1"/>
          </p:cNvSpPr>
          <p:nvPr>
            <p:ph type="sldImg"/>
          </p:nvPr>
        </p:nvSpPr>
        <p:spPr bwMode="auto">
          <a:noFill/>
          <a:ln>
            <a:solidFill>
              <a:srgbClr val="000000"/>
            </a:solidFill>
            <a:miter lim="800000"/>
            <a:headEnd/>
            <a:tailEnd/>
          </a:ln>
        </p:spPr>
      </p:sp>
      <p:sp>
        <p:nvSpPr>
          <p:cNvPr id="37890"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419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A097C11-165E-402E-A0CD-20418423BC57}" type="slidenum">
              <a:rPr lang="it-IT"/>
              <a:pPr fontAlgn="base">
                <a:spcBef>
                  <a:spcPct val="0"/>
                </a:spcBef>
                <a:spcAft>
                  <a:spcPct val="0"/>
                </a:spcAft>
                <a:defRPr/>
              </a:pPr>
              <a:t>12</a:t>
            </a:fld>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egnaposto immagine diapositiva 1"/>
          <p:cNvSpPr>
            <a:spLocks noGrp="1" noRot="1" noChangeAspect="1"/>
          </p:cNvSpPr>
          <p:nvPr>
            <p:ph type="sldImg"/>
          </p:nvPr>
        </p:nvSpPr>
        <p:spPr bwMode="auto">
          <a:noFill/>
          <a:ln>
            <a:solidFill>
              <a:srgbClr val="000000"/>
            </a:solidFill>
            <a:miter lim="800000"/>
            <a:headEnd/>
            <a:tailEnd/>
          </a:ln>
        </p:spPr>
      </p:sp>
      <p:sp>
        <p:nvSpPr>
          <p:cNvPr id="39938"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4403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9379A66-D74C-487A-BC11-6D3F868BE20F}" type="slidenum">
              <a:rPr lang="it-IT"/>
              <a:pPr fontAlgn="base">
                <a:spcBef>
                  <a:spcPct val="0"/>
                </a:spcBef>
                <a:spcAft>
                  <a:spcPct val="0"/>
                </a:spcAft>
                <a:defRPr/>
              </a:pPr>
              <a:t>13</a:t>
            </a:fld>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egnaposto immagine diapositiva 1"/>
          <p:cNvSpPr>
            <a:spLocks noGrp="1" noRot="1" noChangeAspect="1"/>
          </p:cNvSpPr>
          <p:nvPr>
            <p:ph type="sldImg"/>
          </p:nvPr>
        </p:nvSpPr>
        <p:spPr bwMode="auto">
          <a:noFill/>
          <a:ln>
            <a:solidFill>
              <a:srgbClr val="000000"/>
            </a:solidFill>
            <a:miter lim="800000"/>
            <a:headEnd/>
            <a:tailEnd/>
          </a:ln>
        </p:spPr>
      </p:sp>
      <p:sp>
        <p:nvSpPr>
          <p:cNvPr id="41986"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46083"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329A5B-F716-4893-85A1-3102C8EC90CC}" type="slidenum">
              <a:rPr lang="it-IT"/>
              <a:pPr fontAlgn="base">
                <a:spcBef>
                  <a:spcPct val="0"/>
                </a:spcBef>
                <a:spcAft>
                  <a:spcPct val="0"/>
                </a:spcAft>
                <a:defRPr/>
              </a:pPr>
              <a:t>14</a:t>
            </a:fld>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egnaposto immagine diapositiva 1"/>
          <p:cNvSpPr>
            <a:spLocks noGrp="1" noRot="1" noChangeAspect="1"/>
          </p:cNvSpPr>
          <p:nvPr>
            <p:ph type="sldImg"/>
          </p:nvPr>
        </p:nvSpPr>
        <p:spPr bwMode="auto">
          <a:noFill/>
          <a:ln>
            <a:solidFill>
              <a:srgbClr val="000000"/>
            </a:solidFill>
            <a:miter lim="800000"/>
            <a:headEnd/>
            <a:tailEnd/>
          </a:ln>
        </p:spPr>
      </p:sp>
      <p:sp>
        <p:nvSpPr>
          <p:cNvPr id="44034"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48131"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F31EA1C-971E-4D96-910B-037E28FF9677}" type="slidenum">
              <a:rPr lang="it-IT"/>
              <a:pPr fontAlgn="base">
                <a:spcBef>
                  <a:spcPct val="0"/>
                </a:spcBef>
                <a:spcAft>
                  <a:spcPct val="0"/>
                </a:spcAft>
                <a:defRPr/>
              </a:pPr>
              <a:t>15</a:t>
            </a:fld>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egnaposto immagine diapositiva 1"/>
          <p:cNvSpPr>
            <a:spLocks noGrp="1" noRot="1" noChangeAspect="1"/>
          </p:cNvSpPr>
          <p:nvPr>
            <p:ph type="sldImg"/>
          </p:nvPr>
        </p:nvSpPr>
        <p:spPr bwMode="auto">
          <a:noFill/>
          <a:ln>
            <a:solidFill>
              <a:srgbClr val="000000"/>
            </a:solidFill>
            <a:miter lim="800000"/>
            <a:headEnd/>
            <a:tailEnd/>
          </a:ln>
        </p:spPr>
      </p:sp>
      <p:sp>
        <p:nvSpPr>
          <p:cNvPr id="46082"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5222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84C73F5-4B86-4E81-86D6-1E8F377F22DD}" type="slidenum">
              <a:rPr lang="it-IT"/>
              <a:pPr fontAlgn="base">
                <a:spcBef>
                  <a:spcPct val="0"/>
                </a:spcBef>
                <a:spcAft>
                  <a:spcPct val="0"/>
                </a:spcAft>
                <a:defRPr/>
              </a:pPr>
              <a:t>16</a:t>
            </a:fld>
            <a:endParaRPr 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egnaposto immagine diapositiva 1"/>
          <p:cNvSpPr>
            <a:spLocks noGrp="1" noRot="1" noChangeAspect="1"/>
          </p:cNvSpPr>
          <p:nvPr>
            <p:ph type="sldImg"/>
          </p:nvPr>
        </p:nvSpPr>
        <p:spPr bwMode="auto">
          <a:noFill/>
          <a:ln>
            <a:solidFill>
              <a:srgbClr val="000000"/>
            </a:solidFill>
            <a:miter lim="800000"/>
            <a:headEnd/>
            <a:tailEnd/>
          </a:ln>
        </p:spPr>
      </p:sp>
      <p:sp>
        <p:nvSpPr>
          <p:cNvPr id="48130"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5427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5550CF-9218-41D8-B28F-5D6B43DB4190}" type="slidenum">
              <a:rPr lang="it-IT"/>
              <a:pPr fontAlgn="base">
                <a:spcBef>
                  <a:spcPct val="0"/>
                </a:spcBef>
                <a:spcAft>
                  <a:spcPct val="0"/>
                </a:spcAft>
                <a:defRPr/>
              </a:pPr>
              <a:t>17</a:t>
            </a:fld>
            <a:endParaRPr lang="it-I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egnaposto immagine diapositiva 1"/>
          <p:cNvSpPr>
            <a:spLocks noGrp="1" noRot="1" noChangeAspect="1"/>
          </p:cNvSpPr>
          <p:nvPr>
            <p:ph type="sldImg"/>
          </p:nvPr>
        </p:nvSpPr>
        <p:spPr bwMode="auto">
          <a:noFill/>
          <a:ln>
            <a:solidFill>
              <a:srgbClr val="000000"/>
            </a:solidFill>
            <a:miter lim="800000"/>
            <a:headEnd/>
            <a:tailEnd/>
          </a:ln>
        </p:spPr>
      </p:sp>
      <p:sp>
        <p:nvSpPr>
          <p:cNvPr id="50178"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56323"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84AFE1-40FC-4940-A0DE-53E3E363C91F}" type="slidenum">
              <a:rPr lang="it-IT"/>
              <a:pPr fontAlgn="base">
                <a:spcBef>
                  <a:spcPct val="0"/>
                </a:spcBef>
                <a:spcAft>
                  <a:spcPct val="0"/>
                </a:spcAft>
                <a:defRPr/>
              </a:pPr>
              <a:t>18</a:t>
            </a:fld>
            <a:endParaRPr lang="it-IT"/>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egnaposto immagine diapositiva 1"/>
          <p:cNvSpPr>
            <a:spLocks noGrp="1" noRot="1" noChangeAspect="1"/>
          </p:cNvSpPr>
          <p:nvPr>
            <p:ph type="sldImg"/>
          </p:nvPr>
        </p:nvSpPr>
        <p:spPr bwMode="auto">
          <a:noFill/>
          <a:ln>
            <a:solidFill>
              <a:srgbClr val="000000"/>
            </a:solidFill>
            <a:miter lim="800000"/>
            <a:headEnd/>
            <a:tailEnd/>
          </a:ln>
        </p:spPr>
      </p:sp>
      <p:sp>
        <p:nvSpPr>
          <p:cNvPr id="52226"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58371"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9E76F11-ABB7-4D40-8711-8F5B3369CA48}" type="slidenum">
              <a:rPr lang="it-IT"/>
              <a:pPr fontAlgn="base">
                <a:spcBef>
                  <a:spcPct val="0"/>
                </a:spcBef>
                <a:spcAft>
                  <a:spcPct val="0"/>
                </a:spcAft>
                <a:defRPr/>
              </a:pPr>
              <a:t>19</a:t>
            </a:fld>
            <a:endParaRPr lang="it-I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egnaposto immagine diapositiva 1"/>
          <p:cNvSpPr>
            <a:spLocks noGrp="1" noRot="1" noChangeAspect="1"/>
          </p:cNvSpPr>
          <p:nvPr>
            <p:ph type="sldImg"/>
          </p:nvPr>
        </p:nvSpPr>
        <p:spPr bwMode="auto">
          <a:noFill/>
          <a:ln>
            <a:solidFill>
              <a:srgbClr val="000000"/>
            </a:solidFill>
            <a:miter lim="800000"/>
            <a:headEnd/>
            <a:tailEnd/>
          </a:ln>
        </p:spPr>
      </p:sp>
      <p:sp>
        <p:nvSpPr>
          <p:cNvPr id="54274"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0419"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502F299-C451-4981-831B-C678DE899304}" type="slidenum">
              <a:rPr lang="it-IT"/>
              <a:pPr fontAlgn="base">
                <a:spcBef>
                  <a:spcPct val="0"/>
                </a:spcBef>
                <a:spcAft>
                  <a:spcPct val="0"/>
                </a:spcAft>
                <a:defRPr/>
              </a:pPr>
              <a:t>20</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egnaposto immagine diapositiva 1"/>
          <p:cNvSpPr>
            <a:spLocks noGrp="1" noRot="1" noChangeAspect="1"/>
          </p:cNvSpPr>
          <p:nvPr>
            <p:ph type="sldImg"/>
          </p:nvPr>
        </p:nvSpPr>
        <p:spPr bwMode="auto">
          <a:noFill/>
          <a:ln>
            <a:solidFill>
              <a:srgbClr val="000000"/>
            </a:solidFill>
            <a:miter lim="800000"/>
            <a:headEnd/>
            <a:tailEnd/>
          </a:ln>
        </p:spPr>
      </p:sp>
      <p:sp>
        <p:nvSpPr>
          <p:cNvPr id="18434"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843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552BEA0-9F8A-4A4A-90C3-B84FA8DB4132}" type="slidenum">
              <a:rPr lang="it-IT"/>
              <a:pPr fontAlgn="base">
                <a:spcBef>
                  <a:spcPct val="0"/>
                </a:spcBef>
                <a:spcAft>
                  <a:spcPct val="0"/>
                </a:spcAft>
                <a:defRPr/>
              </a:pPr>
              <a:t>2</a:t>
            </a:fld>
            <a:endParaRPr 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egnaposto immagine diapositiva 1"/>
          <p:cNvSpPr>
            <a:spLocks noGrp="1" noRot="1" noChangeAspect="1"/>
          </p:cNvSpPr>
          <p:nvPr>
            <p:ph type="sldImg"/>
          </p:nvPr>
        </p:nvSpPr>
        <p:spPr bwMode="auto">
          <a:noFill/>
          <a:ln>
            <a:solidFill>
              <a:srgbClr val="000000"/>
            </a:solidFill>
            <a:miter lim="800000"/>
            <a:headEnd/>
            <a:tailEnd/>
          </a:ln>
        </p:spPr>
      </p:sp>
      <p:sp>
        <p:nvSpPr>
          <p:cNvPr id="56322"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451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9E4AE1-D807-4C90-BC5C-97CDBD610785}" type="slidenum">
              <a:rPr lang="it-IT"/>
              <a:pPr fontAlgn="base">
                <a:spcBef>
                  <a:spcPct val="0"/>
                </a:spcBef>
                <a:spcAft>
                  <a:spcPct val="0"/>
                </a:spcAft>
                <a:defRPr/>
              </a:pPr>
              <a:t>21</a:t>
            </a:fld>
            <a:endParaRPr lang="it-IT"/>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egnaposto immagine diapositiva 1"/>
          <p:cNvSpPr>
            <a:spLocks noGrp="1" noRot="1" noChangeAspect="1"/>
          </p:cNvSpPr>
          <p:nvPr>
            <p:ph type="sldImg"/>
          </p:nvPr>
        </p:nvSpPr>
        <p:spPr bwMode="auto">
          <a:noFill/>
          <a:ln>
            <a:solidFill>
              <a:srgbClr val="000000"/>
            </a:solidFill>
            <a:miter lim="800000"/>
            <a:headEnd/>
            <a:tailEnd/>
          </a:ln>
        </p:spPr>
      </p:sp>
      <p:sp>
        <p:nvSpPr>
          <p:cNvPr id="58370"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848EE0A-7831-4D04-A3D0-05DF89DA88A5}" type="slidenum">
              <a:rPr lang="it-IT"/>
              <a:pPr fontAlgn="base">
                <a:spcBef>
                  <a:spcPct val="0"/>
                </a:spcBef>
                <a:spcAft>
                  <a:spcPct val="0"/>
                </a:spcAft>
                <a:defRPr/>
              </a:pPr>
              <a:t>22</a:t>
            </a:fld>
            <a:endParaRPr lang="it-IT"/>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egnaposto immagine diapositiva 1"/>
          <p:cNvSpPr>
            <a:spLocks noGrp="1" noRot="1" noChangeAspect="1"/>
          </p:cNvSpPr>
          <p:nvPr>
            <p:ph type="sldImg"/>
          </p:nvPr>
        </p:nvSpPr>
        <p:spPr bwMode="auto">
          <a:noFill/>
          <a:ln>
            <a:solidFill>
              <a:srgbClr val="000000"/>
            </a:solidFill>
            <a:miter lim="800000"/>
            <a:headEnd/>
            <a:tailEnd/>
          </a:ln>
        </p:spPr>
      </p:sp>
      <p:sp>
        <p:nvSpPr>
          <p:cNvPr id="60418"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8611"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0B4ECE9-06D1-4BF3-8B96-22ADB7E50DFC}" type="slidenum">
              <a:rPr lang="it-IT"/>
              <a:pPr fontAlgn="base">
                <a:spcBef>
                  <a:spcPct val="0"/>
                </a:spcBef>
                <a:spcAft>
                  <a:spcPct val="0"/>
                </a:spcAft>
                <a:defRPr/>
              </a:pPr>
              <a:t>23</a:t>
            </a:fld>
            <a:endParaRPr lang="it-IT"/>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egnaposto immagine diapositiva 1"/>
          <p:cNvSpPr>
            <a:spLocks noGrp="1" noRot="1" noChangeAspect="1"/>
          </p:cNvSpPr>
          <p:nvPr>
            <p:ph type="sldImg"/>
          </p:nvPr>
        </p:nvSpPr>
        <p:spPr bwMode="auto">
          <a:noFill/>
          <a:ln>
            <a:solidFill>
              <a:srgbClr val="000000"/>
            </a:solidFill>
            <a:miter lim="800000"/>
            <a:headEnd/>
            <a:tailEnd/>
          </a:ln>
        </p:spPr>
      </p:sp>
      <p:sp>
        <p:nvSpPr>
          <p:cNvPr id="62466"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70659"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85D5F3C-A29D-431D-82A8-218E9B7ACAE2}" type="slidenum">
              <a:rPr lang="it-IT"/>
              <a:pPr fontAlgn="base">
                <a:spcBef>
                  <a:spcPct val="0"/>
                </a:spcBef>
                <a:spcAft>
                  <a:spcPct val="0"/>
                </a:spcAft>
                <a:defRPr/>
              </a:pPr>
              <a:t>24</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egnaposto immagine diapositiva 1"/>
          <p:cNvSpPr>
            <a:spLocks noGrp="1" noRot="1" noChangeAspect="1"/>
          </p:cNvSpPr>
          <p:nvPr>
            <p:ph type="sldImg"/>
          </p:nvPr>
        </p:nvSpPr>
        <p:spPr bwMode="auto">
          <a:noFill/>
          <a:ln>
            <a:solidFill>
              <a:srgbClr val="000000"/>
            </a:solidFill>
            <a:miter lim="800000"/>
            <a:headEnd/>
            <a:tailEnd/>
          </a:ln>
        </p:spPr>
      </p:sp>
      <p:sp>
        <p:nvSpPr>
          <p:cNvPr id="20482"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0483"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B19E0EE-25DB-4272-B914-3F55AA9F1838}" type="slidenum">
              <a:rPr lang="it-IT"/>
              <a:pPr fontAlgn="base">
                <a:spcBef>
                  <a:spcPct val="0"/>
                </a:spcBef>
                <a:spcAft>
                  <a:spcPct val="0"/>
                </a:spcAft>
                <a:defRPr/>
              </a:pPr>
              <a:t>3</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egnaposto immagine diapositiva 1"/>
          <p:cNvSpPr>
            <a:spLocks noGrp="1" noRot="1" noChangeAspect="1"/>
          </p:cNvSpPr>
          <p:nvPr>
            <p:ph type="sldImg"/>
          </p:nvPr>
        </p:nvSpPr>
        <p:spPr bwMode="auto">
          <a:noFill/>
          <a:ln>
            <a:solidFill>
              <a:srgbClr val="000000"/>
            </a:solidFill>
            <a:miter lim="800000"/>
            <a:headEnd/>
            <a:tailEnd/>
          </a:ln>
        </p:spPr>
      </p:sp>
      <p:sp>
        <p:nvSpPr>
          <p:cNvPr id="22530"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2531"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EEF2650-0204-44D9-8881-274786F317B1}" type="slidenum">
              <a:rPr lang="it-IT"/>
              <a:pPr fontAlgn="base">
                <a:spcBef>
                  <a:spcPct val="0"/>
                </a:spcBef>
                <a:spcAft>
                  <a:spcPct val="0"/>
                </a:spcAft>
                <a:defRPr/>
              </a:pPr>
              <a:t>4</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egnaposto immagine diapositiva 1"/>
          <p:cNvSpPr>
            <a:spLocks noGrp="1" noRot="1" noChangeAspect="1"/>
          </p:cNvSpPr>
          <p:nvPr>
            <p:ph type="sldImg"/>
          </p:nvPr>
        </p:nvSpPr>
        <p:spPr bwMode="auto">
          <a:noFill/>
          <a:ln>
            <a:solidFill>
              <a:srgbClr val="000000"/>
            </a:solidFill>
            <a:miter lim="800000"/>
            <a:headEnd/>
            <a:tailEnd/>
          </a:ln>
        </p:spPr>
      </p:sp>
      <p:sp>
        <p:nvSpPr>
          <p:cNvPr id="24578"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4579"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FF62B42-993A-4634-8BB7-B1C7BF5EC589}" type="slidenum">
              <a:rPr lang="it-IT"/>
              <a:pPr fontAlgn="base">
                <a:spcBef>
                  <a:spcPct val="0"/>
                </a:spcBef>
                <a:spcAft>
                  <a:spcPct val="0"/>
                </a:spcAft>
                <a:defRPr/>
              </a:pPr>
              <a:t>5</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egnaposto immagine diapositiva 1"/>
          <p:cNvSpPr>
            <a:spLocks noGrp="1" noRot="1" noChangeAspect="1"/>
          </p:cNvSpPr>
          <p:nvPr>
            <p:ph type="sldImg"/>
          </p:nvPr>
        </p:nvSpPr>
        <p:spPr bwMode="auto">
          <a:noFill/>
          <a:ln>
            <a:solidFill>
              <a:srgbClr val="000000"/>
            </a:solidFill>
            <a:miter lim="800000"/>
            <a:headEnd/>
            <a:tailEnd/>
          </a:ln>
        </p:spPr>
      </p:sp>
      <p:sp>
        <p:nvSpPr>
          <p:cNvPr id="26626"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662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F1A618B-DEDE-4E64-BC2B-B412CB9C4310}" type="slidenum">
              <a:rPr lang="it-IT"/>
              <a:pPr fontAlgn="base">
                <a:spcBef>
                  <a:spcPct val="0"/>
                </a:spcBef>
                <a:spcAft>
                  <a:spcPct val="0"/>
                </a:spcAft>
                <a:defRPr/>
              </a:pPr>
              <a:t>6</a:t>
            </a:fld>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egnaposto immagine diapositiva 1"/>
          <p:cNvSpPr>
            <a:spLocks noGrp="1" noRot="1" noChangeAspect="1"/>
          </p:cNvSpPr>
          <p:nvPr>
            <p:ph type="sldImg"/>
          </p:nvPr>
        </p:nvSpPr>
        <p:spPr bwMode="auto">
          <a:noFill/>
          <a:ln>
            <a:solidFill>
              <a:srgbClr val="000000"/>
            </a:solidFill>
            <a:miter lim="800000"/>
            <a:headEnd/>
            <a:tailEnd/>
          </a:ln>
        </p:spPr>
      </p:sp>
      <p:sp>
        <p:nvSpPr>
          <p:cNvPr id="28674"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867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3F74CC1-11CB-45E6-8156-D8288384EF25}" type="slidenum">
              <a:rPr lang="it-IT"/>
              <a:pPr fontAlgn="base">
                <a:spcBef>
                  <a:spcPct val="0"/>
                </a:spcBef>
                <a:spcAft>
                  <a:spcPct val="0"/>
                </a:spcAft>
                <a:defRPr/>
              </a:pPr>
              <a:t>7</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egnaposto immagine diapositiva 1"/>
          <p:cNvSpPr>
            <a:spLocks noGrp="1" noRot="1" noChangeAspect="1"/>
          </p:cNvSpPr>
          <p:nvPr>
            <p:ph type="sldImg"/>
          </p:nvPr>
        </p:nvSpPr>
        <p:spPr bwMode="auto">
          <a:noFill/>
          <a:ln>
            <a:solidFill>
              <a:srgbClr val="000000"/>
            </a:solidFill>
            <a:miter lim="800000"/>
            <a:headEnd/>
            <a:tailEnd/>
          </a:ln>
        </p:spPr>
      </p:sp>
      <p:sp>
        <p:nvSpPr>
          <p:cNvPr id="30722"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30723"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8DDDEB-8838-4E87-BCF5-639654CCE53E}" type="slidenum">
              <a:rPr lang="it-IT"/>
              <a:pPr fontAlgn="base">
                <a:spcBef>
                  <a:spcPct val="0"/>
                </a:spcBef>
                <a:spcAft>
                  <a:spcPct val="0"/>
                </a:spcAft>
                <a:defRPr/>
              </a:pPr>
              <a:t>8</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egnaposto immagine diapositiva 1"/>
          <p:cNvSpPr>
            <a:spLocks noGrp="1" noRot="1" noChangeAspect="1"/>
          </p:cNvSpPr>
          <p:nvPr>
            <p:ph type="sldImg"/>
          </p:nvPr>
        </p:nvSpPr>
        <p:spPr bwMode="auto">
          <a:noFill/>
          <a:ln>
            <a:solidFill>
              <a:srgbClr val="000000"/>
            </a:solidFill>
            <a:miter lim="800000"/>
            <a:headEnd/>
            <a:tailEnd/>
          </a:ln>
        </p:spPr>
      </p:sp>
      <p:sp>
        <p:nvSpPr>
          <p:cNvPr id="33794"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3379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FBDA43-E7C6-49B3-8834-3B53E769D7D0}" type="slidenum">
              <a:rPr lang="it-IT"/>
              <a:pPr fontAlgn="base">
                <a:spcBef>
                  <a:spcPct val="0"/>
                </a:spcBef>
                <a:spcAft>
                  <a:spcPct val="0"/>
                </a:spcAft>
                <a:defRPr/>
              </a:pPr>
              <a:t>10</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193B695A-7B3C-47AC-B632-04709837227F}" type="datetime1">
              <a:rPr lang="it-IT"/>
              <a:pPr>
                <a:defRPr/>
              </a:pPr>
              <a:t>18/09/2014</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9716F3D5-2D70-4C4F-8DA3-DAC5A2A33FDF}"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811DAAB1-8B3B-4DBF-AA18-8CF48C56E517}" type="datetime1">
              <a:rPr lang="it-IT"/>
              <a:pPr>
                <a:defRPr/>
              </a:pPr>
              <a:t>18/09/2014</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92300183-18FE-4816-971B-2E079DA0077F}"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59849D61-B1DA-4AD9-95B1-296EB7C2AAF9}" type="datetime1">
              <a:rPr lang="it-IT"/>
              <a:pPr>
                <a:defRPr/>
              </a:pPr>
              <a:t>18/09/2014</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FB3FD65C-DAAB-40DA-AAD4-8B9378D622E4}"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53FE79FF-B111-4645-BF3D-A02B949CCAF8}" type="datetime1">
              <a:rPr lang="it-IT"/>
              <a:pPr>
                <a:defRPr/>
              </a:pPr>
              <a:t>18/09/2014</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2511D2AC-92C6-4F37-9CA3-025937530DF0}"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48F93A43-3E39-4336-B002-EC097812C8CB}" type="datetime1">
              <a:rPr lang="it-IT"/>
              <a:pPr>
                <a:defRPr/>
              </a:pPr>
              <a:t>18/09/2014</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23ED1FA3-3D93-4206-8C9A-FF912FB2A9B2}"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2227516D-8E29-4E24-91E9-C88EC92520D2}" type="datetime1">
              <a:rPr lang="it-IT"/>
              <a:pPr>
                <a:defRPr/>
              </a:pPr>
              <a:t>18/09/2014</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it-IT"/>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D631E0A7-AE69-4A42-83E9-1ED4F90F2F3B}"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0A0814DA-3698-462C-8F41-0E30B3CC6FA0}" type="datetime1">
              <a:rPr lang="it-IT"/>
              <a:pPr>
                <a:defRPr/>
              </a:pPr>
              <a:t>18/09/2014</a:t>
            </a:fld>
            <a:endParaRPr lang="it-IT"/>
          </a:p>
        </p:txBody>
      </p:sp>
      <p:sp>
        <p:nvSpPr>
          <p:cNvPr id="8" name="Segnaposto piè di pagina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it-IT"/>
          </a:p>
        </p:txBody>
      </p:sp>
      <p:sp>
        <p:nvSpPr>
          <p:cNvPr id="9" name="Segnaposto numero diapositiva 8"/>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6E0D358B-BE35-4B9F-9BF1-13F29A892234}"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data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78296977-9120-4D91-8325-29DCFD0D7DD0}" type="datetime1">
              <a:rPr lang="it-IT"/>
              <a:pPr>
                <a:defRPr/>
              </a:pPr>
              <a:t>18/09/2014</a:t>
            </a:fld>
            <a:endParaRPr lang="it-IT"/>
          </a:p>
        </p:txBody>
      </p:sp>
      <p:sp>
        <p:nvSpPr>
          <p:cNvPr id="4" name="Segnaposto piè di pagina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it-IT"/>
          </a:p>
        </p:txBody>
      </p:sp>
      <p:sp>
        <p:nvSpPr>
          <p:cNvPr id="5" name="Segnaposto numero diapositiva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8AE611A4-C91E-47EA-9BF3-49B5179CE40A}"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E62C0887-8773-4D5D-8A9E-6BB3578A536E}" type="datetime1">
              <a:rPr lang="it-IT"/>
              <a:pPr>
                <a:defRPr/>
              </a:pPr>
              <a:t>18/09/2014</a:t>
            </a:fld>
            <a:endParaRPr lang="it-IT"/>
          </a:p>
        </p:txBody>
      </p:sp>
      <p:sp>
        <p:nvSpPr>
          <p:cNvPr id="3" name="Segnaposto piè di pagina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it-IT"/>
          </a:p>
        </p:txBody>
      </p:sp>
      <p:sp>
        <p:nvSpPr>
          <p:cNvPr id="4" name="Segnaposto numero diapositiva 3"/>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CD8E1E3D-6A9C-44E9-9CE1-594F8F188836}"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CCEBE40C-1901-412F-AB4D-508D690B4BCD}" type="datetime1">
              <a:rPr lang="it-IT"/>
              <a:pPr>
                <a:defRPr/>
              </a:pPr>
              <a:t>18/09/2014</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it-IT"/>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A4713B37-5882-439A-A671-459333195B92}"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32359E65-4228-44EC-A70A-6B9ED641C57F}" type="datetime1">
              <a:rPr lang="it-IT"/>
              <a:pPr>
                <a:defRPr/>
              </a:pPr>
              <a:t>18/09/2014</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it-IT"/>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2B17A007-0363-474F-843C-D43EE2DD4941}"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7"/>
          <p:cNvSpPr/>
          <p:nvPr userDrawn="1"/>
        </p:nvSpPr>
        <p:spPr>
          <a:xfrm>
            <a:off x="777875" y="0"/>
            <a:ext cx="7543800" cy="381000"/>
          </a:xfrm>
          <a:prstGeom prst="rect">
            <a:avLst/>
          </a:prstGeom>
          <a:solidFill>
            <a:srgbClr val="7F1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Times New Roman" pitchFamily="-28" charset="0"/>
              <a:buNone/>
              <a:defRPr/>
            </a:pPr>
            <a:endParaRPr lang="en-US"/>
          </a:p>
        </p:txBody>
      </p:sp>
      <p:cxnSp>
        <p:nvCxnSpPr>
          <p:cNvPr id="9" name="Connettore 1 8"/>
          <p:cNvCxnSpPr/>
          <p:nvPr userDrawn="1"/>
        </p:nvCxnSpPr>
        <p:spPr>
          <a:xfrm>
            <a:off x="777875" y="6254750"/>
            <a:ext cx="7543800" cy="0"/>
          </a:xfrm>
          <a:prstGeom prst="line">
            <a:avLst/>
          </a:prstGeom>
          <a:ln>
            <a:solidFill>
              <a:srgbClr val="7F142A"/>
            </a:solidFill>
          </a:ln>
          <a:effectLst/>
        </p:spPr>
        <p:style>
          <a:lnRef idx="2">
            <a:schemeClr val="accent1"/>
          </a:lnRef>
          <a:fillRef idx="0">
            <a:schemeClr val="accent1"/>
          </a:fillRef>
          <a:effectRef idx="1">
            <a:schemeClr val="accent1"/>
          </a:effectRef>
          <a:fontRef idx="minor">
            <a:schemeClr val="tx1"/>
          </a:fontRef>
        </p:style>
      </p:cxnSp>
      <p:pic>
        <p:nvPicPr>
          <p:cNvPr id="1028" name="Immagine 10" descr="marchio 2.jpg"/>
          <p:cNvPicPr>
            <a:picLocks noChangeAspect="1"/>
          </p:cNvPicPr>
          <p:nvPr userDrawn="1"/>
        </p:nvPicPr>
        <p:blipFill>
          <a:blip r:embed="rId13"/>
          <a:srcRect/>
          <a:stretch>
            <a:fillRect/>
          </a:stretch>
        </p:blipFill>
        <p:spPr bwMode="auto">
          <a:xfrm>
            <a:off x="7558088" y="6346825"/>
            <a:ext cx="806450" cy="3349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sistan.it/newpsnonline/appl/psn/"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mailto:cervini@istat.it"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3" descr="G:\Documenti Utente\diaco\_murray140\disco-D\Circoli di qualità e PSN\Psn 2014-2016. Aggiornam. 2016\Riunione 15092014\immagini per slides\rete.jpg"/>
          <p:cNvPicPr>
            <a:picLocks noChangeAspect="1" noChangeArrowheads="1"/>
          </p:cNvPicPr>
          <p:nvPr/>
        </p:nvPicPr>
        <p:blipFill>
          <a:blip r:embed="rId3"/>
          <a:srcRect/>
          <a:stretch>
            <a:fillRect/>
          </a:stretch>
        </p:blipFill>
        <p:spPr bwMode="auto">
          <a:xfrm>
            <a:off x="5503863" y="3006725"/>
            <a:ext cx="2830512" cy="3206750"/>
          </a:xfrm>
          <a:prstGeom prst="rect">
            <a:avLst/>
          </a:prstGeom>
          <a:noFill/>
          <a:ln w="9525">
            <a:noFill/>
            <a:miter lim="800000"/>
            <a:headEnd/>
            <a:tailEnd/>
          </a:ln>
        </p:spPr>
      </p:pic>
      <p:sp>
        <p:nvSpPr>
          <p:cNvPr id="15362" name="CasellaDiTesto 4"/>
          <p:cNvSpPr txBox="1">
            <a:spLocks noChangeArrowheads="1"/>
          </p:cNvSpPr>
          <p:nvPr/>
        </p:nvSpPr>
        <p:spPr bwMode="auto">
          <a:xfrm>
            <a:off x="682625" y="1222375"/>
            <a:ext cx="8027988" cy="3570288"/>
          </a:xfrm>
          <a:prstGeom prst="rect">
            <a:avLst/>
          </a:prstGeom>
          <a:noFill/>
          <a:ln w="9525">
            <a:noFill/>
            <a:miter lim="800000"/>
            <a:headEnd/>
            <a:tailEnd/>
          </a:ln>
        </p:spPr>
        <p:txBody>
          <a:bodyPr>
            <a:spAutoFit/>
          </a:bodyPr>
          <a:lstStyle/>
          <a:p>
            <a:r>
              <a:rPr lang="it-IT" sz="2400" b="1">
                <a:solidFill>
                  <a:srgbClr val="505150"/>
                </a:solidFill>
              </a:rPr>
              <a:t>PSN 2014-2016. AGGIORNAMENTO 2016</a:t>
            </a:r>
          </a:p>
          <a:p>
            <a:endParaRPr lang="it-IT" sz="2400" b="1">
              <a:solidFill>
                <a:srgbClr val="505150"/>
              </a:solidFill>
            </a:endParaRPr>
          </a:p>
          <a:p>
            <a:endParaRPr lang="it-IT" sz="2400">
              <a:solidFill>
                <a:srgbClr val="505150"/>
              </a:solidFill>
            </a:endParaRPr>
          </a:p>
          <a:p>
            <a:r>
              <a:rPr lang="it-IT" sz="2400" b="1" i="1">
                <a:solidFill>
                  <a:srgbClr val="505150"/>
                </a:solidFill>
              </a:rPr>
              <a:t>Scadenze, strumenti e supporti</a:t>
            </a:r>
          </a:p>
          <a:p>
            <a:r>
              <a:rPr lang="it-IT" sz="2400" b="1" i="1">
                <a:solidFill>
                  <a:srgbClr val="505150"/>
                </a:solidFill>
              </a:rPr>
              <a:t>per l’aggiornamento del Psn per il 2016</a:t>
            </a:r>
          </a:p>
          <a:p>
            <a:endParaRPr lang="it-IT" sz="2800">
              <a:solidFill>
                <a:srgbClr val="505150"/>
              </a:solidFill>
            </a:endParaRPr>
          </a:p>
          <a:p>
            <a:endParaRPr lang="it-IT" sz="2000">
              <a:solidFill>
                <a:srgbClr val="505150"/>
              </a:solidFill>
            </a:endParaRPr>
          </a:p>
          <a:p>
            <a:r>
              <a:rPr lang="it-IT" sz="2000">
                <a:solidFill>
                  <a:srgbClr val="505150"/>
                </a:solidFill>
              </a:rPr>
              <a:t>Ilaria DIACO</a:t>
            </a:r>
          </a:p>
          <a:p>
            <a:endParaRPr lang="it-IT" sz="1000">
              <a:solidFill>
                <a:srgbClr val="505150"/>
              </a:solidFill>
            </a:endParaRPr>
          </a:p>
          <a:p>
            <a:endParaRPr lang="it-IT" sz="1000">
              <a:solidFill>
                <a:srgbClr val="505150"/>
              </a:solidFill>
            </a:endParaRPr>
          </a:p>
          <a:p>
            <a:r>
              <a:rPr lang="it-IT">
                <a:solidFill>
                  <a:srgbClr val="505150"/>
                </a:solidFill>
              </a:rPr>
              <a:t>15 settembre 2014</a:t>
            </a:r>
          </a:p>
        </p:txBody>
      </p:sp>
      <p:pic>
        <p:nvPicPr>
          <p:cNvPr id="15363" name="Picture 5"/>
          <p:cNvPicPr>
            <a:picLocks noChangeAspect="1" noChangeArrowheads="1"/>
          </p:cNvPicPr>
          <p:nvPr/>
        </p:nvPicPr>
        <p:blipFill>
          <a:blip r:embed="rId4"/>
          <a:srcRect/>
          <a:stretch>
            <a:fillRect/>
          </a:stretch>
        </p:blipFill>
        <p:spPr bwMode="auto">
          <a:xfrm>
            <a:off x="682625" y="5468938"/>
            <a:ext cx="1976438" cy="992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ttangolo 8"/>
          <p:cNvSpPr>
            <a:spLocks noChangeArrowheads="1"/>
          </p:cNvSpPr>
          <p:nvPr/>
        </p:nvSpPr>
        <p:spPr bwMode="auto">
          <a:xfrm>
            <a:off x="1781175" y="30163"/>
            <a:ext cx="5467350" cy="366712"/>
          </a:xfrm>
          <a:prstGeom prst="rect">
            <a:avLst/>
          </a:prstGeom>
          <a:noFill/>
          <a:ln w="9525">
            <a:noFill/>
            <a:miter lim="800000"/>
            <a:headEnd/>
            <a:tailEnd/>
          </a:ln>
        </p:spPr>
        <p:txBody>
          <a:bodyPr wrap="none">
            <a:spAutoFit/>
          </a:bodyPr>
          <a:lstStyle/>
          <a:p>
            <a:pPr algn="ctr"/>
            <a:r>
              <a:rPr lang="it-IT" b="1" i="1">
                <a:solidFill>
                  <a:srgbClr val="FFFFFF"/>
                </a:solidFill>
              </a:rPr>
              <a:t>i documenti collegati al Psn  /  le attività del 2014</a:t>
            </a:r>
          </a:p>
        </p:txBody>
      </p:sp>
      <p:sp>
        <p:nvSpPr>
          <p:cNvPr id="13" name="CasellaDiTesto 12"/>
          <p:cNvSpPr txBox="1"/>
          <p:nvPr/>
        </p:nvSpPr>
        <p:spPr>
          <a:xfrm>
            <a:off x="180975" y="6257925"/>
            <a:ext cx="501650" cy="277813"/>
          </a:xfrm>
          <a:prstGeom prst="rect">
            <a:avLst/>
          </a:prstGeom>
          <a:noFill/>
        </p:spPr>
        <p:txBody>
          <a:bodyPr>
            <a:spAutoFit/>
          </a:bodyPr>
          <a:lstStyle/>
          <a:p>
            <a:pPr algn="r" fontAlgn="auto">
              <a:spcBef>
                <a:spcPts val="0"/>
              </a:spcBef>
              <a:spcAft>
                <a:spcPts val="0"/>
              </a:spcAft>
              <a:defRPr/>
            </a:pPr>
            <a:r>
              <a:rPr lang="it-IT" sz="1200" dirty="0">
                <a:solidFill>
                  <a:schemeClr val="tx1">
                    <a:lumMod val="50000"/>
                    <a:lumOff val="50000"/>
                  </a:schemeClr>
                </a:solidFill>
                <a:latin typeface="+mn-lt"/>
              </a:rPr>
              <a:t>10</a:t>
            </a:r>
          </a:p>
        </p:txBody>
      </p:sp>
      <p:sp>
        <p:nvSpPr>
          <p:cNvPr id="32775" name="CasellaDiTesto 9"/>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sp>
        <p:nvSpPr>
          <p:cNvPr id="32776" name="Rectangle 16"/>
          <p:cNvSpPr>
            <a:spLocks noChangeArrowheads="1"/>
          </p:cNvSpPr>
          <p:nvPr/>
        </p:nvSpPr>
        <p:spPr bwMode="auto">
          <a:xfrm>
            <a:off x="2312988" y="3367088"/>
            <a:ext cx="6499225" cy="2644775"/>
          </a:xfrm>
          <a:prstGeom prst="rect">
            <a:avLst/>
          </a:prstGeom>
          <a:noFill/>
          <a:ln w="9525">
            <a:noFill/>
            <a:miter lim="800000"/>
            <a:headEnd/>
            <a:tailEnd/>
          </a:ln>
        </p:spPr>
        <p:txBody>
          <a:bodyPr anchor="ctr">
            <a:spAutoFit/>
          </a:bodyPr>
          <a:lstStyle/>
          <a:p>
            <a:pPr algn="just" eaLnBrk="0" hangingPunct="0"/>
            <a:endParaRPr lang="it-IT" sz="1400">
              <a:ea typeface="Calibri" pitchFamily="34" charset="0"/>
              <a:cs typeface="Arial" charset="0"/>
            </a:endParaRPr>
          </a:p>
          <a:p>
            <a:pPr algn="just" eaLnBrk="0" hangingPunct="0">
              <a:buFont typeface="Wingdings" pitchFamily="2" charset="2"/>
              <a:buChar char="Ø"/>
            </a:pPr>
            <a:r>
              <a:rPr lang="it-IT" sz="1400" b="1">
                <a:solidFill>
                  <a:srgbClr val="7F142A"/>
                </a:solidFill>
                <a:ea typeface="Calibri" pitchFamily="34" charset="0"/>
                <a:cs typeface="Arial" charset="0"/>
              </a:rPr>
              <a:t> Stato di attuazione 2013 (Sda) </a:t>
            </a:r>
            <a:r>
              <a:rPr lang="it-IT" sz="1400">
                <a:ea typeface="Calibri" pitchFamily="34" charset="0"/>
                <a:cs typeface="Arial" charset="0"/>
              </a:rPr>
              <a:t>dà conto, al tempo t+1, dei lavori effettivamente svolti nell’anno di riferimento t (</a:t>
            </a:r>
            <a:r>
              <a:rPr lang="it-IT" sz="1400">
                <a:solidFill>
                  <a:srgbClr val="000000"/>
                </a:solidFill>
                <a:ea typeface="Calibri" pitchFamily="34" charset="0"/>
                <a:cs typeface="Arial" charset="0"/>
              </a:rPr>
              <a:t>art. 24, d. lgs. 322/1989).</a:t>
            </a:r>
          </a:p>
          <a:p>
            <a:endParaRPr lang="it-IT" sz="1400">
              <a:ea typeface="Calibri" pitchFamily="34" charset="0"/>
              <a:cs typeface="Arial" charset="0"/>
            </a:endParaRPr>
          </a:p>
          <a:p>
            <a:endParaRPr lang="it-IT" sz="1400">
              <a:ea typeface="Calibri" pitchFamily="34" charset="0"/>
              <a:cs typeface="Arial" charset="0"/>
            </a:endParaRPr>
          </a:p>
          <a:p>
            <a:pPr algn="just" eaLnBrk="0" hangingPunct="0">
              <a:buFont typeface="Wingdings" pitchFamily="2" charset="2"/>
              <a:buChar char="Ø"/>
            </a:pPr>
            <a:endParaRPr lang="it-IT" sz="1400" b="1">
              <a:solidFill>
                <a:srgbClr val="7F142A"/>
              </a:solidFill>
              <a:ea typeface="Calibri" pitchFamily="34" charset="0"/>
              <a:cs typeface="Arial" charset="0"/>
            </a:endParaRPr>
          </a:p>
          <a:p>
            <a:pPr algn="just" eaLnBrk="0" hangingPunct="0">
              <a:buFont typeface="Wingdings" pitchFamily="2" charset="2"/>
              <a:buChar char="Ø"/>
            </a:pPr>
            <a:endParaRPr lang="it-IT" sz="1400" b="1">
              <a:solidFill>
                <a:srgbClr val="7F142A"/>
              </a:solidFill>
              <a:ea typeface="Calibri" pitchFamily="34" charset="0"/>
              <a:cs typeface="Arial" charset="0"/>
            </a:endParaRPr>
          </a:p>
          <a:p>
            <a:pPr algn="just" eaLnBrk="0" hangingPunct="0">
              <a:buFont typeface="Wingdings" pitchFamily="2" charset="2"/>
              <a:buChar char="Ø"/>
            </a:pPr>
            <a:r>
              <a:rPr lang="it-IT" sz="1400" b="1">
                <a:solidFill>
                  <a:srgbClr val="7F142A"/>
                </a:solidFill>
                <a:ea typeface="Calibri" pitchFamily="34" charset="0"/>
                <a:cs typeface="Arial" charset="0"/>
              </a:rPr>
              <a:t> Piano di attuazione 2015 (Pda)</a:t>
            </a:r>
          </a:p>
          <a:p>
            <a:pPr algn="just" eaLnBrk="0" hangingPunct="0">
              <a:buFont typeface="Wingdings" pitchFamily="2" charset="2"/>
              <a:buNone/>
            </a:pPr>
            <a:endParaRPr lang="it-IT" sz="1400">
              <a:ea typeface="Calibri" pitchFamily="34" charset="0"/>
              <a:cs typeface="Arial" charset="0"/>
            </a:endParaRPr>
          </a:p>
          <a:p>
            <a:pPr algn="just" eaLnBrk="0" hangingPunct="0">
              <a:buFont typeface="Wingdings" pitchFamily="2" charset="2"/>
              <a:buChar char="Ø"/>
            </a:pPr>
            <a:r>
              <a:rPr lang="it-IT" sz="1400" b="1">
                <a:solidFill>
                  <a:srgbClr val="7F142A"/>
                </a:solidFill>
                <a:ea typeface="Calibri" pitchFamily="34" charset="0"/>
                <a:cs typeface="Arial" charset="0"/>
              </a:rPr>
              <a:t> Psn 2014-2016. Aggiornamento 2016 </a:t>
            </a:r>
          </a:p>
          <a:p>
            <a:pPr algn="just" eaLnBrk="0" hangingPunct="0">
              <a:buFont typeface="Wingdings" pitchFamily="2" charset="2"/>
              <a:buNone/>
            </a:pPr>
            <a:r>
              <a:rPr lang="it-IT" sz="1400">
                <a:ea typeface="Calibri" pitchFamily="34" charset="0"/>
                <a:cs typeface="Arial" charset="0"/>
              </a:rPr>
              <a:t>può essere predisposto solo dopo la compilazione del Piano di attuazione per il 2015, perché alcuni lavori potrebbero essere stati non confermati dal Pda.</a:t>
            </a:r>
          </a:p>
        </p:txBody>
      </p:sp>
      <p:sp>
        <p:nvSpPr>
          <p:cNvPr id="32778" name="Text Box 16"/>
          <p:cNvSpPr txBox="1">
            <a:spLocks noChangeArrowheads="1"/>
          </p:cNvSpPr>
          <p:nvPr/>
        </p:nvSpPr>
        <p:spPr bwMode="auto">
          <a:xfrm>
            <a:off x="1854200" y="4089400"/>
            <a:ext cx="7124700" cy="730250"/>
          </a:xfrm>
          <a:prstGeom prst="rect">
            <a:avLst/>
          </a:prstGeom>
          <a:noFill/>
          <a:ln w="9525">
            <a:noFill/>
            <a:miter lim="800000"/>
            <a:headEnd/>
            <a:tailEnd/>
          </a:ln>
        </p:spPr>
        <p:txBody>
          <a:bodyPr>
            <a:spAutoFit/>
          </a:bodyPr>
          <a:lstStyle/>
          <a:p>
            <a:pPr lvl="1" defTabSz="914400"/>
            <a:r>
              <a:rPr lang="it-IT" sz="1400">
                <a:ea typeface="Calibri" pitchFamily="34" charset="0"/>
                <a:cs typeface="Arial" charset="0"/>
              </a:rPr>
              <a:t>Le informazioni sullo stato dei lavori statistici al 31.12.2013 sono già state acquisite all’inizio del 2014. </a:t>
            </a:r>
          </a:p>
          <a:p>
            <a:pPr lvl="1" defTabSz="914400"/>
            <a:r>
              <a:rPr lang="it-IT" sz="1400">
                <a:ea typeface="Calibri" pitchFamily="34" charset="0"/>
                <a:cs typeface="Arial" charset="0"/>
              </a:rPr>
              <a:t>Lo Sda 2013 è consultabile nella Relazione al Parlamento 2014.</a:t>
            </a:r>
            <a:endParaRPr lang="it-IT">
              <a:ea typeface="Calibri" pitchFamily="34" charset="0"/>
              <a:cs typeface="Arial" charset="0"/>
            </a:endParaRPr>
          </a:p>
        </p:txBody>
      </p:sp>
      <p:pic>
        <p:nvPicPr>
          <p:cNvPr id="32782" name="Rettangolo arrotondato 14"/>
          <p:cNvPicPr>
            <a:picLocks noChangeArrowheads="1"/>
          </p:cNvPicPr>
          <p:nvPr/>
        </p:nvPicPr>
        <p:blipFill>
          <a:blip r:embed="rId3"/>
          <a:srcRect/>
          <a:stretch>
            <a:fillRect/>
          </a:stretch>
        </p:blipFill>
        <p:spPr bwMode="auto">
          <a:xfrm>
            <a:off x="2225675" y="5291138"/>
            <a:ext cx="6705600" cy="808037"/>
          </a:xfrm>
          <a:prstGeom prst="rect">
            <a:avLst/>
          </a:prstGeom>
          <a:noFill/>
          <a:ln w="9525">
            <a:noFill/>
            <a:miter lim="800000"/>
            <a:headEnd/>
            <a:tailEnd/>
          </a:ln>
        </p:spPr>
      </p:pic>
      <p:grpSp>
        <p:nvGrpSpPr>
          <p:cNvPr id="4" name="Gruppo 3"/>
          <p:cNvGrpSpPr/>
          <p:nvPr/>
        </p:nvGrpSpPr>
        <p:grpSpPr>
          <a:xfrm>
            <a:off x="351886" y="585788"/>
            <a:ext cx="8579389" cy="5235575"/>
            <a:chOff x="351886" y="585788"/>
            <a:chExt cx="8579389" cy="5235575"/>
          </a:xfrm>
        </p:grpSpPr>
        <p:pic>
          <p:nvPicPr>
            <p:cNvPr id="8" name="Picture 2"/>
            <p:cNvPicPr>
              <a:picLocks noChangeAspect="1" noChangeArrowheads="1"/>
            </p:cNvPicPr>
            <p:nvPr/>
          </p:nvPicPr>
          <p:blipFill>
            <a:blip r:embed="rId4"/>
            <a:stretch>
              <a:fillRect/>
            </a:stretch>
          </p:blipFill>
          <p:spPr bwMode="auto">
            <a:xfrm>
              <a:off x="5113338" y="622300"/>
              <a:ext cx="3687762" cy="2425700"/>
            </a:xfrm>
            <a:prstGeom prst="rect">
              <a:avLst/>
            </a:prstGeom>
            <a:noFill/>
            <a:ln w="6350">
              <a:solidFill>
                <a:schemeClr val="bg1">
                  <a:lumMod val="85000"/>
                </a:schemeClr>
              </a:solidFill>
            </a:ln>
            <a:extLst/>
          </p:spPr>
        </p:pic>
        <p:sp>
          <p:nvSpPr>
            <p:cNvPr id="2" name="Freccia in su 1"/>
            <p:cNvSpPr>
              <a:spLocks noChangeArrowheads="1"/>
            </p:cNvSpPr>
            <p:nvPr/>
          </p:nvSpPr>
          <p:spPr bwMode="auto">
            <a:xfrm flipV="1">
              <a:off x="2384425" y="1627188"/>
              <a:ext cx="339725" cy="515937"/>
            </a:xfrm>
            <a:prstGeom prst="upArrow">
              <a:avLst>
                <a:gd name="adj1" fmla="val 50000"/>
                <a:gd name="adj2" fmla="val 53217"/>
              </a:avLst>
            </a:prstGeom>
            <a:gradFill rotWithShape="1">
              <a:gsLst>
                <a:gs pos="0">
                  <a:srgbClr val="000082"/>
                </a:gs>
                <a:gs pos="30000">
                  <a:srgbClr val="66008F"/>
                </a:gs>
                <a:gs pos="64999">
                  <a:srgbClr val="BA0066"/>
                </a:gs>
                <a:gs pos="89999">
                  <a:srgbClr val="FF0000"/>
                </a:gs>
                <a:gs pos="100000">
                  <a:srgbClr val="FF8200"/>
                </a:gs>
              </a:gsLst>
              <a:lin ang="16200000"/>
            </a:gradFill>
            <a:ln w="9525" algn="ctr">
              <a:solidFill>
                <a:schemeClr val="tx2">
                  <a:alpha val="61960"/>
                </a:schemeClr>
              </a:solidFill>
              <a:miter lim="800000"/>
              <a:headEnd/>
              <a:tailEnd/>
            </a:ln>
            <a:effectLst>
              <a:outerShdw dist="23000" dir="5400000" rotWithShape="0">
                <a:srgbClr val="000000">
                  <a:alpha val="34999"/>
                </a:srgbClr>
              </a:outerShdw>
            </a:effectLst>
          </p:spPr>
          <p:txBody>
            <a:bodyPr rot="10800000" anchor="ctr"/>
            <a:lstStyle/>
            <a:p>
              <a:pPr algn="ctr" fontAlgn="auto">
                <a:spcBef>
                  <a:spcPts val="0"/>
                </a:spcBef>
                <a:spcAft>
                  <a:spcPts val="0"/>
                </a:spcAft>
                <a:defRPr/>
              </a:pPr>
              <a:endParaRPr lang="it-IT">
                <a:solidFill>
                  <a:schemeClr val="lt1"/>
                </a:solidFill>
                <a:latin typeface="+mn-lt"/>
              </a:endParaRPr>
            </a:p>
          </p:txBody>
        </p:sp>
        <p:sp>
          <p:nvSpPr>
            <p:cNvPr id="32773" name="CasellaDiTesto 2"/>
            <p:cNvSpPr txBox="1">
              <a:spLocks noChangeArrowheads="1"/>
            </p:cNvSpPr>
            <p:nvPr/>
          </p:nvSpPr>
          <p:spPr bwMode="auto">
            <a:xfrm>
              <a:off x="630238" y="2182813"/>
              <a:ext cx="5567362" cy="1314450"/>
            </a:xfrm>
            <a:prstGeom prst="rect">
              <a:avLst/>
            </a:prstGeom>
            <a:noFill/>
            <a:ln w="9525">
              <a:noFill/>
              <a:miter lim="800000"/>
              <a:headEnd/>
              <a:tailEnd/>
            </a:ln>
          </p:spPr>
          <p:txBody>
            <a:bodyPr>
              <a:spAutoFit/>
            </a:bodyPr>
            <a:lstStyle/>
            <a:p>
              <a:r>
                <a:rPr lang="it-IT" sz="1600" dirty="0"/>
                <a:t>dall’analisi dello scarto tra gli obiettivi informativi </a:t>
              </a:r>
            </a:p>
            <a:p>
              <a:r>
                <a:rPr lang="it-IT" sz="1600" dirty="0"/>
                <a:t>individuati con il </a:t>
              </a:r>
              <a:r>
                <a:rPr lang="it-IT" sz="1600" dirty="0" err="1"/>
                <a:t>Psn</a:t>
              </a:r>
              <a:r>
                <a:rPr lang="it-IT" sz="1600" dirty="0"/>
                <a:t> e l’effettiva realizzazione </a:t>
              </a:r>
            </a:p>
            <a:p>
              <a:r>
                <a:rPr lang="it-IT" sz="1600" dirty="0"/>
                <a:t>dei lavori emerge la </a:t>
              </a:r>
              <a:r>
                <a:rPr lang="it-IT" sz="1600" b="1" dirty="0">
                  <a:solidFill>
                    <a:srgbClr val="7F142A"/>
                  </a:solidFill>
                </a:rPr>
                <a:t>capacità di </a:t>
              </a:r>
            </a:p>
            <a:p>
              <a:r>
                <a:rPr lang="it-IT" sz="1600" b="1" dirty="0">
                  <a:solidFill>
                    <a:srgbClr val="7F142A"/>
                  </a:solidFill>
                </a:rPr>
                <a:t>programmazione del sistema</a:t>
              </a:r>
              <a:r>
                <a:rPr lang="it-IT" sz="1600" dirty="0"/>
                <a:t>.</a:t>
              </a:r>
            </a:p>
            <a:p>
              <a:endParaRPr lang="it-IT" sz="1600" dirty="0"/>
            </a:p>
          </p:txBody>
        </p:sp>
        <p:sp>
          <p:nvSpPr>
            <p:cNvPr id="32774" name="Rettangolo 3"/>
            <p:cNvSpPr>
              <a:spLocks noChangeArrowheads="1"/>
            </p:cNvSpPr>
            <p:nvPr/>
          </p:nvSpPr>
          <p:spPr bwMode="auto">
            <a:xfrm>
              <a:off x="615950" y="585788"/>
              <a:ext cx="5221288" cy="1314450"/>
            </a:xfrm>
            <a:prstGeom prst="rect">
              <a:avLst/>
            </a:prstGeom>
            <a:noFill/>
            <a:ln w="9525">
              <a:noFill/>
              <a:miter lim="800000"/>
              <a:headEnd/>
              <a:tailEnd/>
            </a:ln>
          </p:spPr>
          <p:txBody>
            <a:bodyPr>
              <a:spAutoFit/>
            </a:bodyPr>
            <a:lstStyle/>
            <a:p>
              <a:r>
                <a:rPr lang="it-IT" sz="1600"/>
                <a:t>Psn, Piano di attuazione e Stato d’attuazione </a:t>
              </a:r>
            </a:p>
            <a:p>
              <a:r>
                <a:rPr lang="it-IT" sz="1600"/>
                <a:t>forniscono il quadro della </a:t>
              </a:r>
            </a:p>
            <a:p>
              <a:r>
                <a:rPr lang="it-IT" sz="1600" b="1">
                  <a:solidFill>
                    <a:srgbClr val="7F142A"/>
                  </a:solidFill>
                </a:rPr>
                <a:t>complessità dell’intero processo di programmazione</a:t>
              </a:r>
              <a:r>
                <a:rPr lang="it-IT" sz="1600">
                  <a:solidFill>
                    <a:srgbClr val="C00000"/>
                  </a:solidFill>
                </a:rPr>
                <a:t/>
              </a:r>
              <a:br>
                <a:rPr lang="it-IT" sz="1600">
                  <a:solidFill>
                    <a:srgbClr val="C00000"/>
                  </a:solidFill>
                </a:rPr>
              </a:br>
              <a:endParaRPr lang="it-IT" sz="1600"/>
            </a:p>
          </p:txBody>
        </p:sp>
        <p:pic>
          <p:nvPicPr>
            <p:cNvPr id="32777" name="Rettangolo arrotondato 14"/>
            <p:cNvPicPr>
              <a:picLocks noChangeArrowheads="1"/>
            </p:cNvPicPr>
            <p:nvPr/>
          </p:nvPicPr>
          <p:blipFill>
            <a:blip r:embed="rId5"/>
            <a:srcRect/>
            <a:stretch>
              <a:fillRect/>
            </a:stretch>
          </p:blipFill>
          <p:spPr bwMode="auto">
            <a:xfrm>
              <a:off x="2200275" y="3460750"/>
              <a:ext cx="6731000" cy="1409700"/>
            </a:xfrm>
            <a:prstGeom prst="rect">
              <a:avLst/>
            </a:prstGeom>
            <a:noFill/>
            <a:ln w="9525">
              <a:noFill/>
              <a:miter lim="800000"/>
              <a:headEnd/>
              <a:tailEnd/>
            </a:ln>
          </p:spPr>
        </p:pic>
        <p:sp>
          <p:nvSpPr>
            <p:cNvPr id="3" name="Rettangolo arrotondato 14"/>
            <p:cNvSpPr/>
            <p:nvPr/>
          </p:nvSpPr>
          <p:spPr>
            <a:xfrm>
              <a:off x="2283151" y="4836791"/>
              <a:ext cx="6564737" cy="433953"/>
            </a:xfrm>
            <a:prstGeom prst="roundRect">
              <a:avLst/>
            </a:prstGeom>
            <a:solidFill>
              <a:srgbClr val="FBE8B7">
                <a:alpha val="4000"/>
              </a:srgbClr>
            </a:solidFill>
            <a:ln w="19050">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32783" name="Text Box 17"/>
            <p:cNvSpPr txBox="1">
              <a:spLocks noChangeArrowheads="1"/>
            </p:cNvSpPr>
            <p:nvPr/>
          </p:nvSpPr>
          <p:spPr bwMode="auto">
            <a:xfrm>
              <a:off x="2255838" y="5267325"/>
              <a:ext cx="6513512" cy="554038"/>
            </a:xfrm>
            <a:prstGeom prst="rect">
              <a:avLst/>
            </a:prstGeom>
            <a:noFill/>
            <a:ln w="9525">
              <a:noFill/>
              <a:miter lim="800000"/>
              <a:headEnd/>
              <a:tailEnd/>
            </a:ln>
          </p:spPr>
          <p:txBody>
            <a:bodyPr anchor="ctr"/>
            <a:lstStyle/>
            <a:p>
              <a:pPr algn="ctr"/>
              <a:endParaRPr lang="it-IT">
                <a:solidFill>
                  <a:srgbClr val="FFFFFF"/>
                </a:solidFill>
              </a:endParaRPr>
            </a:p>
          </p:txBody>
        </p:sp>
        <p:sp>
          <p:nvSpPr>
            <p:cNvPr id="6" name="Rettangolo arrotondato 14"/>
            <p:cNvSpPr/>
            <p:nvPr/>
          </p:nvSpPr>
          <p:spPr>
            <a:xfrm>
              <a:off x="351886" y="4415511"/>
              <a:ext cx="1765389" cy="760827"/>
            </a:xfrm>
            <a:prstGeom prst="roundRect">
              <a:avLst/>
            </a:prstGeom>
            <a:solidFill>
              <a:srgbClr val="FBE8B7">
                <a:alpha val="4000"/>
              </a:srgbClr>
            </a:solidFill>
            <a:ln w="19050">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32787" name="Text Box 26"/>
            <p:cNvSpPr txBox="1">
              <a:spLocks noChangeArrowheads="1"/>
            </p:cNvSpPr>
            <p:nvPr/>
          </p:nvSpPr>
          <p:spPr bwMode="auto">
            <a:xfrm>
              <a:off x="508000" y="4432300"/>
              <a:ext cx="1206500" cy="730250"/>
            </a:xfrm>
            <a:prstGeom prst="rect">
              <a:avLst/>
            </a:prstGeom>
            <a:noFill/>
            <a:ln w="9525">
              <a:noFill/>
              <a:miter lim="800000"/>
              <a:headEnd/>
              <a:tailEnd/>
            </a:ln>
          </p:spPr>
          <p:txBody>
            <a:bodyPr>
              <a:spAutoFit/>
            </a:bodyPr>
            <a:lstStyle/>
            <a:p>
              <a:pPr defTabSz="914400">
                <a:spcBef>
                  <a:spcPct val="50000"/>
                </a:spcBef>
              </a:pPr>
              <a:r>
                <a:rPr lang="it-IT" sz="1400"/>
                <a:t>nel </a:t>
              </a:r>
              <a:r>
                <a:rPr lang="it-IT" sz="1400" b="1"/>
                <a:t>2014</a:t>
              </a:r>
              <a:r>
                <a:rPr lang="it-IT" sz="1400"/>
                <a:t> sono predisposti:</a:t>
              </a: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2363788" y="30163"/>
            <a:ext cx="4302125" cy="369887"/>
          </a:xfrm>
          <a:prstGeom prst="rect">
            <a:avLst/>
          </a:prstGeom>
        </p:spPr>
        <p:txBody>
          <a:bodyPr wrap="none">
            <a:spAutoFit/>
          </a:bodyPr>
          <a:lstStyle/>
          <a:p>
            <a:pPr algn="ctr" fontAlgn="auto">
              <a:spcBef>
                <a:spcPts val="0"/>
              </a:spcBef>
              <a:spcAft>
                <a:spcPts val="0"/>
              </a:spcAft>
              <a:defRPr/>
            </a:pPr>
            <a:r>
              <a:rPr lang="it-IT" b="1" i="1" dirty="0">
                <a:solidFill>
                  <a:prstClr val="white"/>
                </a:solidFill>
                <a:latin typeface="+mj-lt"/>
              </a:rPr>
              <a:t>ricapitolando: prossimi adempimenti</a:t>
            </a:r>
          </a:p>
        </p:txBody>
      </p:sp>
      <p:sp>
        <p:nvSpPr>
          <p:cNvPr id="34819" name="CasellaDiTesto 12"/>
          <p:cNvSpPr txBox="1">
            <a:spLocks noChangeArrowheads="1"/>
          </p:cNvSpPr>
          <p:nvPr/>
        </p:nvSpPr>
        <p:spPr bwMode="auto">
          <a:xfrm>
            <a:off x="180975" y="6257925"/>
            <a:ext cx="501650" cy="274638"/>
          </a:xfrm>
          <a:prstGeom prst="rect">
            <a:avLst/>
          </a:prstGeom>
          <a:noFill/>
          <a:ln w="9525">
            <a:noFill/>
            <a:miter lim="800000"/>
            <a:headEnd/>
            <a:tailEnd/>
          </a:ln>
        </p:spPr>
        <p:txBody>
          <a:bodyPr>
            <a:spAutoFit/>
          </a:bodyPr>
          <a:lstStyle/>
          <a:p>
            <a:pPr algn="r"/>
            <a:r>
              <a:rPr lang="it-IT" sz="1200">
                <a:solidFill>
                  <a:srgbClr val="7F7F7F"/>
                </a:solidFill>
              </a:rPr>
              <a:t>11</a:t>
            </a:r>
          </a:p>
        </p:txBody>
      </p:sp>
      <p:grpSp>
        <p:nvGrpSpPr>
          <p:cNvPr id="34826" name="Group 10"/>
          <p:cNvGrpSpPr>
            <a:grpSpLocks/>
          </p:cNvGrpSpPr>
          <p:nvPr/>
        </p:nvGrpSpPr>
        <p:grpSpPr bwMode="auto">
          <a:xfrm>
            <a:off x="1092200" y="1196975"/>
            <a:ext cx="7300913" cy="5062538"/>
            <a:chOff x="784" y="586"/>
            <a:chExt cx="4599" cy="3189"/>
          </a:xfrm>
        </p:grpSpPr>
        <p:grpSp>
          <p:nvGrpSpPr>
            <p:cNvPr id="34817" name="Gruppo 11"/>
            <p:cNvGrpSpPr>
              <a:grpSpLocks/>
            </p:cNvGrpSpPr>
            <p:nvPr/>
          </p:nvGrpSpPr>
          <p:grpSpPr bwMode="auto">
            <a:xfrm>
              <a:off x="784" y="586"/>
              <a:ext cx="4599" cy="3189"/>
              <a:chOff x="1245138" y="1050586"/>
              <a:chExt cx="7300985" cy="5064021"/>
            </a:xfrm>
          </p:grpSpPr>
          <p:sp>
            <p:nvSpPr>
              <p:cNvPr id="34823" name="CasellaDiTesto 1"/>
              <p:cNvSpPr txBox="1">
                <a:spLocks noChangeArrowheads="1"/>
              </p:cNvSpPr>
              <p:nvPr/>
            </p:nvSpPr>
            <p:spPr bwMode="auto">
              <a:xfrm>
                <a:off x="1245138" y="1050586"/>
                <a:ext cx="7300985" cy="5064021"/>
              </a:xfrm>
              <a:prstGeom prst="rect">
                <a:avLst/>
              </a:prstGeom>
              <a:noFill/>
              <a:ln w="9525">
                <a:noFill/>
                <a:miter lim="800000"/>
                <a:headEnd/>
                <a:tailEnd/>
              </a:ln>
            </p:spPr>
            <p:txBody>
              <a:bodyPr>
                <a:spAutoFit/>
              </a:bodyPr>
              <a:lstStyle/>
              <a:p>
                <a:r>
                  <a:rPr lang="it-IT"/>
                  <a:t>1 ottobre 2014                       	apertura </a:t>
                </a:r>
                <a:r>
                  <a:rPr lang="it-IT" b="1">
                    <a:solidFill>
                      <a:srgbClr val="E46C0A"/>
                    </a:solidFill>
                  </a:rPr>
                  <a:t>applicativo psnonline </a:t>
                </a:r>
                <a:r>
                  <a:rPr lang="it-IT"/>
                  <a:t>                 							per la modifica delle schede</a:t>
                </a:r>
              </a:p>
              <a:p>
                <a:endParaRPr lang="it-IT"/>
              </a:p>
              <a:p>
                <a:r>
                  <a:rPr lang="it-IT"/>
                  <a:t>							rimarrà aperto fino al 7 novembre</a:t>
                </a:r>
              </a:p>
              <a:p>
                <a:endParaRPr lang="it-IT"/>
              </a:p>
              <a:p>
                <a:endParaRPr lang="it-IT"/>
              </a:p>
              <a:p>
                <a:r>
                  <a:rPr lang="it-IT"/>
                  <a:t>primo adempimento 			per ogni lavoro statistico, </a:t>
                </a:r>
              </a:p>
              <a:p>
                <a:r>
                  <a:rPr lang="it-IT"/>
                  <a:t>							compilazione dei quesiti relativi al</a:t>
                </a:r>
              </a:p>
              <a:p>
                <a:r>
                  <a:rPr lang="it-IT"/>
                  <a:t>							</a:t>
                </a:r>
                <a:r>
                  <a:rPr lang="it-IT" b="1">
                    <a:solidFill>
                      <a:srgbClr val="E46C0A"/>
                    </a:solidFill>
                  </a:rPr>
                  <a:t>Piano d’attuazione per il 2015</a:t>
                </a:r>
                <a:endParaRPr lang="it-IT"/>
              </a:p>
              <a:p>
                <a:pPr>
                  <a:spcBef>
                    <a:spcPct val="10000"/>
                  </a:spcBef>
                </a:pPr>
                <a:r>
                  <a:rPr lang="it-IT"/>
                  <a:t>							(per verificare e/o modificare per 								il 2015 quanto già programmato </a:t>
                </a:r>
              </a:p>
              <a:p>
                <a:r>
                  <a:rPr lang="it-IT"/>
                  <a:t>							con il Psn 2014-2016. Agg.2015-2016)</a:t>
                </a:r>
              </a:p>
              <a:p>
                <a:endParaRPr lang="it-IT"/>
              </a:p>
              <a:p>
                <a:r>
                  <a:rPr lang="it-IT"/>
                  <a:t>quindi						aggiornamento delle </a:t>
                </a:r>
              </a:p>
              <a:p>
                <a:r>
                  <a:rPr lang="it-IT" b="1">
                    <a:solidFill>
                      <a:srgbClr val="E46C0A"/>
                    </a:solidFill>
                  </a:rPr>
                  <a:t>							schede dei lavori per il Psn </a:t>
                </a:r>
              </a:p>
              <a:p>
                <a:r>
                  <a:rPr lang="it-IT" b="1">
                    <a:solidFill>
                      <a:srgbClr val="E46C0A"/>
                    </a:solidFill>
                  </a:rPr>
                  <a:t>							</a:t>
                </a:r>
                <a:r>
                  <a:rPr lang="it-IT"/>
                  <a:t>(per il 2016, anno residuo del triennio)</a:t>
                </a:r>
              </a:p>
              <a:p>
                <a:r>
                  <a:rPr lang="it-IT"/>
                  <a:t> </a:t>
                </a:r>
              </a:p>
              <a:p>
                <a:endParaRPr lang="it-IT"/>
              </a:p>
            </p:txBody>
          </p:sp>
          <p:sp>
            <p:nvSpPr>
              <p:cNvPr id="5" name="Freccia a destra 4"/>
              <p:cNvSpPr/>
              <p:nvPr/>
            </p:nvSpPr>
            <p:spPr>
              <a:xfrm>
                <a:off x="3710550" y="1137925"/>
                <a:ext cx="471492" cy="223903"/>
              </a:xfrm>
              <a:prstGeom prst="rightArrow">
                <a:avLst/>
              </a:prstGeom>
              <a:gradFill>
                <a:gsLst>
                  <a:gs pos="0">
                    <a:srgbClr val="FFF200"/>
                  </a:gs>
                  <a:gs pos="45000">
                    <a:srgbClr val="FF7A00"/>
                  </a:gs>
                  <a:gs pos="70000">
                    <a:srgbClr val="FF0300"/>
                  </a:gs>
                  <a:gs pos="100000">
                    <a:srgbClr val="4D0808"/>
                  </a:gs>
                </a:gsLst>
                <a:lin ang="16200000" scaled="0"/>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solidFill>
                    <a:schemeClr val="accent6">
                      <a:lumMod val="75000"/>
                    </a:schemeClr>
                  </a:solidFill>
                </a:endParaRPr>
              </a:p>
            </p:txBody>
          </p:sp>
        </p:grpSp>
        <p:sp>
          <p:nvSpPr>
            <p:cNvPr id="8" name="Freccia a destra 7"/>
            <p:cNvSpPr/>
            <p:nvPr/>
          </p:nvSpPr>
          <p:spPr>
            <a:xfrm>
              <a:off x="2346" y="1667"/>
              <a:ext cx="298" cy="141"/>
            </a:xfrm>
            <a:prstGeom prst="rightArrow">
              <a:avLst/>
            </a:prstGeom>
            <a:gradFill>
              <a:gsLst>
                <a:gs pos="0">
                  <a:srgbClr val="FFF200"/>
                </a:gs>
                <a:gs pos="45000">
                  <a:srgbClr val="FF7A00"/>
                </a:gs>
                <a:gs pos="70000">
                  <a:srgbClr val="FF0300"/>
                </a:gs>
                <a:gs pos="100000">
                  <a:srgbClr val="4D0808"/>
                </a:gs>
              </a:gsLst>
              <a:lin ang="16200000" scaled="0"/>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solidFill>
                  <a:schemeClr val="accent6">
                    <a:lumMod val="75000"/>
                  </a:schemeClr>
                </a:solidFill>
              </a:endParaRPr>
            </a:p>
          </p:txBody>
        </p:sp>
        <p:sp>
          <p:nvSpPr>
            <p:cNvPr id="9" name="Freccia a destra 8"/>
            <p:cNvSpPr/>
            <p:nvPr/>
          </p:nvSpPr>
          <p:spPr>
            <a:xfrm>
              <a:off x="2332" y="2918"/>
              <a:ext cx="297" cy="141"/>
            </a:xfrm>
            <a:prstGeom prst="rightArrow">
              <a:avLst/>
            </a:prstGeom>
            <a:gradFill>
              <a:gsLst>
                <a:gs pos="0">
                  <a:srgbClr val="FFF200"/>
                </a:gs>
                <a:gs pos="45000">
                  <a:srgbClr val="FF7A00"/>
                </a:gs>
                <a:gs pos="70000">
                  <a:srgbClr val="FF0300"/>
                </a:gs>
                <a:gs pos="100000">
                  <a:srgbClr val="4D0808"/>
                </a:gs>
              </a:gsLst>
              <a:lin ang="16200000" scaled="0"/>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solidFill>
                  <a:schemeClr val="accent6">
                    <a:lumMod val="75000"/>
                  </a:schemeClr>
                </a:solidFill>
              </a:endParaRPr>
            </a:p>
          </p:txBody>
        </p:sp>
      </p:grpSp>
      <p:sp>
        <p:nvSpPr>
          <p:cNvPr id="34822" name="CasellaDiTesto 10"/>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ttangolo 5"/>
          <p:cNvSpPr>
            <a:spLocks noChangeArrowheads="1"/>
          </p:cNvSpPr>
          <p:nvPr/>
        </p:nvSpPr>
        <p:spPr bwMode="auto">
          <a:xfrm>
            <a:off x="3106738" y="20638"/>
            <a:ext cx="2671762" cy="369887"/>
          </a:xfrm>
          <a:prstGeom prst="rect">
            <a:avLst/>
          </a:prstGeom>
          <a:noFill/>
          <a:ln w="9525">
            <a:noFill/>
            <a:miter lim="800000"/>
            <a:headEnd/>
            <a:tailEnd/>
          </a:ln>
        </p:spPr>
        <p:txBody>
          <a:bodyPr wrap="none">
            <a:spAutoFit/>
          </a:bodyPr>
          <a:lstStyle/>
          <a:p>
            <a:pPr algn="ctr"/>
            <a:r>
              <a:rPr lang="it-IT" b="1" i="1">
                <a:solidFill>
                  <a:srgbClr val="FFFFFF"/>
                </a:solidFill>
              </a:rPr>
              <a:t>l’applicativo psnonline</a:t>
            </a:r>
          </a:p>
        </p:txBody>
      </p:sp>
      <p:sp>
        <p:nvSpPr>
          <p:cNvPr id="36866" name="CasellaDiTesto 10"/>
          <p:cNvSpPr txBox="1">
            <a:spLocks noChangeArrowheads="1"/>
          </p:cNvSpPr>
          <p:nvPr/>
        </p:nvSpPr>
        <p:spPr bwMode="auto">
          <a:xfrm>
            <a:off x="180975" y="6257925"/>
            <a:ext cx="501650" cy="274638"/>
          </a:xfrm>
          <a:prstGeom prst="rect">
            <a:avLst/>
          </a:prstGeom>
          <a:noFill/>
          <a:ln w="9525">
            <a:noFill/>
            <a:miter lim="800000"/>
            <a:headEnd/>
            <a:tailEnd/>
          </a:ln>
        </p:spPr>
        <p:txBody>
          <a:bodyPr>
            <a:spAutoFit/>
          </a:bodyPr>
          <a:lstStyle/>
          <a:p>
            <a:pPr algn="r"/>
            <a:r>
              <a:rPr lang="it-IT" sz="1200">
                <a:solidFill>
                  <a:srgbClr val="7F7F7F"/>
                </a:solidFill>
              </a:rPr>
              <a:t>12</a:t>
            </a:r>
          </a:p>
        </p:txBody>
      </p:sp>
      <p:sp>
        <p:nvSpPr>
          <p:cNvPr id="13" name="Text Box 6"/>
          <p:cNvSpPr txBox="1">
            <a:spLocks noChangeArrowheads="1"/>
          </p:cNvSpPr>
          <p:nvPr/>
        </p:nvSpPr>
        <p:spPr bwMode="auto">
          <a:xfrm>
            <a:off x="431800" y="679450"/>
            <a:ext cx="8391525" cy="1008063"/>
          </a:xfrm>
          <a:prstGeom prst="rect">
            <a:avLst/>
          </a:prstGeom>
          <a:noFill/>
          <a:ln>
            <a:noFill/>
          </a:ln>
          <a:extLst/>
        </p:spPr>
        <p:txBody>
          <a:bodyPr lIns="108000" tIns="108000" rIns="108000" bIns="108000"/>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defTabSz="914400" eaLnBrk="1" fontAlgn="auto" hangingPunct="1">
              <a:spcBef>
                <a:spcPts val="0"/>
              </a:spcBef>
              <a:spcAft>
                <a:spcPts val="0"/>
              </a:spcAft>
              <a:buFont typeface="Arial" pitchFamily="34" charset="0"/>
              <a:buNone/>
              <a:defRPr/>
            </a:pPr>
            <a:r>
              <a:rPr lang="it-IT" altLang="it-IT" sz="1600" b="0" kern="0" dirty="0" smtClean="0">
                <a:solidFill>
                  <a:prstClr val="black"/>
                </a:solidFill>
                <a:cs typeface="Arial" panose="020B0604020202020204" pitchFamily="34" charset="0"/>
              </a:rPr>
              <a:t>Le schede dei lavori statistici </a:t>
            </a:r>
            <a:r>
              <a:rPr lang="it-IT" altLang="it-IT" sz="1600" b="0" kern="0" dirty="0">
                <a:solidFill>
                  <a:prstClr val="black"/>
                </a:solidFill>
                <a:cs typeface="Arial" panose="020B0604020202020204" pitchFamily="34" charset="0"/>
              </a:rPr>
              <a:t>si compilano </a:t>
            </a:r>
            <a:r>
              <a:rPr lang="it-IT" altLang="it-IT" sz="1600" b="0" kern="0" dirty="0" smtClean="0">
                <a:solidFill>
                  <a:prstClr val="black"/>
                </a:solidFill>
                <a:cs typeface="Arial" panose="020B0604020202020204" pitchFamily="34" charset="0"/>
              </a:rPr>
              <a:t>con il </a:t>
            </a:r>
            <a:r>
              <a:rPr lang="it-IT" altLang="it-IT" sz="1600" b="0" i="1" kern="0" dirty="0" err="1" smtClean="0">
                <a:solidFill>
                  <a:prstClr val="black"/>
                </a:solidFill>
                <a:cs typeface="Arial" panose="020B0604020202020204" pitchFamily="34" charset="0"/>
              </a:rPr>
              <a:t>psnonline</a:t>
            </a:r>
            <a:r>
              <a:rPr lang="it-IT" altLang="it-IT" sz="1600" b="0" i="1" kern="0" dirty="0" smtClean="0">
                <a:solidFill>
                  <a:prstClr val="black"/>
                </a:solidFill>
                <a:cs typeface="Arial" panose="020B0604020202020204" pitchFamily="34" charset="0"/>
              </a:rPr>
              <a:t>.</a:t>
            </a:r>
            <a:r>
              <a:rPr lang="it-IT" altLang="it-IT" sz="1600" b="0" kern="0" dirty="0">
                <a:solidFill>
                  <a:prstClr val="black"/>
                </a:solidFill>
                <a:cs typeface="Arial" panose="020B0604020202020204" pitchFamily="34" charset="0"/>
              </a:rPr>
              <a:t> </a:t>
            </a:r>
            <a:endParaRPr lang="it-IT" altLang="it-IT" sz="1600" b="0" kern="0" dirty="0" smtClean="0">
              <a:solidFill>
                <a:prstClr val="black"/>
              </a:solidFill>
              <a:cs typeface="Arial" panose="020B0604020202020204" pitchFamily="34" charset="0"/>
            </a:endParaRPr>
          </a:p>
          <a:p>
            <a:pPr defTabSz="914400" eaLnBrk="1" fontAlgn="auto" hangingPunct="1">
              <a:spcBef>
                <a:spcPts val="600"/>
              </a:spcBef>
              <a:spcAft>
                <a:spcPts val="0"/>
              </a:spcAft>
              <a:buFont typeface="Arial" pitchFamily="34" charset="0"/>
              <a:buNone/>
              <a:defRPr/>
            </a:pPr>
            <a:r>
              <a:rPr lang="it-IT" altLang="it-IT" sz="1600" b="0" kern="0" dirty="0" smtClean="0">
                <a:solidFill>
                  <a:prstClr val="black"/>
                </a:solidFill>
                <a:cs typeface="Arial" panose="020B0604020202020204" pitchFamily="34" charset="0"/>
              </a:rPr>
              <a:t>L'accesso </a:t>
            </a:r>
            <a:r>
              <a:rPr lang="it-IT" altLang="it-IT" sz="1600" b="0" kern="0" dirty="0">
                <a:solidFill>
                  <a:prstClr val="black"/>
                </a:solidFill>
                <a:cs typeface="Arial" panose="020B0604020202020204" pitchFamily="34" charset="0"/>
              </a:rPr>
              <a:t>al database </a:t>
            </a:r>
            <a:r>
              <a:rPr lang="it-IT" altLang="it-IT" sz="1600" b="0" kern="0" dirty="0">
                <a:solidFill>
                  <a:prstClr val="black"/>
                </a:solidFill>
                <a:cs typeface="Arial" panose="020B0604020202020204" pitchFamily="34" charset="0"/>
                <a:hlinkClick r:id="rId3"/>
              </a:rPr>
              <a:t>https://</a:t>
            </a:r>
            <a:r>
              <a:rPr lang="it-IT" altLang="it-IT" sz="1600" b="0" kern="0" dirty="0" smtClean="0">
                <a:solidFill>
                  <a:prstClr val="black"/>
                </a:solidFill>
                <a:cs typeface="Arial" panose="020B0604020202020204" pitchFamily="34" charset="0"/>
                <a:hlinkClick r:id="rId3"/>
              </a:rPr>
              <a:t>www.sistan.it/newpsnonline/appl/psn/</a:t>
            </a:r>
            <a:r>
              <a:rPr lang="it-IT" altLang="it-IT" sz="1600" b="0" kern="0" dirty="0">
                <a:solidFill>
                  <a:prstClr val="black"/>
                </a:solidFill>
                <a:cs typeface="Arial" panose="020B0604020202020204" pitchFamily="34" charset="0"/>
              </a:rPr>
              <a:t> </a:t>
            </a:r>
            <a:r>
              <a:rPr lang="it-IT" altLang="it-IT" sz="1600" b="0" kern="0" dirty="0" smtClean="0">
                <a:solidFill>
                  <a:prstClr val="black"/>
                </a:solidFill>
                <a:cs typeface="Arial" panose="020B0604020202020204" pitchFamily="34" charset="0"/>
              </a:rPr>
              <a:t>avviene </a:t>
            </a:r>
            <a:r>
              <a:rPr lang="it-IT" altLang="it-IT" sz="1600" b="0" kern="0" dirty="0">
                <a:solidFill>
                  <a:prstClr val="black"/>
                </a:solidFill>
                <a:cs typeface="Arial" panose="020B0604020202020204" pitchFamily="34" charset="0"/>
              </a:rPr>
              <a:t>tramite </a:t>
            </a:r>
            <a:endParaRPr lang="it-IT" altLang="it-IT" sz="1600" b="0" kern="0" dirty="0" smtClean="0">
              <a:solidFill>
                <a:prstClr val="black"/>
              </a:solidFill>
              <a:cs typeface="Arial" panose="020B0604020202020204" pitchFamily="34" charset="0"/>
            </a:endParaRPr>
          </a:p>
          <a:p>
            <a:pPr defTabSz="914400" eaLnBrk="1" fontAlgn="auto" hangingPunct="1">
              <a:spcBef>
                <a:spcPts val="0"/>
              </a:spcBef>
              <a:spcAft>
                <a:spcPts val="0"/>
              </a:spcAft>
              <a:buFont typeface="Arial" pitchFamily="34" charset="0"/>
              <a:buNone/>
              <a:defRPr/>
            </a:pPr>
            <a:r>
              <a:rPr lang="it-IT" altLang="it-IT" sz="1600" kern="0" dirty="0" smtClean="0">
                <a:solidFill>
                  <a:prstClr val="black"/>
                </a:solidFill>
                <a:cs typeface="Arial" panose="020B0604020202020204" pitchFamily="34" charset="0"/>
              </a:rPr>
              <a:t>login </a:t>
            </a:r>
            <a:r>
              <a:rPr lang="it-IT" altLang="it-IT" sz="1600" kern="0" dirty="0">
                <a:solidFill>
                  <a:prstClr val="black"/>
                </a:solidFill>
                <a:cs typeface="Arial" panose="020B0604020202020204" pitchFamily="34" charset="0"/>
              </a:rPr>
              <a:t>e </a:t>
            </a:r>
            <a:r>
              <a:rPr lang="it-IT" altLang="it-IT" sz="1600" kern="0" dirty="0" smtClean="0">
                <a:solidFill>
                  <a:prstClr val="black"/>
                </a:solidFill>
                <a:cs typeface="Arial" panose="020B0604020202020204" pitchFamily="34" charset="0"/>
              </a:rPr>
              <a:t>password</a:t>
            </a:r>
            <a:r>
              <a:rPr lang="it-IT" altLang="it-IT" sz="1600" b="0" kern="0" dirty="0">
                <a:solidFill>
                  <a:prstClr val="black"/>
                </a:solidFill>
                <a:cs typeface="Arial" panose="020B0604020202020204" pitchFamily="34" charset="0"/>
              </a:rPr>
              <a:t> </a:t>
            </a:r>
            <a:r>
              <a:rPr lang="it-IT" altLang="it-IT" sz="1600" b="0" kern="0" dirty="0" smtClean="0">
                <a:solidFill>
                  <a:prstClr val="black"/>
                </a:solidFill>
                <a:cs typeface="Arial" panose="020B0604020202020204" pitchFamily="34" charset="0"/>
              </a:rPr>
              <a:t>personalizzata</a:t>
            </a:r>
            <a:r>
              <a:rPr lang="it-IT" altLang="it-IT" sz="1600" b="0" kern="0" dirty="0" smtClean="0">
                <a:solidFill>
                  <a:prstClr val="black"/>
                </a:solidFill>
                <a:latin typeface="Calibri"/>
              </a:rPr>
              <a:t>.</a:t>
            </a:r>
          </a:p>
          <a:p>
            <a:pPr defTabSz="914400" eaLnBrk="1" fontAlgn="auto" hangingPunct="1">
              <a:spcBef>
                <a:spcPts val="0"/>
              </a:spcBef>
              <a:spcAft>
                <a:spcPts val="0"/>
              </a:spcAft>
              <a:buFont typeface="Arial" pitchFamily="34" charset="0"/>
              <a:buNone/>
              <a:defRPr/>
            </a:pPr>
            <a:endParaRPr lang="it-IT" altLang="it-IT" sz="1600" b="0" kern="0" dirty="0">
              <a:solidFill>
                <a:prstClr val="black"/>
              </a:solidFill>
              <a:latin typeface="Calibri"/>
            </a:endParaRPr>
          </a:p>
          <a:p>
            <a:pPr defTabSz="914400" eaLnBrk="1" fontAlgn="auto" hangingPunct="1">
              <a:spcBef>
                <a:spcPts val="0"/>
              </a:spcBef>
              <a:spcAft>
                <a:spcPts val="0"/>
              </a:spcAft>
              <a:buFont typeface="Arial" pitchFamily="34" charset="0"/>
              <a:buNone/>
              <a:defRPr/>
            </a:pPr>
            <a:endParaRPr lang="it-IT" altLang="it-IT" sz="1600" b="0" kern="0" dirty="0">
              <a:solidFill>
                <a:prstClr val="black"/>
              </a:solidFill>
              <a:latin typeface="Calibri"/>
            </a:endParaRPr>
          </a:p>
          <a:p>
            <a:pPr defTabSz="914400" eaLnBrk="1" fontAlgn="auto" hangingPunct="1">
              <a:spcBef>
                <a:spcPts val="0"/>
              </a:spcBef>
              <a:spcAft>
                <a:spcPts val="0"/>
              </a:spcAft>
              <a:buFont typeface="Arial" pitchFamily="34" charset="0"/>
              <a:buNone/>
              <a:defRPr/>
            </a:pPr>
            <a:endParaRPr lang="it-IT" altLang="it-IT" sz="2000" i="1" kern="0" dirty="0">
              <a:solidFill>
                <a:prstClr val="black"/>
              </a:solidFill>
            </a:endParaRPr>
          </a:p>
          <a:p>
            <a:pPr defTabSz="914400" eaLnBrk="1" fontAlgn="auto" hangingPunct="1">
              <a:spcBef>
                <a:spcPts val="0"/>
              </a:spcBef>
              <a:spcAft>
                <a:spcPts val="0"/>
              </a:spcAft>
              <a:buFont typeface="Arial" pitchFamily="34" charset="0"/>
              <a:buNone/>
              <a:defRPr/>
            </a:pPr>
            <a:endParaRPr lang="it-IT" altLang="it-IT" sz="2000" kern="0" dirty="0">
              <a:solidFill>
                <a:prstClr val="black"/>
              </a:solidFill>
            </a:endParaRPr>
          </a:p>
          <a:p>
            <a:pPr defTabSz="914400" eaLnBrk="1" fontAlgn="auto" hangingPunct="1">
              <a:spcBef>
                <a:spcPts val="0"/>
              </a:spcBef>
              <a:spcAft>
                <a:spcPts val="0"/>
              </a:spcAft>
              <a:buFont typeface="Arial" pitchFamily="34" charset="0"/>
              <a:buNone/>
              <a:defRPr/>
            </a:pPr>
            <a:endParaRPr lang="it-IT" altLang="it-IT" sz="1400" kern="0" dirty="0">
              <a:solidFill>
                <a:srgbClr val="993333"/>
              </a:solidFill>
            </a:endParaRPr>
          </a:p>
          <a:p>
            <a:pPr defTabSz="914400" eaLnBrk="1" fontAlgn="auto" hangingPunct="1">
              <a:spcBef>
                <a:spcPts val="0"/>
              </a:spcBef>
              <a:spcAft>
                <a:spcPts val="0"/>
              </a:spcAft>
              <a:buFont typeface="Arial" pitchFamily="34" charset="0"/>
              <a:buNone/>
              <a:defRPr/>
            </a:pPr>
            <a:r>
              <a:rPr lang="it-IT" altLang="it-IT" kern="0" dirty="0">
                <a:solidFill>
                  <a:prstClr val="black"/>
                </a:solidFill>
              </a:rPr>
              <a:t/>
            </a:r>
            <a:br>
              <a:rPr lang="it-IT" altLang="it-IT" kern="0" dirty="0">
                <a:solidFill>
                  <a:prstClr val="black"/>
                </a:solidFill>
              </a:rPr>
            </a:br>
            <a:endParaRPr lang="it-IT" altLang="it-IT" sz="2400" kern="0" dirty="0">
              <a:solidFill>
                <a:srgbClr val="993333"/>
              </a:solidFill>
            </a:endParaRPr>
          </a:p>
          <a:p>
            <a:pPr algn="ctr" defTabSz="914400" eaLnBrk="1" fontAlgn="auto" hangingPunct="1">
              <a:spcBef>
                <a:spcPts val="0"/>
              </a:spcBef>
              <a:spcAft>
                <a:spcPts val="0"/>
              </a:spcAft>
              <a:buClr>
                <a:srgbClr val="993333"/>
              </a:buClr>
              <a:buFont typeface="Wingdings" pitchFamily="2" charset="2"/>
              <a:buNone/>
              <a:defRPr/>
            </a:pPr>
            <a:endParaRPr lang="it-IT" altLang="it-IT" sz="2000" kern="0" dirty="0">
              <a:solidFill>
                <a:prstClr val="black"/>
              </a:solidFill>
            </a:endParaRPr>
          </a:p>
          <a:p>
            <a:pPr algn="ctr" defTabSz="914400" eaLnBrk="1" fontAlgn="auto" hangingPunct="1">
              <a:spcBef>
                <a:spcPts val="0"/>
              </a:spcBef>
              <a:spcAft>
                <a:spcPts val="0"/>
              </a:spcAft>
              <a:buClr>
                <a:srgbClr val="993333"/>
              </a:buClr>
              <a:buFont typeface="Wingdings" pitchFamily="2" charset="2"/>
              <a:buNone/>
              <a:defRPr/>
            </a:pPr>
            <a:r>
              <a:rPr lang="it-IT" altLang="it-IT" sz="2800" kern="0" dirty="0">
                <a:solidFill>
                  <a:prstClr val="black"/>
                </a:solidFill>
              </a:rPr>
              <a:t>  </a:t>
            </a:r>
          </a:p>
        </p:txBody>
      </p:sp>
      <p:pic>
        <p:nvPicPr>
          <p:cNvPr id="36868" name="Picture 2" descr="D:\Manuale dei CdQ\Immagine psnonline.jpg"/>
          <p:cNvPicPr>
            <a:picLocks noChangeAspect="1" noChangeArrowheads="1"/>
          </p:cNvPicPr>
          <p:nvPr/>
        </p:nvPicPr>
        <p:blipFill>
          <a:blip r:embed="rId4"/>
          <a:srcRect/>
          <a:stretch>
            <a:fillRect/>
          </a:stretch>
        </p:blipFill>
        <p:spPr bwMode="auto">
          <a:xfrm>
            <a:off x="2592388" y="2354263"/>
            <a:ext cx="6051550" cy="3779837"/>
          </a:xfrm>
          <a:prstGeom prst="rect">
            <a:avLst/>
          </a:prstGeom>
          <a:noFill/>
          <a:ln w="9525">
            <a:noFill/>
            <a:miter lim="800000"/>
            <a:headEnd/>
            <a:tailEnd/>
          </a:ln>
        </p:spPr>
      </p:pic>
      <p:sp>
        <p:nvSpPr>
          <p:cNvPr id="36869" name="CasellaDiTesto 14"/>
          <p:cNvSpPr txBox="1">
            <a:spLocks noChangeArrowheads="1"/>
          </p:cNvSpPr>
          <p:nvPr/>
        </p:nvSpPr>
        <p:spPr bwMode="auto">
          <a:xfrm>
            <a:off x="431800" y="1687513"/>
            <a:ext cx="8212138" cy="830262"/>
          </a:xfrm>
          <a:prstGeom prst="rect">
            <a:avLst/>
          </a:prstGeom>
          <a:noFill/>
          <a:ln w="9525">
            <a:noFill/>
            <a:miter lim="800000"/>
            <a:headEnd/>
            <a:tailEnd/>
          </a:ln>
        </p:spPr>
        <p:txBody>
          <a:bodyPr>
            <a:spAutoFit/>
          </a:bodyPr>
          <a:lstStyle/>
          <a:p>
            <a:pPr defTabSz="914400"/>
            <a:r>
              <a:rPr lang="it-IT" altLang="it-IT" sz="1600">
                <a:solidFill>
                  <a:srgbClr val="000000"/>
                </a:solidFill>
                <a:cs typeface="Arial" charset="0"/>
              </a:rPr>
              <a:t>Chiunque può consultare le schede dei lavori degli ultimi tre Psn </a:t>
            </a:r>
          </a:p>
          <a:p>
            <a:pPr defTabSz="914400"/>
            <a:r>
              <a:rPr lang="it-IT" altLang="it-IT" sz="1600">
                <a:solidFill>
                  <a:srgbClr val="000000"/>
                </a:solidFill>
                <a:cs typeface="Arial" charset="0"/>
              </a:rPr>
              <a:t>accedendo al sistema </a:t>
            </a:r>
          </a:p>
          <a:p>
            <a:pPr defTabSz="914400"/>
            <a:r>
              <a:rPr lang="it-IT" altLang="it-IT" sz="1600">
                <a:solidFill>
                  <a:srgbClr val="000000"/>
                </a:solidFill>
                <a:cs typeface="Arial" charset="0"/>
              </a:rPr>
              <a:t>in</a:t>
            </a:r>
            <a:r>
              <a:rPr lang="it-IT" altLang="it-IT" sz="1600" b="1">
                <a:solidFill>
                  <a:srgbClr val="000000"/>
                </a:solidFill>
                <a:cs typeface="Arial" charset="0"/>
              </a:rPr>
              <a:t> sola lettura:</a:t>
            </a:r>
            <a:endParaRPr lang="it-IT">
              <a:solidFill>
                <a:srgbClr val="000000"/>
              </a:solidFill>
              <a:cs typeface="Arial" charset="0"/>
            </a:endParaRPr>
          </a:p>
        </p:txBody>
      </p:sp>
      <p:sp>
        <p:nvSpPr>
          <p:cNvPr id="36870" name="CasellaDiTesto 15"/>
          <p:cNvSpPr txBox="1">
            <a:spLocks noChangeArrowheads="1"/>
          </p:cNvSpPr>
          <p:nvPr/>
        </p:nvSpPr>
        <p:spPr bwMode="auto">
          <a:xfrm>
            <a:off x="431800" y="2703513"/>
            <a:ext cx="2424113" cy="862012"/>
          </a:xfrm>
          <a:prstGeom prst="rect">
            <a:avLst/>
          </a:prstGeom>
          <a:noFill/>
          <a:ln w="9525">
            <a:noFill/>
            <a:miter lim="800000"/>
            <a:headEnd/>
            <a:tailEnd/>
          </a:ln>
        </p:spPr>
        <p:txBody>
          <a:bodyPr>
            <a:spAutoFit/>
          </a:bodyPr>
          <a:lstStyle/>
          <a:p>
            <a:pPr defTabSz="914400">
              <a:spcBef>
                <a:spcPts val="300"/>
              </a:spcBef>
            </a:pPr>
            <a:r>
              <a:rPr lang="it-IT" altLang="it-IT" sz="1600" b="1" i="1">
                <a:solidFill>
                  <a:srgbClr val="000000"/>
                </a:solidFill>
                <a:cs typeface="Arial" charset="0"/>
              </a:rPr>
              <a:t>login: </a:t>
            </a:r>
            <a:r>
              <a:rPr lang="it-IT" altLang="it-IT" sz="1600" b="1" i="1">
                <a:solidFill>
                  <a:srgbClr val="993333"/>
                </a:solidFill>
                <a:cs typeface="Arial" charset="0"/>
              </a:rPr>
              <a:t>utenteinlettura    </a:t>
            </a:r>
          </a:p>
          <a:p>
            <a:pPr defTabSz="914400"/>
            <a:r>
              <a:rPr lang="it-IT" altLang="it-IT" sz="1600" b="1" i="1">
                <a:solidFill>
                  <a:srgbClr val="000000"/>
                </a:solidFill>
                <a:cs typeface="Arial" charset="0"/>
              </a:rPr>
              <a:t>password: </a:t>
            </a:r>
            <a:r>
              <a:rPr lang="it-IT" altLang="it-IT" sz="1600" b="1" i="1">
                <a:solidFill>
                  <a:srgbClr val="993333"/>
                </a:solidFill>
                <a:cs typeface="Arial" charset="0"/>
              </a:rPr>
              <a:t>leggi</a:t>
            </a:r>
            <a:endParaRPr lang="it-IT" sz="1600" i="1">
              <a:solidFill>
                <a:srgbClr val="000000"/>
              </a:solidFill>
              <a:cs typeface="Arial" charset="0"/>
            </a:endParaRPr>
          </a:p>
          <a:p>
            <a:pPr defTabSz="914400"/>
            <a:endParaRPr lang="it-IT">
              <a:solidFill>
                <a:srgbClr val="000000"/>
              </a:solidFill>
              <a:latin typeface="Calibri" pitchFamily="34" charset="0"/>
            </a:endParaRPr>
          </a:p>
        </p:txBody>
      </p:sp>
      <p:sp>
        <p:nvSpPr>
          <p:cNvPr id="36871" name="CasellaDiTesto 1"/>
          <p:cNvSpPr txBox="1">
            <a:spLocks noChangeArrowheads="1"/>
          </p:cNvSpPr>
          <p:nvPr/>
        </p:nvSpPr>
        <p:spPr bwMode="auto">
          <a:xfrm>
            <a:off x="6594475" y="2344738"/>
            <a:ext cx="1662113" cy="369887"/>
          </a:xfrm>
          <a:prstGeom prst="rect">
            <a:avLst/>
          </a:prstGeom>
          <a:noFill/>
          <a:ln w="9525">
            <a:noFill/>
            <a:miter lim="800000"/>
            <a:headEnd/>
            <a:tailEnd/>
          </a:ln>
        </p:spPr>
        <p:txBody>
          <a:bodyPr>
            <a:spAutoFit/>
          </a:bodyPr>
          <a:lstStyle/>
          <a:p>
            <a:r>
              <a:rPr lang="it-IT" b="1" i="1">
                <a:solidFill>
                  <a:schemeClr val="bg1"/>
                </a:solidFill>
              </a:rPr>
              <a:t>home page</a:t>
            </a:r>
          </a:p>
        </p:txBody>
      </p:sp>
      <p:sp>
        <p:nvSpPr>
          <p:cNvPr id="36872" name="CasellaDiTesto 9"/>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Connettore 2 36"/>
          <p:cNvCxnSpPr/>
          <p:nvPr/>
        </p:nvCxnSpPr>
        <p:spPr>
          <a:xfrm>
            <a:off x="2156312" y="1494692"/>
            <a:ext cx="826874" cy="1146679"/>
          </a:xfrm>
          <a:prstGeom prst="straightConnector1">
            <a:avLst/>
          </a:prstGeom>
          <a:ln w="50800" cmpd="thickThin">
            <a:gradFill>
              <a:gsLst>
                <a:gs pos="0">
                  <a:srgbClr val="FC9FCB"/>
                </a:gs>
                <a:gs pos="13000">
                  <a:srgbClr val="F8B049"/>
                </a:gs>
                <a:gs pos="21001">
                  <a:srgbClr val="F8B049"/>
                </a:gs>
                <a:gs pos="63000">
                  <a:srgbClr val="FEE7F2"/>
                </a:gs>
                <a:gs pos="67000">
                  <a:srgbClr val="F952A0"/>
                </a:gs>
                <a:gs pos="74000">
                  <a:srgbClr val="C50849"/>
                </a:gs>
                <a:gs pos="82001">
                  <a:srgbClr val="B43E85"/>
                </a:gs>
                <a:gs pos="100000">
                  <a:srgbClr val="F8B049"/>
                </a:gs>
              </a:gsLst>
              <a:lin ang="5400000" scaled="0"/>
            </a:gradFill>
            <a:tailEnd type="arrow"/>
          </a:ln>
        </p:spPr>
        <p:style>
          <a:lnRef idx="2">
            <a:schemeClr val="accent1"/>
          </a:lnRef>
          <a:fillRef idx="0">
            <a:schemeClr val="accent1"/>
          </a:fillRef>
          <a:effectRef idx="1">
            <a:schemeClr val="accent1"/>
          </a:effectRef>
          <a:fontRef idx="minor">
            <a:schemeClr val="tx1"/>
          </a:fontRef>
        </p:style>
      </p:cxnSp>
      <p:sp>
        <p:nvSpPr>
          <p:cNvPr id="10" name="Nuvola 9"/>
          <p:cNvSpPr/>
          <p:nvPr/>
        </p:nvSpPr>
        <p:spPr>
          <a:xfrm>
            <a:off x="982663" y="568325"/>
            <a:ext cx="3290887" cy="927100"/>
          </a:xfrm>
          <a:prstGeom prst="cloud">
            <a:avLst/>
          </a:prstGeom>
          <a:blipFill>
            <a:blip r:embed="rId3"/>
            <a:tile tx="0" ty="0" sx="100000" sy="100000" flip="none" algn="tl"/>
          </a:blipFill>
          <a:ln w="12700">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38915" name="Rettangolo 6"/>
          <p:cNvSpPr>
            <a:spLocks noChangeArrowheads="1"/>
          </p:cNvSpPr>
          <p:nvPr/>
        </p:nvSpPr>
        <p:spPr bwMode="auto">
          <a:xfrm>
            <a:off x="1739900" y="20638"/>
            <a:ext cx="5405438" cy="369887"/>
          </a:xfrm>
          <a:prstGeom prst="rect">
            <a:avLst/>
          </a:prstGeom>
          <a:noFill/>
          <a:ln w="9525">
            <a:noFill/>
            <a:miter lim="800000"/>
            <a:headEnd/>
            <a:tailEnd/>
          </a:ln>
        </p:spPr>
        <p:txBody>
          <a:bodyPr wrap="none">
            <a:spAutoFit/>
          </a:bodyPr>
          <a:lstStyle/>
          <a:p>
            <a:pPr algn="ctr"/>
            <a:r>
              <a:rPr lang="it-IT" b="1" i="1">
                <a:solidFill>
                  <a:srgbClr val="FFFFFF"/>
                </a:solidFill>
              </a:rPr>
              <a:t>il Psn sul Portale del Sistan: il motore di ricerca</a:t>
            </a:r>
          </a:p>
        </p:txBody>
      </p:sp>
      <p:sp>
        <p:nvSpPr>
          <p:cNvPr id="38916" name="CasellaDiTesto 19"/>
          <p:cNvSpPr txBox="1">
            <a:spLocks noChangeArrowheads="1"/>
          </p:cNvSpPr>
          <p:nvPr/>
        </p:nvSpPr>
        <p:spPr bwMode="auto">
          <a:xfrm>
            <a:off x="180975" y="6257925"/>
            <a:ext cx="501650" cy="274638"/>
          </a:xfrm>
          <a:prstGeom prst="rect">
            <a:avLst/>
          </a:prstGeom>
          <a:noFill/>
          <a:ln w="9525">
            <a:noFill/>
            <a:miter lim="800000"/>
            <a:headEnd/>
            <a:tailEnd/>
          </a:ln>
        </p:spPr>
        <p:txBody>
          <a:bodyPr>
            <a:spAutoFit/>
          </a:bodyPr>
          <a:lstStyle/>
          <a:p>
            <a:pPr algn="r"/>
            <a:r>
              <a:rPr lang="it-IT" sz="1200">
                <a:solidFill>
                  <a:srgbClr val="7F7F7F"/>
                </a:solidFill>
              </a:rPr>
              <a:t>13</a:t>
            </a:r>
          </a:p>
        </p:txBody>
      </p:sp>
      <p:sp>
        <p:nvSpPr>
          <p:cNvPr id="38917" name="CasellaDiTesto 1"/>
          <p:cNvSpPr txBox="1">
            <a:spLocks noChangeArrowheads="1"/>
          </p:cNvSpPr>
          <p:nvPr/>
        </p:nvSpPr>
        <p:spPr bwMode="auto">
          <a:xfrm>
            <a:off x="1358900" y="790575"/>
            <a:ext cx="2251075" cy="400050"/>
          </a:xfrm>
          <a:prstGeom prst="rect">
            <a:avLst/>
          </a:prstGeom>
          <a:noFill/>
          <a:ln w="9525">
            <a:noFill/>
            <a:miter lim="800000"/>
            <a:headEnd/>
            <a:tailEnd/>
          </a:ln>
        </p:spPr>
        <p:txBody>
          <a:bodyPr>
            <a:spAutoFit/>
          </a:bodyPr>
          <a:lstStyle/>
          <a:p>
            <a:r>
              <a:rPr lang="it-IT" sz="2000" b="1">
                <a:solidFill>
                  <a:srgbClr val="C00000"/>
                </a:solidFill>
              </a:rPr>
              <a:t>OPS! - </a:t>
            </a:r>
            <a:r>
              <a:rPr lang="it-IT" sz="2000" b="1" i="1">
                <a:solidFill>
                  <a:srgbClr val="C00000"/>
                </a:solidFill>
              </a:rPr>
              <a:t>Open Psn</a:t>
            </a:r>
            <a:endParaRPr lang="it-IT"/>
          </a:p>
        </p:txBody>
      </p:sp>
      <p:sp>
        <p:nvSpPr>
          <p:cNvPr id="38918" name="CasellaDiTesto 5"/>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pic>
        <p:nvPicPr>
          <p:cNvPr id="38919" name="Picture 2" descr="G:\Documenti Utente\diaco\_murray140\disco-D\Circoli di qualità e PSN\Psn 2014-2016. Aggiornam. 2016\Riunione 15092014\immagini per slides\yes.jpg"/>
          <p:cNvPicPr>
            <a:picLocks noChangeAspect="1" noChangeArrowheads="1"/>
          </p:cNvPicPr>
          <p:nvPr/>
        </p:nvPicPr>
        <p:blipFill>
          <a:blip r:embed="rId4"/>
          <a:srcRect/>
          <a:stretch>
            <a:fillRect/>
          </a:stretch>
        </p:blipFill>
        <p:spPr bwMode="auto">
          <a:xfrm>
            <a:off x="6607175" y="2174875"/>
            <a:ext cx="2022475" cy="1517650"/>
          </a:xfrm>
          <a:prstGeom prst="rect">
            <a:avLst/>
          </a:prstGeom>
          <a:noFill/>
          <a:ln w="9525">
            <a:noFill/>
            <a:miter lim="800000"/>
            <a:headEnd/>
            <a:tailEnd/>
          </a:ln>
        </p:spPr>
      </p:pic>
      <p:sp>
        <p:nvSpPr>
          <p:cNvPr id="5" name="CasellaDiTesto 4"/>
          <p:cNvSpPr txBox="1"/>
          <p:nvPr/>
        </p:nvSpPr>
        <p:spPr>
          <a:xfrm>
            <a:off x="3744913" y="1501775"/>
            <a:ext cx="4994275" cy="860425"/>
          </a:xfrm>
          <a:prstGeom prst="rect">
            <a:avLst/>
          </a:prstGeom>
          <a:noFill/>
        </p:spPr>
        <p:txBody>
          <a:bodyPr>
            <a:spAutoFit/>
          </a:bodyPr>
          <a:lstStyle/>
          <a:p>
            <a:pPr fontAlgn="auto">
              <a:spcBef>
                <a:spcPts val="0"/>
              </a:spcBef>
              <a:spcAft>
                <a:spcPts val="0"/>
              </a:spcAft>
              <a:defRPr/>
            </a:pPr>
            <a:r>
              <a:rPr lang="it-IT" sz="1600" dirty="0">
                <a:latin typeface="+mn-lt"/>
              </a:rPr>
              <a:t>è un </a:t>
            </a:r>
            <a:r>
              <a:rPr lang="it-IT" b="1" cap="small" dirty="0">
                <a:solidFill>
                  <a:srgbClr val="C00000"/>
                </a:solidFill>
                <a:latin typeface="+mn-lt"/>
              </a:rPr>
              <a:t>motore di ricerca </a:t>
            </a:r>
            <a:r>
              <a:rPr lang="it-IT" sz="1600" dirty="0">
                <a:latin typeface="+mn-lt"/>
              </a:rPr>
              <a:t>orientato all’utente</a:t>
            </a:r>
            <a:r>
              <a:rPr lang="it-IT" sz="1600" cap="small" dirty="0">
                <a:solidFill>
                  <a:srgbClr val="C00000"/>
                </a:solidFill>
                <a:latin typeface="+mn-lt"/>
              </a:rPr>
              <a:t> </a:t>
            </a:r>
            <a:r>
              <a:rPr lang="it-IT" sz="1600" dirty="0">
                <a:latin typeface="+mn-lt"/>
              </a:rPr>
              <a:t>progettato dal Dipartimento </a:t>
            </a:r>
            <a:r>
              <a:rPr lang="it-IT" sz="1600" dirty="0" err="1">
                <a:latin typeface="+mn-lt"/>
              </a:rPr>
              <a:t>Diqr</a:t>
            </a:r>
            <a:r>
              <a:rPr lang="it-IT" sz="1600" dirty="0">
                <a:latin typeface="+mn-lt"/>
              </a:rPr>
              <a:t> per facilitare l’accesso e la fruizione del </a:t>
            </a:r>
            <a:r>
              <a:rPr lang="it-IT" sz="1600" dirty="0" err="1">
                <a:latin typeface="+mn-lt"/>
              </a:rPr>
              <a:t>Psn</a:t>
            </a:r>
            <a:r>
              <a:rPr lang="it-IT" sz="1600" dirty="0">
                <a:latin typeface="+mn-lt"/>
              </a:rPr>
              <a:t>.</a:t>
            </a:r>
          </a:p>
        </p:txBody>
      </p:sp>
      <p:sp>
        <p:nvSpPr>
          <p:cNvPr id="38921" name="CasellaDiTesto 7"/>
          <p:cNvSpPr txBox="1">
            <a:spLocks noChangeArrowheads="1"/>
          </p:cNvSpPr>
          <p:nvPr/>
        </p:nvSpPr>
        <p:spPr bwMode="auto">
          <a:xfrm>
            <a:off x="1098550" y="3371850"/>
            <a:ext cx="7119938" cy="1466850"/>
          </a:xfrm>
          <a:prstGeom prst="rect">
            <a:avLst/>
          </a:prstGeom>
          <a:noFill/>
          <a:ln w="9525">
            <a:noFill/>
            <a:miter lim="800000"/>
            <a:headEnd/>
            <a:tailEnd/>
          </a:ln>
        </p:spPr>
        <p:txBody>
          <a:bodyPr>
            <a:spAutoFit/>
          </a:bodyPr>
          <a:lstStyle/>
          <a:p>
            <a:r>
              <a:rPr lang="it-IT" sz="1600"/>
              <a:t>consentirà la </a:t>
            </a:r>
            <a:r>
              <a:rPr lang="it-IT" sz="1600" b="1">
                <a:solidFill>
                  <a:srgbClr val="C00000"/>
                </a:solidFill>
              </a:rPr>
              <a:t>consultazione analitica dei lavori inclusi nel Psn</a:t>
            </a:r>
            <a:r>
              <a:rPr lang="it-IT" sz="1600"/>
              <a:t> </a:t>
            </a:r>
          </a:p>
          <a:p>
            <a:r>
              <a:rPr lang="it-IT" sz="1600"/>
              <a:t>secondo </a:t>
            </a:r>
            <a:r>
              <a:rPr lang="it-IT" sz="1600" b="1"/>
              <a:t>diversi filtri di ricerca </a:t>
            </a:r>
          </a:p>
          <a:p>
            <a:r>
              <a:rPr lang="it-IT" sz="1600"/>
              <a:t>(parola chiave, ente titolare, tipo di lavoro, argomento, settore, …). </a:t>
            </a:r>
          </a:p>
          <a:p>
            <a:pPr>
              <a:spcBef>
                <a:spcPts val="1200"/>
              </a:spcBef>
            </a:pPr>
            <a:r>
              <a:rPr lang="it-IT" sz="1600"/>
              <a:t>contenuti informativi, caratteristiche metodologiche e modalità di diffusione dei lavori potranno essere visualizzati anche da </a:t>
            </a:r>
            <a:r>
              <a:rPr lang="it-IT" sz="1600" b="1"/>
              <a:t>utilizzatori non esperti</a:t>
            </a:r>
            <a:r>
              <a:rPr lang="it-IT" sz="1600"/>
              <a:t>.</a:t>
            </a:r>
          </a:p>
        </p:txBody>
      </p:sp>
      <p:sp>
        <p:nvSpPr>
          <p:cNvPr id="38922" name="CasellaDiTesto 8"/>
          <p:cNvSpPr txBox="1">
            <a:spLocks noChangeArrowheads="1"/>
          </p:cNvSpPr>
          <p:nvPr/>
        </p:nvSpPr>
        <p:spPr bwMode="auto">
          <a:xfrm>
            <a:off x="701675" y="5108575"/>
            <a:ext cx="8040688" cy="1155700"/>
          </a:xfrm>
          <a:prstGeom prst="rect">
            <a:avLst/>
          </a:prstGeom>
          <a:noFill/>
          <a:ln w="9525">
            <a:noFill/>
            <a:miter lim="800000"/>
            <a:headEnd/>
            <a:tailEnd/>
          </a:ln>
        </p:spPr>
        <p:txBody>
          <a:bodyPr>
            <a:spAutoFit/>
          </a:bodyPr>
          <a:lstStyle/>
          <a:p>
            <a:r>
              <a:rPr lang="it-IT" sz="1400"/>
              <a:t>N.B. ad oggi, gli utenti interessati a conoscere le caratteristiche della produzione statistica ufficiale del Sistan possono accedere alle informazioni del Psn soltanto consultando il volume in pdf, che riporta solo alcune informazioni: ente titolare, codice e denominazione, obiettivo e descrizione sintetica, presenza o meno di dati personali, origine del lavoro stesso (fatta eccezione, ovviamente, per quanti possono consultare le schede dei lavori Psn attraverso il </a:t>
            </a:r>
            <a:r>
              <a:rPr lang="it-IT" sz="1400" i="1"/>
              <a:t>psnonline</a:t>
            </a:r>
            <a:r>
              <a:rPr lang="it-IT" sz="1400"/>
              <a:t>). </a:t>
            </a:r>
          </a:p>
        </p:txBody>
      </p:sp>
      <p:cxnSp>
        <p:nvCxnSpPr>
          <p:cNvPr id="17" name="Connettore 2 16"/>
          <p:cNvCxnSpPr/>
          <p:nvPr/>
        </p:nvCxnSpPr>
        <p:spPr>
          <a:xfrm>
            <a:off x="2769577" y="1424354"/>
            <a:ext cx="975946" cy="228600"/>
          </a:xfrm>
          <a:prstGeom prst="straightConnector1">
            <a:avLst/>
          </a:prstGeom>
          <a:ln w="50800" cmpd="thickThin">
            <a:gradFill>
              <a:gsLst>
                <a:gs pos="0">
                  <a:srgbClr val="FC9FCB"/>
                </a:gs>
                <a:gs pos="13000">
                  <a:srgbClr val="F8B049"/>
                </a:gs>
                <a:gs pos="21001">
                  <a:srgbClr val="F8B049"/>
                </a:gs>
                <a:gs pos="63000">
                  <a:srgbClr val="FEE7F2"/>
                </a:gs>
                <a:gs pos="67000">
                  <a:srgbClr val="F952A0"/>
                </a:gs>
                <a:gs pos="74000">
                  <a:srgbClr val="C50849"/>
                </a:gs>
                <a:gs pos="82001">
                  <a:srgbClr val="B43E85"/>
                </a:gs>
                <a:gs pos="100000">
                  <a:srgbClr val="F8B049"/>
                </a:gs>
              </a:gsLst>
              <a:lin ang="5400000" scaled="0"/>
            </a:gradFill>
            <a:tailEnd type="arrow"/>
          </a:ln>
        </p:spPr>
        <p:style>
          <a:lnRef idx="2">
            <a:schemeClr val="accent1"/>
          </a:lnRef>
          <a:fillRef idx="0">
            <a:schemeClr val="accent1"/>
          </a:fillRef>
          <a:effectRef idx="1">
            <a:schemeClr val="accent1"/>
          </a:effectRef>
          <a:fontRef idx="minor">
            <a:schemeClr val="tx1"/>
          </a:fontRef>
        </p:style>
      </p:cxnSp>
      <p:cxnSp>
        <p:nvCxnSpPr>
          <p:cNvPr id="21" name="Connettore 2 20"/>
          <p:cNvCxnSpPr/>
          <p:nvPr/>
        </p:nvCxnSpPr>
        <p:spPr>
          <a:xfrm flipH="1">
            <a:off x="1591408" y="1562383"/>
            <a:ext cx="298939" cy="1663763"/>
          </a:xfrm>
          <a:prstGeom prst="straightConnector1">
            <a:avLst/>
          </a:prstGeom>
          <a:ln w="50800" cmpd="thickThin">
            <a:gradFill>
              <a:gsLst>
                <a:gs pos="0">
                  <a:srgbClr val="FC9FCB"/>
                </a:gs>
                <a:gs pos="13000">
                  <a:srgbClr val="F8B049"/>
                </a:gs>
                <a:gs pos="21001">
                  <a:srgbClr val="F8B049"/>
                </a:gs>
                <a:gs pos="63000">
                  <a:srgbClr val="FEE7F2"/>
                </a:gs>
                <a:gs pos="67000">
                  <a:srgbClr val="F952A0"/>
                </a:gs>
                <a:gs pos="74000">
                  <a:srgbClr val="C50849"/>
                </a:gs>
                <a:gs pos="82001">
                  <a:srgbClr val="B43E85"/>
                </a:gs>
                <a:gs pos="100000">
                  <a:srgbClr val="F8B049"/>
                </a:gs>
              </a:gsLst>
              <a:lin ang="5400000" scaled="0"/>
            </a:gradFill>
            <a:tailEnd type="arrow"/>
          </a:ln>
        </p:spPr>
        <p:style>
          <a:lnRef idx="2">
            <a:schemeClr val="accent1"/>
          </a:lnRef>
          <a:fillRef idx="0">
            <a:schemeClr val="accent1"/>
          </a:fillRef>
          <a:effectRef idx="1">
            <a:schemeClr val="accent1"/>
          </a:effectRef>
          <a:fontRef idx="minor">
            <a:schemeClr val="tx1"/>
          </a:fontRef>
        </p:style>
      </p:cxnSp>
      <p:sp>
        <p:nvSpPr>
          <p:cNvPr id="38925" name="CasellaDiTesto 1027"/>
          <p:cNvSpPr txBox="1">
            <a:spLocks noChangeArrowheads="1"/>
          </p:cNvSpPr>
          <p:nvPr/>
        </p:nvSpPr>
        <p:spPr bwMode="auto">
          <a:xfrm>
            <a:off x="2879725" y="2641600"/>
            <a:ext cx="4281488" cy="584200"/>
          </a:xfrm>
          <a:prstGeom prst="rect">
            <a:avLst/>
          </a:prstGeom>
          <a:noFill/>
          <a:ln w="9525">
            <a:noFill/>
            <a:miter lim="800000"/>
            <a:headEnd/>
            <a:tailEnd/>
          </a:ln>
        </p:spPr>
        <p:txBody>
          <a:bodyPr>
            <a:spAutoFit/>
          </a:bodyPr>
          <a:lstStyle/>
          <a:p>
            <a:r>
              <a:rPr lang="it-IT" sz="1600"/>
              <a:t>attualmente in fase di sviluppo.</a:t>
            </a:r>
          </a:p>
          <a:p>
            <a:r>
              <a:rPr lang="it-IT" sz="1600"/>
              <a:t>sarà a disposizione degli utenti dal 2015.</a:t>
            </a:r>
            <a:endParaRPr lang="it-IT"/>
          </a:p>
        </p:txBody>
      </p:sp>
      <p:sp>
        <p:nvSpPr>
          <p:cNvPr id="15" name="Freccia a destra 14"/>
          <p:cNvSpPr/>
          <p:nvPr/>
        </p:nvSpPr>
        <p:spPr>
          <a:xfrm>
            <a:off x="750888" y="4367213"/>
            <a:ext cx="347662" cy="123825"/>
          </a:xfrm>
          <a:prstGeom prst="rightArrow">
            <a:avLst/>
          </a:prstGeom>
          <a:gradFill>
            <a:gsLst>
              <a:gs pos="0">
                <a:srgbClr val="FFF200"/>
              </a:gs>
              <a:gs pos="45000">
                <a:srgbClr val="FF7A00"/>
              </a:gs>
              <a:gs pos="70000">
                <a:srgbClr val="FF0300"/>
              </a:gs>
              <a:gs pos="100000">
                <a:srgbClr val="4D0808"/>
              </a:gs>
            </a:gsLst>
            <a:lin ang="16200000" scaled="0"/>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solidFill>
                <a:schemeClr val="accent6">
                  <a:lumMod val="75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ttangolo 6"/>
          <p:cNvSpPr>
            <a:spLocks noChangeArrowheads="1"/>
          </p:cNvSpPr>
          <p:nvPr/>
        </p:nvSpPr>
        <p:spPr bwMode="auto">
          <a:xfrm>
            <a:off x="1982788" y="20638"/>
            <a:ext cx="4919662" cy="369887"/>
          </a:xfrm>
          <a:prstGeom prst="rect">
            <a:avLst/>
          </a:prstGeom>
          <a:noFill/>
          <a:ln w="9525">
            <a:noFill/>
            <a:miter lim="800000"/>
            <a:headEnd/>
            <a:tailEnd/>
          </a:ln>
        </p:spPr>
        <p:txBody>
          <a:bodyPr wrap="none">
            <a:spAutoFit/>
          </a:bodyPr>
          <a:lstStyle/>
          <a:p>
            <a:pPr algn="ctr"/>
            <a:r>
              <a:rPr lang="it-IT" b="1" i="1">
                <a:solidFill>
                  <a:srgbClr val="FFFFFF"/>
                </a:solidFill>
              </a:rPr>
              <a:t>il Psn sul Portale del Sistan – www.sistan.it</a:t>
            </a:r>
          </a:p>
        </p:txBody>
      </p:sp>
      <p:sp>
        <p:nvSpPr>
          <p:cNvPr id="40962" name="CasellaDiTesto 19"/>
          <p:cNvSpPr txBox="1">
            <a:spLocks noChangeArrowheads="1"/>
          </p:cNvSpPr>
          <p:nvPr/>
        </p:nvSpPr>
        <p:spPr bwMode="auto">
          <a:xfrm>
            <a:off x="180975" y="6257925"/>
            <a:ext cx="501650" cy="274638"/>
          </a:xfrm>
          <a:prstGeom prst="rect">
            <a:avLst/>
          </a:prstGeom>
          <a:noFill/>
          <a:ln w="9525">
            <a:noFill/>
            <a:miter lim="800000"/>
            <a:headEnd/>
            <a:tailEnd/>
          </a:ln>
        </p:spPr>
        <p:txBody>
          <a:bodyPr>
            <a:spAutoFit/>
          </a:bodyPr>
          <a:lstStyle/>
          <a:p>
            <a:pPr algn="r"/>
            <a:r>
              <a:rPr lang="it-IT" sz="1200">
                <a:solidFill>
                  <a:srgbClr val="7F7F7F"/>
                </a:solidFill>
              </a:rPr>
              <a:t>14</a:t>
            </a:r>
          </a:p>
        </p:txBody>
      </p:sp>
      <p:pic>
        <p:nvPicPr>
          <p:cNvPr id="40963" name="Segnaposto contenuto 5"/>
          <p:cNvPicPr>
            <a:picLocks noChangeAspect="1"/>
          </p:cNvPicPr>
          <p:nvPr/>
        </p:nvPicPr>
        <p:blipFill>
          <a:blip r:embed="rId3"/>
          <a:srcRect/>
          <a:stretch>
            <a:fillRect/>
          </a:stretch>
        </p:blipFill>
        <p:spPr bwMode="auto">
          <a:xfrm>
            <a:off x="682625" y="390525"/>
            <a:ext cx="8024813" cy="5799138"/>
          </a:xfrm>
          <a:prstGeom prst="rect">
            <a:avLst/>
          </a:prstGeom>
          <a:noFill/>
          <a:ln w="9525">
            <a:noFill/>
            <a:miter lim="800000"/>
            <a:headEnd/>
            <a:tailEnd/>
          </a:ln>
        </p:spPr>
      </p:pic>
      <p:sp>
        <p:nvSpPr>
          <p:cNvPr id="40964" name="CasellaDiTesto 5"/>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3" descr="H:\Manuale dei CdQ\immagini\images (1).jpg"/>
          <p:cNvPicPr>
            <a:picLocks noChangeAspect="1" noChangeArrowheads="1"/>
          </p:cNvPicPr>
          <p:nvPr/>
        </p:nvPicPr>
        <p:blipFill>
          <a:blip r:embed="rId3"/>
          <a:srcRect/>
          <a:stretch>
            <a:fillRect/>
          </a:stretch>
        </p:blipFill>
        <p:spPr bwMode="auto">
          <a:xfrm>
            <a:off x="5372100" y="4772025"/>
            <a:ext cx="2690813" cy="1460500"/>
          </a:xfrm>
          <a:prstGeom prst="rect">
            <a:avLst/>
          </a:prstGeom>
          <a:noFill/>
          <a:ln w="9525">
            <a:noFill/>
            <a:miter lim="800000"/>
            <a:headEnd/>
            <a:tailEnd/>
          </a:ln>
        </p:spPr>
      </p:pic>
      <p:sp>
        <p:nvSpPr>
          <p:cNvPr id="15" name="Rettangolo arrotondato 14"/>
          <p:cNvSpPr/>
          <p:nvPr/>
        </p:nvSpPr>
        <p:spPr>
          <a:xfrm>
            <a:off x="1319213" y="4919663"/>
            <a:ext cx="3625850" cy="1236662"/>
          </a:xfrm>
          <a:prstGeom prst="roundRect">
            <a:avLst/>
          </a:prstGeom>
          <a:gradFill>
            <a:gsLst>
              <a:gs pos="76000">
                <a:srgbClr val="E6F0DC"/>
              </a:gs>
              <a:gs pos="99000">
                <a:srgbClr val="9CB86E"/>
              </a:gs>
              <a:gs pos="100000">
                <a:srgbClr val="156B13"/>
              </a:gs>
            </a:gsLst>
            <a:lin ang="16200000" scaled="0"/>
          </a:gradFill>
          <a:ln w="15875" cmpd="dbl">
            <a:solidFill>
              <a:srgbClr val="306235"/>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4" name="Rettangolo arrotondato 13"/>
          <p:cNvSpPr/>
          <p:nvPr/>
        </p:nvSpPr>
        <p:spPr>
          <a:xfrm>
            <a:off x="4451350" y="3308350"/>
            <a:ext cx="2894013" cy="1322388"/>
          </a:xfrm>
          <a:prstGeom prst="roundRect">
            <a:avLst/>
          </a:prstGeom>
          <a:gradFill>
            <a:gsLst>
              <a:gs pos="89000">
                <a:srgbClr val="E6F0DC"/>
              </a:gs>
              <a:gs pos="99000">
                <a:srgbClr val="9CB86E"/>
              </a:gs>
              <a:gs pos="100000">
                <a:srgbClr val="156B13"/>
              </a:gs>
            </a:gsLst>
            <a:lin ang="16200000" scaled="0"/>
          </a:gradFill>
          <a:ln w="15875" cmpd="dbl">
            <a:solidFill>
              <a:srgbClr val="306235"/>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1" name="Rettangolo arrotondato 10"/>
          <p:cNvSpPr/>
          <p:nvPr/>
        </p:nvSpPr>
        <p:spPr>
          <a:xfrm>
            <a:off x="550863" y="3138488"/>
            <a:ext cx="2894012" cy="1511300"/>
          </a:xfrm>
          <a:prstGeom prst="roundRect">
            <a:avLst/>
          </a:prstGeom>
          <a:gradFill>
            <a:gsLst>
              <a:gs pos="95004">
                <a:srgbClr val="BDD19F"/>
              </a:gs>
              <a:gs pos="95000">
                <a:schemeClr val="accent3">
                  <a:lumMod val="60000"/>
                  <a:lumOff val="40000"/>
                </a:schemeClr>
              </a:gs>
              <a:gs pos="93000">
                <a:srgbClr val="E6F0DC"/>
              </a:gs>
              <a:gs pos="99000">
                <a:srgbClr val="9CB86E"/>
              </a:gs>
              <a:gs pos="100000">
                <a:srgbClr val="156B13"/>
              </a:gs>
            </a:gsLst>
            <a:lin ang="16200000" scaled="0"/>
          </a:gradFill>
          <a:ln w="15875" cmpd="dbl">
            <a:solidFill>
              <a:srgbClr val="306235"/>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3013" name="CasellaDiTesto 4"/>
          <p:cNvSpPr txBox="1">
            <a:spLocks noChangeArrowheads="1"/>
          </p:cNvSpPr>
          <p:nvPr/>
        </p:nvSpPr>
        <p:spPr bwMode="auto">
          <a:xfrm>
            <a:off x="615950" y="555625"/>
            <a:ext cx="8205788" cy="1489075"/>
          </a:xfrm>
          <a:prstGeom prst="rect">
            <a:avLst/>
          </a:prstGeom>
          <a:noFill/>
          <a:ln w="9525">
            <a:noFill/>
            <a:miter lim="800000"/>
            <a:headEnd/>
            <a:tailEnd/>
          </a:ln>
        </p:spPr>
        <p:txBody>
          <a:bodyPr>
            <a:spAutoFit/>
          </a:bodyPr>
          <a:lstStyle/>
          <a:p>
            <a:pPr algn="ctr"/>
            <a:r>
              <a:rPr lang="it-IT"/>
              <a:t>È attiva </a:t>
            </a:r>
            <a:r>
              <a:rPr lang="it-IT" b="1"/>
              <a:t>una community specifica per ciascuno degli 11 Circoli di qualità </a:t>
            </a:r>
          </a:p>
          <a:p>
            <a:endParaRPr lang="it-IT"/>
          </a:p>
          <a:p>
            <a:r>
              <a:rPr lang="it-IT" sz="1600"/>
              <a:t>I partecipanti ai Circoli sono iscritti alle community dei relativi settori. </a:t>
            </a:r>
          </a:p>
          <a:p>
            <a:pPr>
              <a:spcBef>
                <a:spcPts val="900"/>
              </a:spcBef>
            </a:pPr>
            <a:r>
              <a:rPr lang="it-IT" sz="1600"/>
              <a:t>Possono aprire/seguire discussioni, scrivere post, caricare e consultare documentazione, segnalare pubblicazioni/eventi, inviare messaggi privati ad altri utenti delle community.</a:t>
            </a:r>
          </a:p>
        </p:txBody>
      </p:sp>
      <p:sp>
        <p:nvSpPr>
          <p:cNvPr id="43014" name="Rettangolo 1"/>
          <p:cNvSpPr>
            <a:spLocks noChangeArrowheads="1"/>
          </p:cNvSpPr>
          <p:nvPr/>
        </p:nvSpPr>
        <p:spPr bwMode="auto">
          <a:xfrm>
            <a:off x="3025775" y="1588"/>
            <a:ext cx="2851150" cy="368300"/>
          </a:xfrm>
          <a:prstGeom prst="rect">
            <a:avLst/>
          </a:prstGeom>
          <a:noFill/>
          <a:ln w="9525">
            <a:noFill/>
            <a:miter lim="800000"/>
            <a:headEnd/>
            <a:tailEnd/>
          </a:ln>
        </p:spPr>
        <p:txBody>
          <a:bodyPr wrap="none">
            <a:spAutoFit/>
          </a:bodyPr>
          <a:lstStyle/>
          <a:p>
            <a:pPr algn="ctr"/>
            <a:r>
              <a:rPr lang="it-IT" b="1" i="1">
                <a:solidFill>
                  <a:srgbClr val="FFFFFF"/>
                </a:solidFill>
              </a:rPr>
              <a:t>le community dei Circoli</a:t>
            </a:r>
          </a:p>
        </p:txBody>
      </p:sp>
      <p:sp>
        <p:nvSpPr>
          <p:cNvPr id="43015" name="CasellaDiTesto 6"/>
          <p:cNvSpPr txBox="1">
            <a:spLocks noChangeArrowheads="1"/>
          </p:cNvSpPr>
          <p:nvPr/>
        </p:nvSpPr>
        <p:spPr bwMode="auto">
          <a:xfrm>
            <a:off x="180975" y="6257925"/>
            <a:ext cx="501650" cy="274638"/>
          </a:xfrm>
          <a:prstGeom prst="rect">
            <a:avLst/>
          </a:prstGeom>
          <a:noFill/>
          <a:ln w="9525">
            <a:noFill/>
            <a:miter lim="800000"/>
            <a:headEnd/>
            <a:tailEnd/>
          </a:ln>
        </p:spPr>
        <p:txBody>
          <a:bodyPr>
            <a:spAutoFit/>
          </a:bodyPr>
          <a:lstStyle/>
          <a:p>
            <a:pPr algn="r"/>
            <a:r>
              <a:rPr lang="it-IT" sz="1200">
                <a:solidFill>
                  <a:srgbClr val="7F7F7F"/>
                </a:solidFill>
              </a:rPr>
              <a:t>15</a:t>
            </a:r>
          </a:p>
        </p:txBody>
      </p:sp>
      <p:sp>
        <p:nvSpPr>
          <p:cNvPr id="43016" name="CasellaDiTesto 9"/>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sp>
        <p:nvSpPr>
          <p:cNvPr id="43017" name="CasellaDiTesto 2"/>
          <p:cNvSpPr txBox="1">
            <a:spLocks noChangeArrowheads="1"/>
          </p:cNvSpPr>
          <p:nvPr/>
        </p:nvSpPr>
        <p:spPr bwMode="auto">
          <a:xfrm>
            <a:off x="615950" y="3201988"/>
            <a:ext cx="2828925" cy="1323975"/>
          </a:xfrm>
          <a:prstGeom prst="rect">
            <a:avLst/>
          </a:prstGeom>
          <a:noFill/>
          <a:ln w="9525">
            <a:noFill/>
            <a:miter lim="800000"/>
            <a:headEnd/>
            <a:tailEnd/>
          </a:ln>
        </p:spPr>
        <p:txBody>
          <a:bodyPr>
            <a:spAutoFit/>
          </a:bodyPr>
          <a:lstStyle/>
          <a:p>
            <a:pPr algn="ctr"/>
            <a:r>
              <a:rPr lang="it-IT" sz="1600" b="1"/>
              <a:t>funzione “post” </a:t>
            </a:r>
          </a:p>
          <a:p>
            <a:r>
              <a:rPr lang="it-IT" sz="1600"/>
              <a:t>(per inserire nuovi messaggi, anche allegando file, </a:t>
            </a:r>
          </a:p>
          <a:p>
            <a:r>
              <a:rPr lang="it-IT" sz="1600"/>
              <a:t>e rispondere a messaggi inseriti dagli altri utenti)</a:t>
            </a:r>
          </a:p>
        </p:txBody>
      </p:sp>
      <p:sp>
        <p:nvSpPr>
          <p:cNvPr id="43018" name="CasellaDiTesto 3"/>
          <p:cNvSpPr txBox="1">
            <a:spLocks noChangeArrowheads="1"/>
          </p:cNvSpPr>
          <p:nvPr/>
        </p:nvSpPr>
        <p:spPr bwMode="auto">
          <a:xfrm>
            <a:off x="4543425" y="3325813"/>
            <a:ext cx="2801938" cy="1323975"/>
          </a:xfrm>
          <a:prstGeom prst="rect">
            <a:avLst/>
          </a:prstGeom>
          <a:noFill/>
          <a:ln w="9525">
            <a:noFill/>
            <a:miter lim="800000"/>
            <a:headEnd/>
            <a:tailEnd/>
          </a:ln>
        </p:spPr>
        <p:txBody>
          <a:bodyPr>
            <a:spAutoFit/>
          </a:bodyPr>
          <a:lstStyle/>
          <a:p>
            <a:pPr algn="ctr"/>
            <a:r>
              <a:rPr lang="it-IT" sz="1600" b="1"/>
              <a:t>funzione “documenti” </a:t>
            </a:r>
          </a:p>
          <a:p>
            <a:r>
              <a:rPr lang="it-IT" sz="1600"/>
              <a:t>(per caricare, visualizzare e prelevare documenti, organizzati in “cartelle” </a:t>
            </a:r>
          </a:p>
          <a:p>
            <a:r>
              <a:rPr lang="it-IT" sz="1600"/>
              <a:t>di community)</a:t>
            </a:r>
            <a:endParaRPr lang="it-IT"/>
          </a:p>
        </p:txBody>
      </p:sp>
      <p:sp>
        <p:nvSpPr>
          <p:cNvPr id="43019" name="CasellaDiTesto 5"/>
          <p:cNvSpPr txBox="1">
            <a:spLocks noChangeArrowheads="1"/>
          </p:cNvSpPr>
          <p:nvPr/>
        </p:nvSpPr>
        <p:spPr bwMode="auto">
          <a:xfrm>
            <a:off x="1325563" y="4978400"/>
            <a:ext cx="3619500" cy="1077913"/>
          </a:xfrm>
          <a:prstGeom prst="rect">
            <a:avLst/>
          </a:prstGeom>
          <a:noFill/>
          <a:ln w="9525">
            <a:noFill/>
            <a:miter lim="800000"/>
            <a:headEnd/>
            <a:tailEnd/>
          </a:ln>
        </p:spPr>
        <p:txBody>
          <a:bodyPr>
            <a:spAutoFit/>
          </a:bodyPr>
          <a:lstStyle/>
          <a:p>
            <a:pPr algn="ctr"/>
            <a:r>
              <a:rPr lang="it-IT" sz="1600" b="1"/>
              <a:t>funzione “wiki” </a:t>
            </a:r>
          </a:p>
          <a:p>
            <a:r>
              <a:rPr lang="it-IT" sz="1600"/>
              <a:t>(per lavorare a più mani e visualizzare le differenti versioni di un documento </a:t>
            </a:r>
          </a:p>
          <a:p>
            <a:r>
              <a:rPr lang="it-IT" sz="1600"/>
              <a:t>via via modificato)</a:t>
            </a:r>
          </a:p>
        </p:txBody>
      </p:sp>
      <p:sp>
        <p:nvSpPr>
          <p:cNvPr id="8" name="CasellaDiTesto 7"/>
          <p:cNvSpPr txBox="1"/>
          <p:nvPr/>
        </p:nvSpPr>
        <p:spPr>
          <a:xfrm>
            <a:off x="2595563" y="2351088"/>
            <a:ext cx="3473450" cy="338137"/>
          </a:xfrm>
          <a:prstGeom prst="rect">
            <a:avLst/>
          </a:prstGeom>
          <a:noFill/>
        </p:spPr>
        <p:txBody>
          <a:bodyPr>
            <a:spAutoFit/>
          </a:bodyPr>
          <a:lstStyle/>
          <a:p>
            <a:pPr fontAlgn="auto">
              <a:spcBef>
                <a:spcPts val="0"/>
              </a:spcBef>
              <a:spcAft>
                <a:spcPts val="0"/>
              </a:spcAft>
              <a:defRPr/>
            </a:pPr>
            <a:r>
              <a:rPr lang="it-IT" sz="1600" b="1" dirty="0">
                <a:latin typeface="+mj-lt"/>
              </a:rPr>
              <a:t>Le funzioni principali sono:</a:t>
            </a:r>
          </a:p>
        </p:txBody>
      </p:sp>
      <p:cxnSp>
        <p:nvCxnSpPr>
          <p:cNvPr id="13" name="Connettore 2 12"/>
          <p:cNvCxnSpPr/>
          <p:nvPr/>
        </p:nvCxnSpPr>
        <p:spPr>
          <a:xfrm flipH="1">
            <a:off x="2983186" y="2756129"/>
            <a:ext cx="832677" cy="268425"/>
          </a:xfrm>
          <a:prstGeom prst="straightConnector1">
            <a:avLst/>
          </a:prstGeom>
          <a:ln w="31750" cmpd="thinThick">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prstDash val="solid"/>
            <a:tailEnd type="arrow"/>
          </a:ln>
        </p:spPr>
        <p:style>
          <a:lnRef idx="2">
            <a:schemeClr val="accent1"/>
          </a:lnRef>
          <a:fillRef idx="0">
            <a:schemeClr val="accent1"/>
          </a:fillRef>
          <a:effectRef idx="1">
            <a:schemeClr val="accent1"/>
          </a:effectRef>
          <a:fontRef idx="minor">
            <a:schemeClr val="tx1"/>
          </a:fontRef>
        </p:style>
      </p:cxnSp>
      <p:cxnSp>
        <p:nvCxnSpPr>
          <p:cNvPr id="18" name="Connettore 2 17"/>
          <p:cNvCxnSpPr/>
          <p:nvPr/>
        </p:nvCxnSpPr>
        <p:spPr>
          <a:xfrm>
            <a:off x="4141178" y="2756129"/>
            <a:ext cx="803486" cy="420825"/>
          </a:xfrm>
          <a:prstGeom prst="straightConnector1">
            <a:avLst/>
          </a:prstGeom>
          <a:ln w="31750" cmpd="thinThick">
            <a:gradFill>
              <a:gsLst>
                <a:gs pos="0">
                  <a:srgbClr val="FF3399"/>
                </a:gs>
                <a:gs pos="25000">
                  <a:srgbClr val="FF6633"/>
                </a:gs>
                <a:gs pos="50000">
                  <a:srgbClr val="FFFF00"/>
                </a:gs>
                <a:gs pos="75000">
                  <a:srgbClr val="01A78F"/>
                </a:gs>
                <a:gs pos="100000">
                  <a:srgbClr val="3366FF"/>
                </a:gs>
              </a:gsLst>
              <a:lin ang="5400000" scaled="0"/>
            </a:gradFill>
            <a:prstDash val="solid"/>
            <a:tailEnd type="arrow"/>
          </a:ln>
        </p:spPr>
        <p:style>
          <a:lnRef idx="2">
            <a:schemeClr val="accent1"/>
          </a:lnRef>
          <a:fillRef idx="0">
            <a:schemeClr val="accent1"/>
          </a:fillRef>
          <a:effectRef idx="1">
            <a:schemeClr val="accent1"/>
          </a:effectRef>
          <a:fontRef idx="minor">
            <a:schemeClr val="tx1"/>
          </a:fontRef>
        </p:style>
      </p:cxnSp>
      <p:cxnSp>
        <p:nvCxnSpPr>
          <p:cNvPr id="21" name="Connettore 2 20"/>
          <p:cNvCxnSpPr/>
          <p:nvPr/>
        </p:nvCxnSpPr>
        <p:spPr>
          <a:xfrm flipH="1">
            <a:off x="3815863" y="2756129"/>
            <a:ext cx="152400" cy="2016024"/>
          </a:xfrm>
          <a:prstGeom prst="straightConnector1">
            <a:avLst/>
          </a:prstGeom>
          <a:ln w="31750" cmpd="thinThick">
            <a:gradFill>
              <a:gsLst>
                <a:gs pos="0">
                  <a:srgbClr val="FF3399"/>
                </a:gs>
                <a:gs pos="25000">
                  <a:srgbClr val="FF6633"/>
                </a:gs>
                <a:gs pos="50000">
                  <a:srgbClr val="FFFF00"/>
                </a:gs>
                <a:gs pos="75000">
                  <a:srgbClr val="01A78F"/>
                </a:gs>
                <a:gs pos="100000">
                  <a:srgbClr val="3366FF"/>
                </a:gs>
              </a:gsLst>
              <a:lin ang="5400000" scaled="0"/>
            </a:gradFill>
            <a:prstDash val="solid"/>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682625" y="1072637"/>
            <a:ext cx="7643813" cy="3749675"/>
          </a:xfrm>
          <a:prstGeom prst="rect">
            <a:avLst/>
          </a:prstGeom>
          <a:noFill/>
        </p:spPr>
        <p:txBody>
          <a:bodyPr>
            <a:spAutoFit/>
          </a:bodyPr>
          <a:lstStyle/>
          <a:p>
            <a:pPr fontAlgn="auto">
              <a:spcBef>
                <a:spcPts val="0"/>
              </a:spcBef>
              <a:spcAft>
                <a:spcPts val="0"/>
              </a:spcAft>
              <a:defRPr/>
            </a:pPr>
            <a:endParaRPr lang="it-IT" sz="2000" dirty="0">
              <a:latin typeface="+mn-lt"/>
            </a:endParaRPr>
          </a:p>
          <a:p>
            <a:pPr fontAlgn="auto">
              <a:spcBef>
                <a:spcPts val="0"/>
              </a:spcBef>
              <a:spcAft>
                <a:spcPts val="0"/>
              </a:spcAft>
              <a:defRPr/>
            </a:pPr>
            <a:r>
              <a:rPr lang="it-IT" sz="2000" dirty="0">
                <a:latin typeface="+mn-lt"/>
              </a:rPr>
              <a:t>Per la gestione delle riunioni è </a:t>
            </a:r>
            <a:r>
              <a:rPr lang="it-IT" sz="2000" b="1" dirty="0">
                <a:latin typeface="+mn-lt"/>
              </a:rPr>
              <a:t>a disposizione dei segretari </a:t>
            </a:r>
            <a:r>
              <a:rPr lang="it-IT" sz="2000" dirty="0">
                <a:latin typeface="+mn-lt"/>
              </a:rPr>
              <a:t>una </a:t>
            </a:r>
            <a:r>
              <a:rPr lang="it-IT" sz="2000" b="1" dirty="0">
                <a:latin typeface="+mn-lt"/>
              </a:rPr>
              <a:t>applicazione</a:t>
            </a:r>
            <a:r>
              <a:rPr lang="it-IT" sz="2000" dirty="0">
                <a:latin typeface="+mn-lt"/>
              </a:rPr>
              <a:t> </a:t>
            </a:r>
            <a:r>
              <a:rPr lang="it-IT" sz="2000" b="1" dirty="0">
                <a:latin typeface="+mn-lt"/>
              </a:rPr>
              <a:t>web </a:t>
            </a:r>
            <a:r>
              <a:rPr lang="it-IT" sz="2000" dirty="0">
                <a:latin typeface="+mn-lt"/>
              </a:rPr>
              <a:t>che permette, tra l’altro, di:</a:t>
            </a:r>
          </a:p>
          <a:p>
            <a:pPr fontAlgn="auto">
              <a:spcBef>
                <a:spcPts val="0"/>
              </a:spcBef>
              <a:spcAft>
                <a:spcPts val="0"/>
              </a:spcAft>
              <a:defRPr/>
            </a:pPr>
            <a:endParaRPr lang="it-IT" sz="2000" dirty="0">
              <a:latin typeface="+mn-lt"/>
            </a:endParaRPr>
          </a:p>
          <a:p>
            <a:pPr lvl="1" fontAlgn="auto">
              <a:spcBef>
                <a:spcPts val="200"/>
              </a:spcBef>
              <a:spcAft>
                <a:spcPts val="0"/>
              </a:spcAft>
              <a:buFont typeface="Wingdings" pitchFamily="2" charset="2"/>
              <a:buChar char="§"/>
              <a:defRPr/>
            </a:pPr>
            <a:r>
              <a:rPr lang="it-IT" dirty="0">
                <a:latin typeface="+mn-lt"/>
              </a:rPr>
              <a:t>  inserire le date delle riunioni</a:t>
            </a:r>
          </a:p>
          <a:p>
            <a:pPr lvl="1" fontAlgn="auto">
              <a:spcBef>
                <a:spcPts val="200"/>
              </a:spcBef>
              <a:spcAft>
                <a:spcPts val="0"/>
              </a:spcAft>
              <a:buFont typeface="Wingdings" pitchFamily="2" charset="2"/>
              <a:buChar char="§"/>
              <a:defRPr/>
            </a:pPr>
            <a:r>
              <a:rPr lang="it-IT" dirty="0">
                <a:latin typeface="+mn-lt"/>
              </a:rPr>
              <a:t>  prenotare l’aula</a:t>
            </a:r>
          </a:p>
          <a:p>
            <a:pPr lvl="1" fontAlgn="auto">
              <a:spcBef>
                <a:spcPts val="200"/>
              </a:spcBef>
              <a:spcAft>
                <a:spcPts val="0"/>
              </a:spcAft>
              <a:buFont typeface="Wingdings" pitchFamily="2" charset="2"/>
              <a:buChar char="§"/>
              <a:defRPr/>
            </a:pPr>
            <a:r>
              <a:rPr lang="it-IT" dirty="0">
                <a:latin typeface="+mn-lt"/>
              </a:rPr>
              <a:t>  prenotare il servizio di videoconferenza</a:t>
            </a:r>
          </a:p>
          <a:p>
            <a:pPr lvl="1" fontAlgn="auto">
              <a:spcBef>
                <a:spcPts val="200"/>
              </a:spcBef>
              <a:spcAft>
                <a:spcPts val="0"/>
              </a:spcAft>
              <a:buFont typeface="Wingdings" pitchFamily="2" charset="2"/>
              <a:buChar char="§"/>
              <a:defRPr/>
            </a:pPr>
            <a:r>
              <a:rPr lang="it-IT" dirty="0">
                <a:latin typeface="+mn-lt"/>
              </a:rPr>
              <a:t>  inviare le convocazioni</a:t>
            </a:r>
          </a:p>
          <a:p>
            <a:pPr lvl="1" fontAlgn="auto">
              <a:spcBef>
                <a:spcPts val="200"/>
              </a:spcBef>
              <a:spcAft>
                <a:spcPts val="0"/>
              </a:spcAft>
              <a:buFont typeface="Wingdings" pitchFamily="2" charset="2"/>
              <a:buChar char="§"/>
              <a:defRPr/>
            </a:pPr>
            <a:r>
              <a:rPr lang="it-IT" dirty="0">
                <a:latin typeface="+mn-lt"/>
              </a:rPr>
              <a:t>  stampare il foglio firma</a:t>
            </a:r>
          </a:p>
          <a:p>
            <a:pPr lvl="1" fontAlgn="auto">
              <a:spcBef>
                <a:spcPts val="200"/>
              </a:spcBef>
              <a:spcAft>
                <a:spcPts val="0"/>
              </a:spcAft>
              <a:buFont typeface="Wingdings" pitchFamily="2" charset="2"/>
              <a:buChar char="§"/>
              <a:defRPr/>
            </a:pPr>
            <a:r>
              <a:rPr lang="it-IT" dirty="0">
                <a:latin typeface="+mn-lt"/>
              </a:rPr>
              <a:t>  inserire le presenze</a:t>
            </a:r>
          </a:p>
          <a:p>
            <a:pPr lvl="1" fontAlgn="auto">
              <a:spcBef>
                <a:spcPts val="200"/>
              </a:spcBef>
              <a:spcAft>
                <a:spcPts val="0"/>
              </a:spcAft>
              <a:buFont typeface="Wingdings" pitchFamily="2" charset="2"/>
              <a:buChar char="§"/>
              <a:defRPr/>
            </a:pPr>
            <a:r>
              <a:rPr lang="it-IT" dirty="0">
                <a:latin typeface="+mn-lt"/>
              </a:rPr>
              <a:t>  caricare i verbali</a:t>
            </a:r>
          </a:p>
          <a:p>
            <a:pPr marL="285750" indent="-285750" fontAlgn="auto">
              <a:spcBef>
                <a:spcPts val="0"/>
              </a:spcBef>
              <a:spcAft>
                <a:spcPts val="0"/>
              </a:spcAft>
              <a:buFont typeface="Arial"/>
              <a:buChar char="•"/>
              <a:defRPr/>
            </a:pPr>
            <a:endParaRPr lang="it-IT" sz="2000" dirty="0">
              <a:solidFill>
                <a:srgbClr val="505150"/>
              </a:solidFill>
              <a:latin typeface="+mn-lt"/>
            </a:endParaRPr>
          </a:p>
        </p:txBody>
      </p:sp>
      <p:sp>
        <p:nvSpPr>
          <p:cNvPr id="45058" name="Rettangolo 1"/>
          <p:cNvSpPr>
            <a:spLocks noChangeArrowheads="1"/>
          </p:cNvSpPr>
          <p:nvPr/>
        </p:nvSpPr>
        <p:spPr bwMode="auto">
          <a:xfrm>
            <a:off x="812800" y="1588"/>
            <a:ext cx="7277100" cy="368300"/>
          </a:xfrm>
          <a:prstGeom prst="rect">
            <a:avLst/>
          </a:prstGeom>
          <a:noFill/>
          <a:ln w="9525">
            <a:noFill/>
            <a:miter lim="800000"/>
            <a:headEnd/>
            <a:tailEnd/>
          </a:ln>
        </p:spPr>
        <p:txBody>
          <a:bodyPr wrap="none">
            <a:spAutoFit/>
          </a:bodyPr>
          <a:lstStyle/>
          <a:p>
            <a:pPr algn="ctr"/>
            <a:r>
              <a:rPr lang="it-IT" b="1" i="1">
                <a:solidFill>
                  <a:srgbClr val="FFFFFF"/>
                </a:solidFill>
              </a:rPr>
              <a:t>un ulteriore strumento: l’applicativo per la gestione delle riunioni</a:t>
            </a:r>
          </a:p>
        </p:txBody>
      </p:sp>
      <p:sp>
        <p:nvSpPr>
          <p:cNvPr id="45059" name="CasellaDiTesto 6"/>
          <p:cNvSpPr txBox="1">
            <a:spLocks noChangeArrowheads="1"/>
          </p:cNvSpPr>
          <p:nvPr/>
        </p:nvSpPr>
        <p:spPr bwMode="auto">
          <a:xfrm>
            <a:off x="682625" y="4846303"/>
            <a:ext cx="8108950" cy="922337"/>
          </a:xfrm>
          <a:prstGeom prst="rect">
            <a:avLst/>
          </a:prstGeom>
          <a:noFill/>
          <a:ln w="9525">
            <a:noFill/>
            <a:miter lim="800000"/>
            <a:headEnd/>
            <a:tailEnd/>
          </a:ln>
        </p:spPr>
        <p:txBody>
          <a:bodyPr>
            <a:spAutoFit/>
          </a:bodyPr>
          <a:lstStyle/>
          <a:p>
            <a:pPr marL="0" lvl="1"/>
            <a:r>
              <a:rPr lang="it-IT" dirty="0"/>
              <a:t>È possibile richiedere una </a:t>
            </a:r>
            <a:r>
              <a:rPr lang="it-IT" b="1" i="1" dirty="0"/>
              <a:t>Guida tecnica alla gestione dei Circoli di qualità</a:t>
            </a:r>
            <a:r>
              <a:rPr lang="it-IT" dirty="0"/>
              <a:t> a Davide Cervini (DCSR/A) - </a:t>
            </a:r>
            <a:r>
              <a:rPr lang="it-IT" i="1" u="sng" dirty="0">
                <a:hlinkClick r:id="rId3"/>
              </a:rPr>
              <a:t>cervini@istat.it</a:t>
            </a:r>
            <a:r>
              <a:rPr lang="it-IT" i="1" dirty="0"/>
              <a:t>.</a:t>
            </a:r>
            <a:r>
              <a:rPr lang="it-IT" dirty="0"/>
              <a:t> </a:t>
            </a:r>
          </a:p>
          <a:p>
            <a:endParaRPr lang="it-IT" dirty="0"/>
          </a:p>
        </p:txBody>
      </p:sp>
      <p:sp>
        <p:nvSpPr>
          <p:cNvPr id="45060" name="CasellaDiTesto 7"/>
          <p:cNvSpPr txBox="1">
            <a:spLocks noChangeArrowheads="1"/>
          </p:cNvSpPr>
          <p:nvPr/>
        </p:nvSpPr>
        <p:spPr bwMode="auto">
          <a:xfrm>
            <a:off x="180975" y="6257925"/>
            <a:ext cx="501650" cy="274638"/>
          </a:xfrm>
          <a:prstGeom prst="rect">
            <a:avLst/>
          </a:prstGeom>
          <a:noFill/>
          <a:ln w="9525">
            <a:noFill/>
            <a:miter lim="800000"/>
            <a:headEnd/>
            <a:tailEnd/>
          </a:ln>
        </p:spPr>
        <p:txBody>
          <a:bodyPr>
            <a:spAutoFit/>
          </a:bodyPr>
          <a:lstStyle/>
          <a:p>
            <a:pPr algn="r"/>
            <a:r>
              <a:rPr lang="it-IT" sz="1200">
                <a:solidFill>
                  <a:srgbClr val="7F7F7F"/>
                </a:solidFill>
              </a:rPr>
              <a:t>16</a:t>
            </a:r>
          </a:p>
        </p:txBody>
      </p:sp>
      <p:sp>
        <p:nvSpPr>
          <p:cNvPr id="45061" name="CasellaDiTesto 9"/>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pic>
        <p:nvPicPr>
          <p:cNvPr id="45062" name="Picture 2" descr="G:\Documenti Utente\diaco\_murray140\disco-D\Circoli di qualità e PSN\Psn 2014-2016. Aggiornam. 2016\Riunione 15092014\immagini per slides\da usare\gruppo1.gif"/>
          <p:cNvPicPr>
            <a:picLocks noChangeAspect="1" noChangeArrowheads="1"/>
          </p:cNvPicPr>
          <p:nvPr/>
        </p:nvPicPr>
        <p:blipFill>
          <a:blip r:embed="rId4"/>
          <a:srcRect/>
          <a:stretch>
            <a:fillRect/>
          </a:stretch>
        </p:blipFill>
        <p:spPr bwMode="auto">
          <a:xfrm>
            <a:off x="5995988" y="2391155"/>
            <a:ext cx="2292350" cy="1954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2" descr="C:\Users\diaco\Desktop\webinar Sistan 08072014\circoli.jpg"/>
          <p:cNvPicPr>
            <a:picLocks noChangeAspect="1" noChangeArrowheads="1"/>
          </p:cNvPicPr>
          <p:nvPr/>
        </p:nvPicPr>
        <p:blipFill>
          <a:blip r:embed="rId3"/>
          <a:srcRect/>
          <a:stretch>
            <a:fillRect/>
          </a:stretch>
        </p:blipFill>
        <p:spPr bwMode="auto">
          <a:xfrm>
            <a:off x="5695950" y="3660775"/>
            <a:ext cx="2068513" cy="919163"/>
          </a:xfrm>
          <a:prstGeom prst="rect">
            <a:avLst/>
          </a:prstGeom>
          <a:noFill/>
          <a:ln w="9525">
            <a:noFill/>
            <a:miter lim="800000"/>
            <a:headEnd/>
            <a:tailEnd/>
          </a:ln>
        </p:spPr>
      </p:pic>
      <p:cxnSp>
        <p:nvCxnSpPr>
          <p:cNvPr id="17" name="Connettore 2 16"/>
          <p:cNvCxnSpPr/>
          <p:nvPr/>
        </p:nvCxnSpPr>
        <p:spPr>
          <a:xfrm flipH="1">
            <a:off x="4525964" y="1100137"/>
            <a:ext cx="1412874" cy="1670051"/>
          </a:xfrm>
          <a:prstGeom prst="straightConnector1">
            <a:avLst/>
          </a:prstGeom>
          <a:ln w="25400" cmpd="dbl">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47107" name="Rettangolo 1"/>
          <p:cNvSpPr>
            <a:spLocks noChangeArrowheads="1"/>
          </p:cNvSpPr>
          <p:nvPr/>
        </p:nvSpPr>
        <p:spPr bwMode="auto">
          <a:xfrm>
            <a:off x="2909888" y="1588"/>
            <a:ext cx="3082925" cy="368300"/>
          </a:xfrm>
          <a:prstGeom prst="rect">
            <a:avLst/>
          </a:prstGeom>
          <a:noFill/>
          <a:ln w="9525">
            <a:noFill/>
            <a:miter lim="800000"/>
            <a:headEnd/>
            <a:tailEnd/>
          </a:ln>
        </p:spPr>
        <p:txBody>
          <a:bodyPr wrap="none">
            <a:spAutoFit/>
          </a:bodyPr>
          <a:lstStyle/>
          <a:p>
            <a:pPr algn="ctr"/>
            <a:r>
              <a:rPr lang="it-IT" b="1" i="1">
                <a:solidFill>
                  <a:srgbClr val="FFFFFF"/>
                </a:solidFill>
              </a:rPr>
              <a:t> ma come si arriva al Psn?</a:t>
            </a:r>
          </a:p>
        </p:txBody>
      </p:sp>
      <p:sp>
        <p:nvSpPr>
          <p:cNvPr id="47108" name="CasellaDiTesto 7"/>
          <p:cNvSpPr txBox="1">
            <a:spLocks noChangeArrowheads="1"/>
          </p:cNvSpPr>
          <p:nvPr/>
        </p:nvSpPr>
        <p:spPr bwMode="auto">
          <a:xfrm>
            <a:off x="180975" y="6257925"/>
            <a:ext cx="501650" cy="274638"/>
          </a:xfrm>
          <a:prstGeom prst="rect">
            <a:avLst/>
          </a:prstGeom>
          <a:noFill/>
          <a:ln w="9525">
            <a:noFill/>
            <a:miter lim="800000"/>
            <a:headEnd/>
            <a:tailEnd/>
          </a:ln>
        </p:spPr>
        <p:txBody>
          <a:bodyPr>
            <a:spAutoFit/>
          </a:bodyPr>
          <a:lstStyle/>
          <a:p>
            <a:pPr algn="r"/>
            <a:r>
              <a:rPr lang="it-IT" sz="1200">
                <a:solidFill>
                  <a:srgbClr val="7F7F7F"/>
                </a:solidFill>
              </a:rPr>
              <a:t>17</a:t>
            </a:r>
          </a:p>
        </p:txBody>
      </p:sp>
      <p:sp>
        <p:nvSpPr>
          <p:cNvPr id="47109" name="CasellaDiTesto 9"/>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sp>
        <p:nvSpPr>
          <p:cNvPr id="47110" name="CasellaDiTesto 8"/>
          <p:cNvSpPr txBox="1">
            <a:spLocks noChangeArrowheads="1"/>
          </p:cNvSpPr>
          <p:nvPr/>
        </p:nvSpPr>
        <p:spPr bwMode="auto">
          <a:xfrm>
            <a:off x="1108075" y="638175"/>
            <a:ext cx="2520950" cy="307975"/>
          </a:xfrm>
          <a:prstGeom prst="rect">
            <a:avLst/>
          </a:prstGeom>
          <a:noFill/>
          <a:ln w="9525">
            <a:noFill/>
            <a:miter lim="800000"/>
            <a:headEnd/>
            <a:tailEnd/>
          </a:ln>
        </p:spPr>
        <p:txBody>
          <a:bodyPr>
            <a:spAutoFit/>
          </a:bodyPr>
          <a:lstStyle/>
          <a:p>
            <a:r>
              <a:rPr lang="it-IT" sz="1400"/>
              <a:t>è in ambito Istat che</a:t>
            </a:r>
          </a:p>
        </p:txBody>
      </p:sp>
      <p:sp>
        <p:nvSpPr>
          <p:cNvPr id="47111" name="CasellaDiTesto 10"/>
          <p:cNvSpPr txBox="1">
            <a:spLocks noChangeArrowheads="1"/>
          </p:cNvSpPr>
          <p:nvPr/>
        </p:nvSpPr>
        <p:spPr bwMode="auto">
          <a:xfrm>
            <a:off x="4445000" y="600075"/>
            <a:ext cx="3409950" cy="523875"/>
          </a:xfrm>
          <a:prstGeom prst="rect">
            <a:avLst/>
          </a:prstGeom>
          <a:noFill/>
          <a:ln w="9525">
            <a:noFill/>
            <a:miter lim="800000"/>
            <a:headEnd/>
            <a:tailEnd/>
          </a:ln>
        </p:spPr>
        <p:txBody>
          <a:bodyPr>
            <a:spAutoFit/>
          </a:bodyPr>
          <a:lstStyle/>
          <a:p>
            <a:r>
              <a:rPr lang="it-IT" sz="1400" dirty="0"/>
              <a:t>l’incontro tra </a:t>
            </a:r>
            <a:r>
              <a:rPr lang="it-IT" sz="1400" b="1" dirty="0">
                <a:solidFill>
                  <a:srgbClr val="C00000"/>
                </a:solidFill>
              </a:rPr>
              <a:t>DOMANDA </a:t>
            </a:r>
            <a:r>
              <a:rPr lang="it-IT" sz="1400" dirty="0"/>
              <a:t>e </a:t>
            </a:r>
            <a:r>
              <a:rPr lang="it-IT" sz="1400" b="1" dirty="0">
                <a:solidFill>
                  <a:srgbClr val="C00000"/>
                </a:solidFill>
              </a:rPr>
              <a:t>OFFERTA  </a:t>
            </a:r>
          </a:p>
          <a:p>
            <a:r>
              <a:rPr lang="it-IT" sz="1400" b="1" dirty="0">
                <a:solidFill>
                  <a:srgbClr val="C00000"/>
                </a:solidFill>
              </a:rPr>
              <a:t>di informazione statistica</a:t>
            </a:r>
          </a:p>
        </p:txBody>
      </p:sp>
      <p:sp>
        <p:nvSpPr>
          <p:cNvPr id="12" name="Freccia a destra con strisce 11"/>
          <p:cNvSpPr/>
          <p:nvPr/>
        </p:nvSpPr>
        <p:spPr>
          <a:xfrm>
            <a:off x="2997200" y="655638"/>
            <a:ext cx="1095375" cy="323850"/>
          </a:xfrm>
          <a:prstGeom prst="stripedRightArrow">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7113" name="CasellaDiTesto 12"/>
          <p:cNvSpPr txBox="1">
            <a:spLocks noChangeArrowheads="1"/>
          </p:cNvSpPr>
          <p:nvPr/>
        </p:nvSpPr>
        <p:spPr bwMode="auto">
          <a:xfrm>
            <a:off x="3109913" y="946150"/>
            <a:ext cx="942975" cy="307975"/>
          </a:xfrm>
          <a:prstGeom prst="rect">
            <a:avLst/>
          </a:prstGeom>
          <a:noFill/>
          <a:ln w="9525">
            <a:noFill/>
            <a:miter lim="800000"/>
            <a:headEnd/>
            <a:tailEnd/>
          </a:ln>
        </p:spPr>
        <p:txBody>
          <a:bodyPr>
            <a:spAutoFit/>
          </a:bodyPr>
          <a:lstStyle/>
          <a:p>
            <a:r>
              <a:rPr lang="it-IT" sz="1400" i="1"/>
              <a:t>avviene </a:t>
            </a:r>
          </a:p>
        </p:txBody>
      </p:sp>
      <p:pic>
        <p:nvPicPr>
          <p:cNvPr id="47114" name="Picture 2" descr="C:\Users\diaco\Desktop\webinar Sistan 08072014\Incontro2.jpg"/>
          <p:cNvPicPr>
            <a:picLocks noChangeAspect="1" noChangeArrowheads="1"/>
          </p:cNvPicPr>
          <p:nvPr/>
        </p:nvPicPr>
        <p:blipFill>
          <a:blip r:embed="rId5"/>
          <a:srcRect b="15154"/>
          <a:stretch>
            <a:fillRect/>
          </a:stretch>
        </p:blipFill>
        <p:spPr bwMode="auto">
          <a:xfrm>
            <a:off x="2576513" y="1354138"/>
            <a:ext cx="1949450" cy="1189037"/>
          </a:xfrm>
          <a:prstGeom prst="rect">
            <a:avLst/>
          </a:prstGeom>
          <a:noFill/>
          <a:ln w="9525">
            <a:noFill/>
            <a:miter lim="800000"/>
            <a:headEnd/>
            <a:tailEnd/>
          </a:ln>
        </p:spPr>
      </p:pic>
      <p:sp>
        <p:nvSpPr>
          <p:cNvPr id="15" name="CasellaDiTesto 14"/>
          <p:cNvSpPr txBox="1"/>
          <p:nvPr/>
        </p:nvSpPr>
        <p:spPr>
          <a:xfrm>
            <a:off x="1108075" y="2833688"/>
            <a:ext cx="4002088" cy="1446212"/>
          </a:xfrm>
          <a:prstGeom prst="rect">
            <a:avLst/>
          </a:prstGeom>
          <a:noFill/>
        </p:spPr>
        <p:txBody>
          <a:bodyPr>
            <a:spAutoFit/>
          </a:bodyPr>
          <a:lstStyle/>
          <a:p>
            <a:pPr fontAlgn="auto">
              <a:spcBef>
                <a:spcPts val="0"/>
              </a:spcBef>
              <a:spcAft>
                <a:spcPts val="0"/>
              </a:spcAft>
              <a:defRPr/>
            </a:pPr>
            <a:r>
              <a:rPr lang="it-IT" altLang="it-IT" sz="1400" dirty="0">
                <a:latin typeface="+mn-lt"/>
              </a:rPr>
              <a:t>la DOMANDA di informazione statistica è definita dalla CUIS (Commissione degli utenti dell’informazione statistica) e </a:t>
            </a:r>
            <a:r>
              <a:rPr lang="it-IT" sz="1400" kern="0" dirty="0">
                <a:latin typeface="+mn-lt"/>
              </a:rPr>
              <a:t>dalle norme nazionali e internazionali</a:t>
            </a:r>
            <a:endParaRPr lang="it-IT" sz="1400" dirty="0">
              <a:latin typeface="+mn-lt"/>
            </a:endParaRPr>
          </a:p>
          <a:p>
            <a:pPr fontAlgn="auto">
              <a:spcBef>
                <a:spcPts val="0"/>
              </a:spcBef>
              <a:spcAft>
                <a:spcPts val="0"/>
              </a:spcAft>
              <a:defRPr/>
            </a:pPr>
            <a:endParaRPr lang="it-IT" altLang="it-IT" sz="1400" dirty="0">
              <a:latin typeface="+mn-lt"/>
            </a:endParaRPr>
          </a:p>
          <a:p>
            <a:pPr fontAlgn="auto">
              <a:spcBef>
                <a:spcPts val="0"/>
              </a:spcBef>
              <a:spcAft>
                <a:spcPts val="0"/>
              </a:spcAft>
              <a:defRPr/>
            </a:pPr>
            <a:endParaRPr lang="it-IT" dirty="0">
              <a:latin typeface="+mn-lt"/>
            </a:endParaRPr>
          </a:p>
        </p:txBody>
      </p:sp>
      <p:sp>
        <p:nvSpPr>
          <p:cNvPr id="47116" name="CasellaDiTesto 15"/>
          <p:cNvSpPr txBox="1">
            <a:spLocks noChangeArrowheads="1"/>
          </p:cNvSpPr>
          <p:nvPr/>
        </p:nvSpPr>
        <p:spPr bwMode="auto">
          <a:xfrm>
            <a:off x="5186363" y="2851150"/>
            <a:ext cx="3525837" cy="819150"/>
          </a:xfrm>
          <a:prstGeom prst="rect">
            <a:avLst/>
          </a:prstGeom>
          <a:noFill/>
          <a:ln w="9525">
            <a:noFill/>
            <a:miter lim="800000"/>
            <a:headEnd/>
            <a:tailEnd/>
          </a:ln>
        </p:spPr>
        <p:txBody>
          <a:bodyPr>
            <a:spAutoFit/>
          </a:bodyPr>
          <a:lstStyle/>
          <a:p>
            <a:pPr>
              <a:spcAft>
                <a:spcPct val="10000"/>
              </a:spcAft>
            </a:pPr>
            <a:r>
              <a:rPr lang="it-IT" altLang="it-IT" sz="1400"/>
              <a:t>i Circoli di qualità definiscono l’</a:t>
            </a:r>
            <a:r>
              <a:rPr lang="it-IT" altLang="it-IT" sz="1400" b="1"/>
              <a:t>OFFERTA</a:t>
            </a:r>
            <a:r>
              <a:rPr lang="it-IT" altLang="it-IT" sz="1400"/>
              <a:t> di statistica settoriale</a:t>
            </a:r>
            <a:r>
              <a:rPr lang="it-IT" altLang="it-IT"/>
              <a:t> </a:t>
            </a:r>
            <a:endParaRPr lang="it-IT" altLang="it-IT" sz="1400"/>
          </a:p>
          <a:p>
            <a:endParaRPr lang="it-IT" sz="1400"/>
          </a:p>
        </p:txBody>
      </p:sp>
      <p:sp>
        <p:nvSpPr>
          <p:cNvPr id="18" name="Rettangolo arrotondato 17"/>
          <p:cNvSpPr/>
          <p:nvPr/>
        </p:nvSpPr>
        <p:spPr>
          <a:xfrm>
            <a:off x="989716" y="2825351"/>
            <a:ext cx="3885362" cy="924393"/>
          </a:xfrm>
          <a:prstGeom prst="roundRect">
            <a:avLst/>
          </a:prstGeom>
          <a:noFill/>
          <a:ln cmpd="dbl">
            <a:gradFill>
              <a:gsLst>
                <a:gs pos="0">
                  <a:srgbClr val="FFF200"/>
                </a:gs>
                <a:gs pos="45000">
                  <a:srgbClr val="FF7A00"/>
                </a:gs>
                <a:gs pos="70000">
                  <a:srgbClr val="FF0300"/>
                </a:gs>
                <a:gs pos="100000">
                  <a:srgbClr val="4D0808"/>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pic>
        <p:nvPicPr>
          <p:cNvPr id="47120" name="Rettangolo arrotondato 18"/>
          <p:cNvPicPr>
            <a:picLocks noChangeArrowheads="1"/>
          </p:cNvPicPr>
          <p:nvPr/>
        </p:nvPicPr>
        <p:blipFill>
          <a:blip r:embed="rId6"/>
          <a:srcRect/>
          <a:stretch>
            <a:fillRect/>
          </a:stretch>
        </p:blipFill>
        <p:spPr bwMode="auto">
          <a:xfrm>
            <a:off x="5168900" y="2819400"/>
            <a:ext cx="3541713" cy="684213"/>
          </a:xfrm>
          <a:prstGeom prst="rect">
            <a:avLst/>
          </a:prstGeom>
          <a:noFill/>
          <a:ln w="9525">
            <a:noFill/>
            <a:miter lim="800000"/>
            <a:headEnd/>
            <a:tailEnd/>
          </a:ln>
        </p:spPr>
      </p:pic>
      <p:cxnSp>
        <p:nvCxnSpPr>
          <p:cNvPr id="20" name="Connettore 2 19"/>
          <p:cNvCxnSpPr/>
          <p:nvPr/>
        </p:nvCxnSpPr>
        <p:spPr>
          <a:xfrm flipH="1">
            <a:off x="6756400" y="862012"/>
            <a:ext cx="266700" cy="1776413"/>
          </a:xfrm>
          <a:prstGeom prst="straightConnector1">
            <a:avLst/>
          </a:prstGeom>
          <a:ln w="25400" cmpd="dbl">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8" name="CasellaDiTesto 123"/>
          <p:cNvSpPr txBox="1">
            <a:spLocks noChangeArrowheads="1"/>
          </p:cNvSpPr>
          <p:nvPr/>
        </p:nvSpPr>
        <p:spPr bwMode="auto">
          <a:xfrm>
            <a:off x="839788" y="5045075"/>
            <a:ext cx="3863975" cy="522288"/>
          </a:xfrm>
          <a:prstGeom prst="rect">
            <a:avLst/>
          </a:prstGeom>
          <a:noFill/>
          <a:ln>
            <a:noFill/>
          </a:ln>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fontAlgn="auto" hangingPunct="1">
              <a:spcBef>
                <a:spcPts val="600"/>
              </a:spcBef>
              <a:spcAft>
                <a:spcPts val="0"/>
              </a:spcAft>
              <a:defRPr/>
            </a:pPr>
            <a:r>
              <a:rPr lang="it-IT" altLang="it-IT" sz="1400" i="1" dirty="0" smtClean="0">
                <a:solidFill>
                  <a:srgbClr val="C00000"/>
                </a:solidFill>
                <a:latin typeface="+mn-lt"/>
              </a:rPr>
              <a:t>TRADUCONO </a:t>
            </a:r>
            <a:r>
              <a:rPr lang="it-IT" altLang="it-IT" sz="1400" i="1" dirty="0">
                <a:solidFill>
                  <a:srgbClr val="C00000"/>
                </a:solidFill>
                <a:latin typeface="+mn-lt"/>
              </a:rPr>
              <a:t>LE SCELTE STRATEGICHE IN UN PROGRAMMA </a:t>
            </a:r>
            <a:r>
              <a:rPr lang="it-IT" altLang="it-IT" sz="1400" i="1" dirty="0" smtClean="0">
                <a:solidFill>
                  <a:srgbClr val="C00000"/>
                </a:solidFill>
                <a:latin typeface="+mn-lt"/>
              </a:rPr>
              <a:t>OPERATIVO</a:t>
            </a:r>
            <a:endParaRPr lang="it-IT" altLang="it-IT" sz="1400" i="1" dirty="0">
              <a:latin typeface="+mn-lt"/>
            </a:endParaRPr>
          </a:p>
        </p:txBody>
      </p:sp>
      <p:sp>
        <p:nvSpPr>
          <p:cNvPr id="29" name="Text Box 56"/>
          <p:cNvSpPr txBox="1">
            <a:spLocks noChangeArrowheads="1"/>
          </p:cNvSpPr>
          <p:nvPr/>
        </p:nvSpPr>
        <p:spPr bwMode="auto">
          <a:xfrm>
            <a:off x="869950" y="5502275"/>
            <a:ext cx="3875088" cy="692150"/>
          </a:xfrm>
          <a:prstGeom prst="rect">
            <a:avLst/>
          </a:prstGeom>
          <a:noFill/>
          <a:ln>
            <a:noFill/>
          </a:ln>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fontAlgn="auto" hangingPunct="1">
              <a:spcBef>
                <a:spcPct val="50000"/>
              </a:spcBef>
              <a:spcAft>
                <a:spcPts val="0"/>
              </a:spcAft>
              <a:defRPr/>
            </a:pPr>
            <a:r>
              <a:rPr lang="it-IT" altLang="it-IT" sz="1300" b="0" u="sng" dirty="0" smtClean="0">
                <a:latin typeface="+mn-lt"/>
              </a:rPr>
              <a:t>(tutte</a:t>
            </a:r>
            <a:r>
              <a:rPr lang="it-IT" altLang="it-IT" sz="1300" b="0" dirty="0" smtClean="0">
                <a:latin typeface="+mn-lt"/>
              </a:rPr>
              <a:t> le </a:t>
            </a:r>
            <a:r>
              <a:rPr lang="it-IT" altLang="it-IT" sz="1300" b="0" dirty="0">
                <a:latin typeface="+mn-lt"/>
              </a:rPr>
              <a:t>proposte di partecipazione al </a:t>
            </a:r>
            <a:r>
              <a:rPr lang="it-IT" altLang="it-IT" sz="1300" b="0" dirty="0" err="1">
                <a:latin typeface="+mn-lt"/>
              </a:rPr>
              <a:t>Psn</a:t>
            </a:r>
            <a:r>
              <a:rPr lang="it-IT" altLang="it-IT" sz="1300" b="0" dirty="0">
                <a:latin typeface="+mn-lt"/>
              </a:rPr>
              <a:t> </a:t>
            </a:r>
            <a:r>
              <a:rPr lang="it-IT" altLang="it-IT" sz="1300" b="0" dirty="0" smtClean="0">
                <a:latin typeface="+mn-lt"/>
              </a:rPr>
              <a:t>devono </a:t>
            </a:r>
            <a:r>
              <a:rPr lang="it-IT" altLang="it-IT" sz="1300" b="0" dirty="0">
                <a:latin typeface="+mn-lt"/>
              </a:rPr>
              <a:t>essere preventivamente discusse e approvate nell'ambito dei Circoli di </a:t>
            </a:r>
            <a:r>
              <a:rPr lang="it-IT" altLang="it-IT" sz="1300" b="0" dirty="0" smtClean="0">
                <a:latin typeface="+mn-lt"/>
              </a:rPr>
              <a:t>qualità</a:t>
            </a:r>
            <a:r>
              <a:rPr lang="it-IT" altLang="it-IT" sz="1300" b="0" dirty="0">
                <a:latin typeface="+mn-lt"/>
              </a:rPr>
              <a:t>)</a:t>
            </a:r>
          </a:p>
        </p:txBody>
      </p:sp>
      <p:sp>
        <p:nvSpPr>
          <p:cNvPr id="47124" name="CasellaDiTesto 123"/>
          <p:cNvSpPr txBox="1">
            <a:spLocks noChangeArrowheads="1"/>
          </p:cNvSpPr>
          <p:nvPr/>
        </p:nvSpPr>
        <p:spPr bwMode="auto">
          <a:xfrm>
            <a:off x="5230813" y="5459413"/>
            <a:ext cx="3295650" cy="730250"/>
          </a:xfrm>
          <a:prstGeom prst="rect">
            <a:avLst/>
          </a:prstGeom>
          <a:noFill/>
          <a:ln w="9525">
            <a:noFill/>
            <a:miter lim="800000"/>
            <a:headEnd/>
            <a:tailEnd/>
          </a:ln>
        </p:spPr>
        <p:txBody>
          <a:bodyPr>
            <a:spAutoFit/>
          </a:bodyPr>
          <a:lstStyle/>
          <a:p>
            <a:pPr>
              <a:spcBef>
                <a:spcPts val="600"/>
              </a:spcBef>
            </a:pPr>
            <a:r>
              <a:rPr lang="it-IT" altLang="it-IT" sz="1400" b="1" i="1">
                <a:solidFill>
                  <a:srgbClr val="C00000"/>
                </a:solidFill>
              </a:rPr>
              <a:t>PROVVEDONO ALLA </a:t>
            </a:r>
          </a:p>
          <a:p>
            <a:r>
              <a:rPr lang="it-IT" altLang="it-IT" sz="1400" b="1" i="1">
                <a:solidFill>
                  <a:srgbClr val="C00000"/>
                </a:solidFill>
              </a:rPr>
              <a:t>REDAZIONE  DEL  DOCUMENTO  DI PROGRAMMAZIONE  SETTORIALE</a:t>
            </a:r>
            <a:endParaRPr lang="it-IT" altLang="it-IT" sz="1400" b="1" i="1"/>
          </a:p>
        </p:txBody>
      </p:sp>
      <p:cxnSp>
        <p:nvCxnSpPr>
          <p:cNvPr id="59" name="Connettore 2 58"/>
          <p:cNvCxnSpPr/>
          <p:nvPr/>
        </p:nvCxnSpPr>
        <p:spPr>
          <a:xfrm flipH="1">
            <a:off x="4108450" y="4667250"/>
            <a:ext cx="1565275" cy="393700"/>
          </a:xfrm>
          <a:prstGeom prst="straightConnector1">
            <a:avLst/>
          </a:prstGeom>
          <a:ln w="25400" cmpd="dbl">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6" name="Connettore 2 65"/>
          <p:cNvCxnSpPr>
            <a:endCxn id="47124" idx="0"/>
          </p:cNvCxnSpPr>
          <p:nvPr/>
        </p:nvCxnSpPr>
        <p:spPr>
          <a:xfrm>
            <a:off x="6680200" y="4699000"/>
            <a:ext cx="198438" cy="760413"/>
          </a:xfrm>
          <a:prstGeom prst="straightConnector1">
            <a:avLst/>
          </a:prstGeom>
          <a:ln w="25400" cmpd="dbl">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ttangolo 1"/>
          <p:cNvSpPr>
            <a:spLocks noChangeArrowheads="1"/>
          </p:cNvSpPr>
          <p:nvPr/>
        </p:nvSpPr>
        <p:spPr bwMode="auto">
          <a:xfrm>
            <a:off x="1563688" y="1588"/>
            <a:ext cx="5775325" cy="368300"/>
          </a:xfrm>
          <a:prstGeom prst="rect">
            <a:avLst/>
          </a:prstGeom>
          <a:noFill/>
          <a:ln w="9525">
            <a:noFill/>
            <a:miter lim="800000"/>
            <a:headEnd/>
            <a:tailEnd/>
          </a:ln>
        </p:spPr>
        <p:txBody>
          <a:bodyPr wrap="none">
            <a:spAutoFit/>
          </a:bodyPr>
          <a:lstStyle/>
          <a:p>
            <a:pPr algn="ctr"/>
            <a:r>
              <a:rPr lang="it-IT" b="1" i="1">
                <a:solidFill>
                  <a:srgbClr val="FFFFFF"/>
                </a:solidFill>
              </a:rPr>
              <a:t> il documento di programmazione settoriale (1 di 2)</a:t>
            </a:r>
          </a:p>
        </p:txBody>
      </p:sp>
      <p:sp>
        <p:nvSpPr>
          <p:cNvPr id="49154" name="CasellaDiTesto 4"/>
          <p:cNvSpPr txBox="1">
            <a:spLocks noChangeArrowheads="1"/>
          </p:cNvSpPr>
          <p:nvPr/>
        </p:nvSpPr>
        <p:spPr bwMode="auto">
          <a:xfrm>
            <a:off x="882650" y="5422900"/>
            <a:ext cx="7789863" cy="585788"/>
          </a:xfrm>
          <a:prstGeom prst="rect">
            <a:avLst/>
          </a:prstGeom>
          <a:noFill/>
          <a:ln w="9525">
            <a:noFill/>
            <a:miter lim="800000"/>
            <a:headEnd/>
            <a:tailEnd/>
          </a:ln>
        </p:spPr>
        <p:txBody>
          <a:bodyPr>
            <a:spAutoFit/>
          </a:bodyPr>
          <a:lstStyle/>
          <a:p>
            <a:r>
              <a:rPr lang="it-IT" sz="1600"/>
              <a:t>I documenti di programmazione settoriale devono pervenire alla Segreteria del Psn </a:t>
            </a:r>
          </a:p>
          <a:p>
            <a:r>
              <a:rPr lang="it-IT" sz="1600" b="1"/>
              <a:t>entro il 14 novembre 2014</a:t>
            </a:r>
            <a:r>
              <a:rPr lang="it-IT" sz="1600"/>
              <a:t>.</a:t>
            </a:r>
          </a:p>
        </p:txBody>
      </p:sp>
      <p:sp>
        <p:nvSpPr>
          <p:cNvPr id="49155" name="CasellaDiTesto 6"/>
          <p:cNvSpPr txBox="1">
            <a:spLocks noChangeArrowheads="1"/>
          </p:cNvSpPr>
          <p:nvPr/>
        </p:nvSpPr>
        <p:spPr bwMode="auto">
          <a:xfrm>
            <a:off x="882650" y="4194175"/>
            <a:ext cx="7604125" cy="1031875"/>
          </a:xfrm>
          <a:prstGeom prst="rect">
            <a:avLst/>
          </a:prstGeom>
          <a:noFill/>
          <a:ln w="9525">
            <a:noFill/>
            <a:miter lim="800000"/>
            <a:headEnd/>
            <a:tailEnd/>
          </a:ln>
        </p:spPr>
        <p:txBody>
          <a:bodyPr>
            <a:spAutoFit/>
          </a:bodyPr>
          <a:lstStyle/>
          <a:p>
            <a:r>
              <a:rPr lang="it-IT" sz="1600" b="1"/>
              <a:t>Il documento è predisposto da ciascun coordinatore / vicecoordinatore </a:t>
            </a:r>
          </a:p>
          <a:p>
            <a:r>
              <a:rPr lang="it-IT" sz="1600" b="1"/>
              <a:t>per il proprio settore e va condiviso con i partecipanti al Circolo.</a:t>
            </a:r>
          </a:p>
          <a:p>
            <a:pPr>
              <a:spcBef>
                <a:spcPts val="200"/>
              </a:spcBef>
            </a:pPr>
            <a:r>
              <a:rPr lang="it-IT" sz="1400"/>
              <a:t>(per redigere il documento, i coordinatori / vice-coordinatori possono richiedere ai componenti del proprio Circolo un breve contributo sui lavori dei rispettivi enti)</a:t>
            </a:r>
          </a:p>
        </p:txBody>
      </p:sp>
      <p:sp>
        <p:nvSpPr>
          <p:cNvPr id="49156" name="CasellaDiTesto 7"/>
          <p:cNvSpPr txBox="1">
            <a:spLocks noChangeArrowheads="1"/>
          </p:cNvSpPr>
          <p:nvPr/>
        </p:nvSpPr>
        <p:spPr bwMode="auto">
          <a:xfrm>
            <a:off x="180975" y="6257925"/>
            <a:ext cx="501650" cy="274638"/>
          </a:xfrm>
          <a:prstGeom prst="rect">
            <a:avLst/>
          </a:prstGeom>
          <a:noFill/>
          <a:ln w="9525">
            <a:noFill/>
            <a:miter lim="800000"/>
            <a:headEnd/>
            <a:tailEnd/>
          </a:ln>
        </p:spPr>
        <p:txBody>
          <a:bodyPr>
            <a:spAutoFit/>
          </a:bodyPr>
          <a:lstStyle/>
          <a:p>
            <a:pPr algn="r"/>
            <a:r>
              <a:rPr lang="it-IT" sz="1200">
                <a:solidFill>
                  <a:srgbClr val="7F7F7F"/>
                </a:solidFill>
              </a:rPr>
              <a:t>18</a:t>
            </a:r>
          </a:p>
        </p:txBody>
      </p:sp>
      <p:sp>
        <p:nvSpPr>
          <p:cNvPr id="49157" name="CasellaDiTesto 9"/>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pic>
        <p:nvPicPr>
          <p:cNvPr id="49158" name="Picture 2" descr="G:\Documenti Utente\diaco\_murray140\disco-D\Circoli di qualità e PSN\Psn 2014-2016. Aggiornam. 2016\Riunione 15092014\immagini per slides\inizio iter esterno.jpg"/>
          <p:cNvPicPr>
            <a:picLocks noChangeAspect="1" noChangeArrowheads="1"/>
          </p:cNvPicPr>
          <p:nvPr/>
        </p:nvPicPr>
        <p:blipFill>
          <a:blip r:embed="rId3"/>
          <a:srcRect/>
          <a:stretch>
            <a:fillRect/>
          </a:stretch>
        </p:blipFill>
        <p:spPr bwMode="auto">
          <a:xfrm>
            <a:off x="1401763" y="476250"/>
            <a:ext cx="7107237" cy="347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CasellaDiTesto 4"/>
          <p:cNvSpPr txBox="1">
            <a:spLocks noChangeArrowheads="1"/>
          </p:cNvSpPr>
          <p:nvPr/>
        </p:nvSpPr>
        <p:spPr bwMode="auto">
          <a:xfrm>
            <a:off x="846138" y="1244600"/>
            <a:ext cx="7643812" cy="3584575"/>
          </a:xfrm>
          <a:prstGeom prst="rect">
            <a:avLst/>
          </a:prstGeom>
          <a:noFill/>
          <a:ln w="9525">
            <a:noFill/>
            <a:miter lim="800000"/>
            <a:headEnd/>
            <a:tailEnd/>
          </a:ln>
        </p:spPr>
        <p:txBody>
          <a:bodyPr>
            <a:spAutoFit/>
          </a:bodyPr>
          <a:lstStyle/>
          <a:p>
            <a:endParaRPr lang="it-IT"/>
          </a:p>
          <a:p>
            <a:r>
              <a:rPr lang="it-IT" b="1"/>
              <a:t>primo paragrafo 	  			</a:t>
            </a:r>
            <a:r>
              <a:rPr lang="it-IT" b="1">
                <a:solidFill>
                  <a:srgbClr val="C00000"/>
                </a:solidFill>
              </a:rPr>
              <a:t>offerta di informazione statistica</a:t>
            </a:r>
            <a:r>
              <a:rPr lang="it-IT"/>
              <a:t>: </a:t>
            </a:r>
          </a:p>
          <a:p>
            <a:pPr>
              <a:spcBef>
                <a:spcPts val="200"/>
              </a:spcBef>
            </a:pPr>
            <a:r>
              <a:rPr lang="it-IT" sz="1600"/>
              <a:t>quali sono i nuovi lavori, quali hanno avuto degli sviluppi significativi e quali sono stati rivisti/integrati/annullati per tener conto delle richieste informative espresse. </a:t>
            </a:r>
          </a:p>
          <a:p>
            <a:endParaRPr lang="it-IT" sz="2000"/>
          </a:p>
          <a:p>
            <a:r>
              <a:rPr lang="it-IT" b="1"/>
              <a:t>secondo paragrafo 			</a:t>
            </a:r>
            <a:r>
              <a:rPr lang="it-IT" b="1">
                <a:solidFill>
                  <a:srgbClr val="C00000"/>
                </a:solidFill>
              </a:rPr>
              <a:t>gap informativo</a:t>
            </a:r>
            <a:r>
              <a:rPr lang="it-IT"/>
              <a:t>: </a:t>
            </a:r>
          </a:p>
          <a:p>
            <a:pPr>
              <a:spcBef>
                <a:spcPts val="200"/>
              </a:spcBef>
            </a:pPr>
            <a:r>
              <a:rPr lang="it-IT" sz="1600"/>
              <a:t>evidenziare lo scostamento tra domanda ed offerta di informazione statistica sia in relazione alla domanda istituzionale (regolamenti, direttive....) sia alle richieste enucleate dalla Cuis. </a:t>
            </a:r>
          </a:p>
          <a:p>
            <a:pPr>
              <a:spcBef>
                <a:spcPts val="200"/>
              </a:spcBef>
            </a:pPr>
            <a:r>
              <a:rPr lang="it-IT" sz="1600"/>
              <a:t>Sono da esporre le ragioni per le quali alcune richieste non abbiano potuto eventualmente essere recepite nel Psn. In modo analogo, vanno invece indicate le iniziative che possono essere avviate per colmare i gap stessi.</a:t>
            </a:r>
          </a:p>
          <a:p>
            <a:endParaRPr lang="it-IT" sz="2000">
              <a:solidFill>
                <a:srgbClr val="505150"/>
              </a:solidFill>
            </a:endParaRPr>
          </a:p>
        </p:txBody>
      </p:sp>
      <p:sp>
        <p:nvSpPr>
          <p:cNvPr id="51202" name="Rettangolo 1"/>
          <p:cNvSpPr>
            <a:spLocks noChangeArrowheads="1"/>
          </p:cNvSpPr>
          <p:nvPr/>
        </p:nvSpPr>
        <p:spPr bwMode="auto">
          <a:xfrm>
            <a:off x="1563688" y="1588"/>
            <a:ext cx="5775325" cy="368300"/>
          </a:xfrm>
          <a:prstGeom prst="rect">
            <a:avLst/>
          </a:prstGeom>
          <a:noFill/>
          <a:ln w="9525">
            <a:noFill/>
            <a:miter lim="800000"/>
            <a:headEnd/>
            <a:tailEnd/>
          </a:ln>
        </p:spPr>
        <p:txBody>
          <a:bodyPr wrap="none">
            <a:spAutoFit/>
          </a:bodyPr>
          <a:lstStyle/>
          <a:p>
            <a:pPr algn="ctr"/>
            <a:r>
              <a:rPr lang="it-IT" b="1" i="1">
                <a:solidFill>
                  <a:srgbClr val="FFFFFF"/>
                </a:solidFill>
              </a:rPr>
              <a:t> il documento di programmazione settoriale (2 di 2)</a:t>
            </a:r>
          </a:p>
        </p:txBody>
      </p:sp>
      <p:sp>
        <p:nvSpPr>
          <p:cNvPr id="51203" name="CasellaDiTesto 6"/>
          <p:cNvSpPr txBox="1">
            <a:spLocks noChangeArrowheads="1"/>
          </p:cNvSpPr>
          <p:nvPr/>
        </p:nvSpPr>
        <p:spPr bwMode="auto">
          <a:xfrm>
            <a:off x="180975" y="6257925"/>
            <a:ext cx="501650" cy="274638"/>
          </a:xfrm>
          <a:prstGeom prst="rect">
            <a:avLst/>
          </a:prstGeom>
          <a:noFill/>
          <a:ln w="9525">
            <a:noFill/>
            <a:miter lim="800000"/>
            <a:headEnd/>
            <a:tailEnd/>
          </a:ln>
        </p:spPr>
        <p:txBody>
          <a:bodyPr>
            <a:spAutoFit/>
          </a:bodyPr>
          <a:lstStyle/>
          <a:p>
            <a:pPr algn="r"/>
            <a:r>
              <a:rPr lang="it-IT" sz="1200">
                <a:solidFill>
                  <a:srgbClr val="7F7F7F"/>
                </a:solidFill>
              </a:rPr>
              <a:t>19</a:t>
            </a:r>
          </a:p>
        </p:txBody>
      </p:sp>
      <p:sp>
        <p:nvSpPr>
          <p:cNvPr id="51204" name="CasellaDiTesto 5"/>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sp>
        <p:nvSpPr>
          <p:cNvPr id="3" name="Freccia a destra 2"/>
          <p:cNvSpPr/>
          <p:nvPr/>
        </p:nvSpPr>
        <p:spPr>
          <a:xfrm>
            <a:off x="3158972" y="1580937"/>
            <a:ext cx="615462" cy="229656"/>
          </a:xfrm>
          <a:prstGeom prst="rightArrow">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16200000" scaled="0"/>
          </a:gradFill>
          <a:ln w="12700" cmpd="dbl">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prstDash val="lgDash"/>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it-IT" dirty="0"/>
              <a:t>   </a:t>
            </a:r>
          </a:p>
        </p:txBody>
      </p:sp>
      <p:sp>
        <p:nvSpPr>
          <p:cNvPr id="8" name="Freccia a destra 7"/>
          <p:cNvSpPr/>
          <p:nvPr/>
        </p:nvSpPr>
        <p:spPr>
          <a:xfrm>
            <a:off x="3185351" y="2682679"/>
            <a:ext cx="615462" cy="229656"/>
          </a:xfrm>
          <a:prstGeom prst="rightArrow">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16200000" scaled="0"/>
          </a:gradFill>
          <a:ln w="12700" cmpd="dbl">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prstDash val="lgDash"/>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51211" name="CasellaDiTesto 3"/>
          <p:cNvSpPr txBox="1">
            <a:spLocks noChangeArrowheads="1"/>
          </p:cNvSpPr>
          <p:nvPr/>
        </p:nvSpPr>
        <p:spPr bwMode="auto">
          <a:xfrm>
            <a:off x="846138" y="4725988"/>
            <a:ext cx="7643812" cy="800100"/>
          </a:xfrm>
          <a:prstGeom prst="rect">
            <a:avLst/>
          </a:prstGeom>
          <a:noFill/>
          <a:ln w="9525">
            <a:noFill/>
            <a:miter lim="800000"/>
            <a:headEnd/>
            <a:tailEnd/>
          </a:ln>
        </p:spPr>
        <p:txBody>
          <a:bodyPr>
            <a:spAutoFit/>
          </a:bodyPr>
          <a:lstStyle/>
          <a:p>
            <a:r>
              <a:rPr lang="it-IT" sz="1400" b="1"/>
              <a:t>numero massimo di battute </a:t>
            </a:r>
            <a:r>
              <a:rPr lang="it-IT" sz="1400" i="1"/>
              <a:t>= 12.000, spazi inclusi </a:t>
            </a:r>
          </a:p>
          <a:p>
            <a:r>
              <a:rPr lang="it-IT" sz="1400" i="1"/>
              <a:t>					(in word: “strumenti-conteggio parole-caratteri spazi inclusi”)</a:t>
            </a:r>
          </a:p>
          <a:p>
            <a:endParaRPr lang="it-IT"/>
          </a:p>
        </p:txBody>
      </p:sp>
      <p:sp>
        <p:nvSpPr>
          <p:cNvPr id="51212" name="CasellaDiTesto 8"/>
          <p:cNvSpPr txBox="1">
            <a:spLocks noChangeArrowheads="1"/>
          </p:cNvSpPr>
          <p:nvPr/>
        </p:nvSpPr>
        <p:spPr bwMode="auto">
          <a:xfrm>
            <a:off x="846138" y="819150"/>
            <a:ext cx="7243762" cy="339725"/>
          </a:xfrm>
          <a:prstGeom prst="rect">
            <a:avLst/>
          </a:prstGeom>
          <a:noFill/>
          <a:ln w="9525">
            <a:noFill/>
            <a:miter lim="800000"/>
            <a:headEnd/>
            <a:tailEnd/>
          </a:ln>
        </p:spPr>
        <p:txBody>
          <a:bodyPr>
            <a:spAutoFit/>
          </a:bodyPr>
          <a:lstStyle/>
          <a:p>
            <a:r>
              <a:rPr lang="it-IT" sz="1600"/>
              <a:t>Il documento di ogni settore dev’essere costituito di </a:t>
            </a:r>
            <a:r>
              <a:rPr lang="it-IT" sz="1600" b="1"/>
              <a:t>due</a:t>
            </a:r>
            <a:r>
              <a:rPr lang="it-IT" sz="1600"/>
              <a:t> </a:t>
            </a:r>
            <a:r>
              <a:rPr lang="it-IT" sz="1600" b="1"/>
              <a:t>paragrafi:</a:t>
            </a:r>
            <a:endParaRPr lang="it-IT" sz="1600"/>
          </a:p>
        </p:txBody>
      </p:sp>
      <p:sp>
        <p:nvSpPr>
          <p:cNvPr id="51213" name="CasellaDiTesto 9"/>
          <p:cNvSpPr txBox="1">
            <a:spLocks noChangeArrowheads="1"/>
          </p:cNvSpPr>
          <p:nvPr/>
        </p:nvSpPr>
        <p:spPr bwMode="auto">
          <a:xfrm>
            <a:off x="871538" y="5724525"/>
            <a:ext cx="6796087" cy="338138"/>
          </a:xfrm>
          <a:prstGeom prst="rect">
            <a:avLst/>
          </a:prstGeom>
          <a:noFill/>
          <a:ln w="9525">
            <a:noFill/>
            <a:miter lim="800000"/>
            <a:headEnd/>
            <a:tailEnd/>
          </a:ln>
        </p:spPr>
        <p:txBody>
          <a:bodyPr>
            <a:spAutoFit/>
          </a:bodyPr>
          <a:lstStyle/>
          <a:p>
            <a:r>
              <a:rPr lang="it-IT" sz="1600" b="1">
                <a:solidFill>
                  <a:srgbClr val="C00000"/>
                </a:solidFill>
              </a:rPr>
              <a:t>L’insieme dei documenti settoriali confluisce nel volume 1 del Psn.</a:t>
            </a:r>
            <a:endParaRPr lang="it-IT" b="1">
              <a:solidFill>
                <a:srgbClr val="C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ttangolo 4"/>
          <p:cNvSpPr>
            <a:spLocks noChangeArrowheads="1"/>
          </p:cNvSpPr>
          <p:nvPr/>
        </p:nvSpPr>
        <p:spPr bwMode="auto">
          <a:xfrm>
            <a:off x="150813" y="1939925"/>
            <a:ext cx="8589962" cy="3170238"/>
          </a:xfrm>
          <a:prstGeom prst="rect">
            <a:avLst/>
          </a:prstGeom>
          <a:noFill/>
          <a:ln w="9525">
            <a:noFill/>
            <a:miter lim="800000"/>
            <a:headEnd/>
            <a:tailEnd/>
          </a:ln>
        </p:spPr>
        <p:txBody>
          <a:bodyPr/>
          <a:lstStyle/>
          <a:p>
            <a:endParaRPr lang="it-IT"/>
          </a:p>
        </p:txBody>
      </p:sp>
      <p:sp>
        <p:nvSpPr>
          <p:cNvPr id="17410" name="CasellaDiTesto 1"/>
          <p:cNvSpPr txBox="1">
            <a:spLocks noChangeArrowheads="1"/>
          </p:cNvSpPr>
          <p:nvPr/>
        </p:nvSpPr>
        <p:spPr bwMode="auto">
          <a:xfrm>
            <a:off x="1317625" y="0"/>
            <a:ext cx="6372225" cy="369888"/>
          </a:xfrm>
          <a:prstGeom prst="rect">
            <a:avLst/>
          </a:prstGeom>
          <a:noFill/>
          <a:ln w="9525">
            <a:noFill/>
            <a:miter lim="800000"/>
            <a:headEnd/>
            <a:tailEnd/>
          </a:ln>
        </p:spPr>
        <p:txBody>
          <a:bodyPr>
            <a:spAutoFit/>
          </a:bodyPr>
          <a:lstStyle/>
          <a:p>
            <a:pPr algn="ctr"/>
            <a:r>
              <a:rPr lang="it-IT" b="1" i="1">
                <a:solidFill>
                  <a:schemeClr val="bg1"/>
                </a:solidFill>
              </a:rPr>
              <a:t>Psn 2014-2016. Aggiornamento 2016</a:t>
            </a:r>
          </a:p>
        </p:txBody>
      </p:sp>
      <p:sp>
        <p:nvSpPr>
          <p:cNvPr id="8" name="CasellaDiTesto 7"/>
          <p:cNvSpPr txBox="1"/>
          <p:nvPr/>
        </p:nvSpPr>
        <p:spPr>
          <a:xfrm>
            <a:off x="180975" y="6257925"/>
            <a:ext cx="501650" cy="277813"/>
          </a:xfrm>
          <a:prstGeom prst="rect">
            <a:avLst/>
          </a:prstGeom>
          <a:noFill/>
        </p:spPr>
        <p:txBody>
          <a:bodyPr>
            <a:spAutoFit/>
          </a:bodyPr>
          <a:lstStyle/>
          <a:p>
            <a:pPr algn="r" fontAlgn="auto">
              <a:spcBef>
                <a:spcPts val="0"/>
              </a:spcBef>
              <a:spcAft>
                <a:spcPts val="0"/>
              </a:spcAft>
              <a:defRPr/>
            </a:pPr>
            <a:r>
              <a:rPr lang="it-IT" sz="1200" dirty="0">
                <a:solidFill>
                  <a:schemeClr val="tx1">
                    <a:lumMod val="50000"/>
                    <a:lumOff val="50000"/>
                  </a:schemeClr>
                </a:solidFill>
                <a:latin typeface="+mn-lt"/>
              </a:rPr>
              <a:t>2</a:t>
            </a:r>
          </a:p>
        </p:txBody>
      </p:sp>
      <p:sp>
        <p:nvSpPr>
          <p:cNvPr id="17412" name="CasellaDiTesto 10"/>
          <p:cNvSpPr txBox="1">
            <a:spLocks noChangeArrowheads="1"/>
          </p:cNvSpPr>
          <p:nvPr/>
        </p:nvSpPr>
        <p:spPr bwMode="auto">
          <a:xfrm>
            <a:off x="2393950" y="1266825"/>
            <a:ext cx="4271963" cy="427038"/>
          </a:xfrm>
          <a:prstGeom prst="rect">
            <a:avLst/>
          </a:prstGeom>
          <a:noFill/>
          <a:ln w="9525">
            <a:noFill/>
            <a:miter lim="800000"/>
            <a:headEnd/>
            <a:tailEnd/>
          </a:ln>
        </p:spPr>
        <p:txBody>
          <a:bodyPr>
            <a:spAutoFit/>
          </a:bodyPr>
          <a:lstStyle/>
          <a:p>
            <a:r>
              <a:rPr lang="it-IT" sz="2200" b="1" cap="small" dirty="0" smtClean="0">
                <a:solidFill>
                  <a:srgbClr val="C00000"/>
                </a:solidFill>
              </a:rPr>
              <a:t>In Questa Presentazione</a:t>
            </a:r>
            <a:r>
              <a:rPr lang="it-IT" sz="2200" b="1" dirty="0" smtClean="0">
                <a:solidFill>
                  <a:srgbClr val="C00000"/>
                </a:solidFill>
              </a:rPr>
              <a:t>:</a:t>
            </a:r>
            <a:endParaRPr lang="it-IT" sz="2200" b="1" dirty="0">
              <a:solidFill>
                <a:srgbClr val="C00000"/>
              </a:solidFill>
            </a:endParaRPr>
          </a:p>
        </p:txBody>
      </p:sp>
      <p:sp>
        <p:nvSpPr>
          <p:cNvPr id="17413" name="CasellaDiTesto 9"/>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grpSp>
        <p:nvGrpSpPr>
          <p:cNvPr id="17414" name="Group 20"/>
          <p:cNvGrpSpPr>
            <a:grpSpLocks/>
          </p:cNvGrpSpPr>
          <p:nvPr/>
        </p:nvGrpSpPr>
        <p:grpSpPr bwMode="auto">
          <a:xfrm>
            <a:off x="214313" y="2203450"/>
            <a:ext cx="8804275" cy="3238500"/>
            <a:chOff x="110" y="1213"/>
            <a:chExt cx="5612" cy="2105"/>
          </a:xfrm>
        </p:grpSpPr>
        <p:sp>
          <p:nvSpPr>
            <p:cNvPr id="7" name="Freccia a destra 6"/>
            <p:cNvSpPr/>
            <p:nvPr/>
          </p:nvSpPr>
          <p:spPr>
            <a:xfrm>
              <a:off x="247" y="1248"/>
              <a:ext cx="5411" cy="1997"/>
            </a:xfrm>
            <a:prstGeom prst="rightArrow">
              <a:avLst/>
            </a:prstGeom>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0"/>
            </a:gradFill>
            <a:ln w="19050" cap="rnd" cmpd="dbl">
              <a:gradFill flip="none" rotWithShape="1">
                <a:gsLst>
                  <a:gs pos="0">
                    <a:srgbClr val="E6DCAC"/>
                  </a:gs>
                  <a:gs pos="12000">
                    <a:srgbClr val="E6D78A"/>
                  </a:gs>
                  <a:gs pos="30000">
                    <a:srgbClr val="C7AC4C"/>
                  </a:gs>
                  <a:gs pos="45000">
                    <a:srgbClr val="E6D78A"/>
                  </a:gs>
                  <a:gs pos="77000">
                    <a:srgbClr val="C7AC4C"/>
                  </a:gs>
                  <a:gs pos="100000">
                    <a:srgbClr val="E6DCAC"/>
                  </a:gs>
                </a:gsLst>
                <a:lin ang="5400000" scaled="0"/>
                <a:tileRect/>
              </a:gradFill>
              <a:prstDash val="solid"/>
            </a:ln>
            <a:effectLst>
              <a:outerShdw blurRad="50800" dist="38100" dir="2700000" algn="tl" rotWithShape="0">
                <a:prstClr val="black">
                  <a:alpha val="40000"/>
                </a:prstClr>
              </a:outerShdw>
            </a:effectLst>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9" name="Figura a mano libera 8"/>
            <p:cNvSpPr/>
            <p:nvPr/>
          </p:nvSpPr>
          <p:spPr>
            <a:xfrm>
              <a:off x="110" y="1829"/>
              <a:ext cx="676" cy="799"/>
            </a:xfrm>
            <a:custGeom>
              <a:avLst/>
              <a:gdLst>
                <a:gd name="connsiteX0" fmla="*/ 0 w 1088248"/>
                <a:gd name="connsiteY0" fmla="*/ 181378 h 1268039"/>
                <a:gd name="connsiteX1" fmla="*/ 181378 w 1088248"/>
                <a:gd name="connsiteY1" fmla="*/ 0 h 1268039"/>
                <a:gd name="connsiteX2" fmla="*/ 906870 w 1088248"/>
                <a:gd name="connsiteY2" fmla="*/ 0 h 1268039"/>
                <a:gd name="connsiteX3" fmla="*/ 1088248 w 1088248"/>
                <a:gd name="connsiteY3" fmla="*/ 181378 h 1268039"/>
                <a:gd name="connsiteX4" fmla="*/ 1088248 w 1088248"/>
                <a:gd name="connsiteY4" fmla="*/ 1086661 h 1268039"/>
                <a:gd name="connsiteX5" fmla="*/ 906870 w 1088248"/>
                <a:gd name="connsiteY5" fmla="*/ 1268039 h 1268039"/>
                <a:gd name="connsiteX6" fmla="*/ 181378 w 1088248"/>
                <a:gd name="connsiteY6" fmla="*/ 1268039 h 1268039"/>
                <a:gd name="connsiteX7" fmla="*/ 0 w 1088248"/>
                <a:gd name="connsiteY7" fmla="*/ 1086661 h 1268039"/>
                <a:gd name="connsiteX8" fmla="*/ 0 w 1088248"/>
                <a:gd name="connsiteY8" fmla="*/ 181378 h 1268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248" h="1268039">
                  <a:moveTo>
                    <a:pt x="0" y="181378"/>
                  </a:moveTo>
                  <a:cubicBezTo>
                    <a:pt x="0" y="81206"/>
                    <a:pt x="81206" y="0"/>
                    <a:pt x="181378" y="0"/>
                  </a:cubicBezTo>
                  <a:lnTo>
                    <a:pt x="906870" y="0"/>
                  </a:lnTo>
                  <a:cubicBezTo>
                    <a:pt x="1007042" y="0"/>
                    <a:pt x="1088248" y="81206"/>
                    <a:pt x="1088248" y="181378"/>
                  </a:cubicBezTo>
                  <a:lnTo>
                    <a:pt x="1088248" y="1086661"/>
                  </a:lnTo>
                  <a:cubicBezTo>
                    <a:pt x="1088248" y="1186833"/>
                    <a:pt x="1007042" y="1268039"/>
                    <a:pt x="906870" y="1268039"/>
                  </a:cubicBezTo>
                  <a:lnTo>
                    <a:pt x="181378" y="1268039"/>
                  </a:lnTo>
                  <a:cubicBezTo>
                    <a:pt x="81206" y="1268039"/>
                    <a:pt x="0" y="1186833"/>
                    <a:pt x="0" y="1086661"/>
                  </a:cubicBezTo>
                  <a:lnTo>
                    <a:pt x="0" y="181378"/>
                  </a:lnTo>
                  <a:close/>
                </a:path>
              </a:pathLst>
            </a:custGeom>
            <a:gradFill rotWithShape="0">
              <a:gsLst>
                <a:gs pos="0">
                  <a:srgbClr val="FFEFD1"/>
                </a:gs>
                <a:gs pos="64999">
                  <a:srgbClr val="F0EBD5"/>
                </a:gs>
                <a:gs pos="100000">
                  <a:srgbClr val="D1C39F"/>
                </a:gs>
              </a:gsLst>
              <a:lin ang="5400000" scaled="0"/>
            </a:gradFill>
            <a:ln w="15875" cmpd="dbl">
              <a:solidFill>
                <a:srgbClr val="C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106464" tIns="106464" rIns="106464" bIns="106464" anchor="ctr"/>
            <a:lstStyle/>
            <a:p>
              <a:pPr defTabSz="622300">
                <a:lnSpc>
                  <a:spcPct val="90000"/>
                </a:lnSpc>
                <a:spcAft>
                  <a:spcPct val="35000"/>
                </a:spcAft>
                <a:defRPr/>
              </a:pPr>
              <a:endParaRPr lang="it-IT" sz="1400">
                <a:solidFill>
                  <a:srgbClr val="C00000"/>
                </a:solidFill>
              </a:endParaRPr>
            </a:p>
            <a:p>
              <a:pPr defTabSz="622300">
                <a:lnSpc>
                  <a:spcPct val="90000"/>
                </a:lnSpc>
                <a:spcAft>
                  <a:spcPct val="35000"/>
                </a:spcAft>
                <a:defRPr/>
              </a:pPr>
              <a:endParaRPr lang="it-IT" sz="1400">
                <a:solidFill>
                  <a:srgbClr val="C00000"/>
                </a:solidFill>
              </a:endParaRPr>
            </a:p>
            <a:p>
              <a:pPr defTabSz="622300">
                <a:lnSpc>
                  <a:spcPct val="90000"/>
                </a:lnSpc>
                <a:spcAft>
                  <a:spcPct val="35000"/>
                </a:spcAft>
                <a:defRPr/>
              </a:pPr>
              <a:endParaRPr lang="it-IT" sz="1400">
                <a:solidFill>
                  <a:srgbClr val="C00000"/>
                </a:solidFill>
              </a:endParaRPr>
            </a:p>
            <a:p>
              <a:pPr algn="ctr" defTabSz="622300">
                <a:lnSpc>
                  <a:spcPct val="90000"/>
                </a:lnSpc>
                <a:spcAft>
                  <a:spcPct val="35000"/>
                </a:spcAft>
                <a:defRPr/>
              </a:pPr>
              <a:r>
                <a:rPr lang="it-IT" sz="1300" b="1">
                  <a:solidFill>
                    <a:srgbClr val="C00000"/>
                  </a:solidFill>
                </a:rPr>
                <a:t>situazione attuale    </a:t>
              </a:r>
              <a:r>
                <a:rPr lang="it-IT" sz="900" b="1">
                  <a:solidFill>
                    <a:srgbClr val="FFFFFF"/>
                  </a:solidFill>
                </a:rPr>
                <a:t>	</a:t>
              </a:r>
              <a:r>
                <a:rPr lang="it-IT" sz="900">
                  <a:solidFill>
                    <a:srgbClr val="FFFFFF"/>
                  </a:solidFill>
                </a:rPr>
                <a:t>						</a:t>
              </a:r>
            </a:p>
          </p:txBody>
        </p:sp>
        <p:sp>
          <p:nvSpPr>
            <p:cNvPr id="12" name="Figura a mano libera 11"/>
            <p:cNvSpPr/>
            <p:nvPr/>
          </p:nvSpPr>
          <p:spPr>
            <a:xfrm>
              <a:off x="813" y="1829"/>
              <a:ext cx="814" cy="799"/>
            </a:xfrm>
            <a:custGeom>
              <a:avLst/>
              <a:gdLst>
                <a:gd name="connsiteX0" fmla="*/ 0 w 1208365"/>
                <a:gd name="connsiteY0" fmla="*/ 201398 h 1268039"/>
                <a:gd name="connsiteX1" fmla="*/ 201398 w 1208365"/>
                <a:gd name="connsiteY1" fmla="*/ 0 h 1268039"/>
                <a:gd name="connsiteX2" fmla="*/ 1006967 w 1208365"/>
                <a:gd name="connsiteY2" fmla="*/ 0 h 1268039"/>
                <a:gd name="connsiteX3" fmla="*/ 1208365 w 1208365"/>
                <a:gd name="connsiteY3" fmla="*/ 201398 h 1268039"/>
                <a:gd name="connsiteX4" fmla="*/ 1208365 w 1208365"/>
                <a:gd name="connsiteY4" fmla="*/ 1066641 h 1268039"/>
                <a:gd name="connsiteX5" fmla="*/ 1006967 w 1208365"/>
                <a:gd name="connsiteY5" fmla="*/ 1268039 h 1268039"/>
                <a:gd name="connsiteX6" fmla="*/ 201398 w 1208365"/>
                <a:gd name="connsiteY6" fmla="*/ 1268039 h 1268039"/>
                <a:gd name="connsiteX7" fmla="*/ 0 w 1208365"/>
                <a:gd name="connsiteY7" fmla="*/ 1066641 h 1268039"/>
                <a:gd name="connsiteX8" fmla="*/ 0 w 1208365"/>
                <a:gd name="connsiteY8" fmla="*/ 201398 h 1268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8365" h="1268039">
                  <a:moveTo>
                    <a:pt x="0" y="201398"/>
                  </a:moveTo>
                  <a:cubicBezTo>
                    <a:pt x="0" y="90169"/>
                    <a:pt x="90169" y="0"/>
                    <a:pt x="201398" y="0"/>
                  </a:cubicBezTo>
                  <a:lnTo>
                    <a:pt x="1006967" y="0"/>
                  </a:lnTo>
                  <a:cubicBezTo>
                    <a:pt x="1118196" y="0"/>
                    <a:pt x="1208365" y="90169"/>
                    <a:pt x="1208365" y="201398"/>
                  </a:cubicBezTo>
                  <a:lnTo>
                    <a:pt x="1208365" y="1066641"/>
                  </a:lnTo>
                  <a:cubicBezTo>
                    <a:pt x="1208365" y="1177870"/>
                    <a:pt x="1118196" y="1268039"/>
                    <a:pt x="1006967" y="1268039"/>
                  </a:cubicBezTo>
                  <a:lnTo>
                    <a:pt x="201398" y="1268039"/>
                  </a:lnTo>
                  <a:cubicBezTo>
                    <a:pt x="90169" y="1268039"/>
                    <a:pt x="0" y="1177870"/>
                    <a:pt x="0" y="1066641"/>
                  </a:cubicBezTo>
                  <a:lnTo>
                    <a:pt x="0" y="201398"/>
                  </a:lnTo>
                  <a:close/>
                </a:path>
              </a:pathLst>
            </a:custGeom>
            <a:gradFill rotWithShape="0">
              <a:gsLst>
                <a:gs pos="0">
                  <a:srgbClr val="FFEFD1"/>
                </a:gs>
                <a:gs pos="64999">
                  <a:srgbClr val="F0EBD5"/>
                </a:gs>
                <a:gs pos="100000">
                  <a:srgbClr val="D1C39F"/>
                </a:gs>
              </a:gsLst>
              <a:lin ang="5400000" scaled="0"/>
            </a:gradFill>
            <a:ln w="15875" cmpd="dbl">
              <a:solidFill>
                <a:srgbClr val="C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108518" tIns="108518" rIns="108518" bIns="108518" anchor="ctr"/>
            <a:lstStyle/>
            <a:p>
              <a:pPr algn="ctr" defTabSz="577850">
                <a:lnSpc>
                  <a:spcPct val="90000"/>
                </a:lnSpc>
                <a:spcAft>
                  <a:spcPct val="35000"/>
                </a:spcAft>
                <a:defRPr/>
              </a:pPr>
              <a:r>
                <a:rPr lang="it-IT" sz="1300" b="1">
                  <a:solidFill>
                    <a:srgbClr val="C00000"/>
                  </a:solidFill>
                </a:rPr>
                <a:t>scadenze e adempimenti</a:t>
              </a:r>
            </a:p>
          </p:txBody>
        </p:sp>
        <p:sp>
          <p:nvSpPr>
            <p:cNvPr id="13" name="Figura a mano libera 12"/>
            <p:cNvSpPr/>
            <p:nvPr/>
          </p:nvSpPr>
          <p:spPr>
            <a:xfrm>
              <a:off x="1658" y="1837"/>
              <a:ext cx="746" cy="799"/>
            </a:xfrm>
            <a:custGeom>
              <a:avLst/>
              <a:gdLst>
                <a:gd name="connsiteX0" fmla="*/ 0 w 1163276"/>
                <a:gd name="connsiteY0" fmla="*/ 193883 h 1268039"/>
                <a:gd name="connsiteX1" fmla="*/ 193883 w 1163276"/>
                <a:gd name="connsiteY1" fmla="*/ 0 h 1268039"/>
                <a:gd name="connsiteX2" fmla="*/ 969393 w 1163276"/>
                <a:gd name="connsiteY2" fmla="*/ 0 h 1268039"/>
                <a:gd name="connsiteX3" fmla="*/ 1163276 w 1163276"/>
                <a:gd name="connsiteY3" fmla="*/ 193883 h 1268039"/>
                <a:gd name="connsiteX4" fmla="*/ 1163276 w 1163276"/>
                <a:gd name="connsiteY4" fmla="*/ 1074156 h 1268039"/>
                <a:gd name="connsiteX5" fmla="*/ 969393 w 1163276"/>
                <a:gd name="connsiteY5" fmla="*/ 1268039 h 1268039"/>
                <a:gd name="connsiteX6" fmla="*/ 193883 w 1163276"/>
                <a:gd name="connsiteY6" fmla="*/ 1268039 h 1268039"/>
                <a:gd name="connsiteX7" fmla="*/ 0 w 1163276"/>
                <a:gd name="connsiteY7" fmla="*/ 1074156 h 1268039"/>
                <a:gd name="connsiteX8" fmla="*/ 0 w 1163276"/>
                <a:gd name="connsiteY8" fmla="*/ 193883 h 1268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3276" h="1268039">
                  <a:moveTo>
                    <a:pt x="0" y="193883"/>
                  </a:moveTo>
                  <a:cubicBezTo>
                    <a:pt x="0" y="86804"/>
                    <a:pt x="86804" y="0"/>
                    <a:pt x="193883" y="0"/>
                  </a:cubicBezTo>
                  <a:lnTo>
                    <a:pt x="969393" y="0"/>
                  </a:lnTo>
                  <a:cubicBezTo>
                    <a:pt x="1076472" y="0"/>
                    <a:pt x="1163276" y="86804"/>
                    <a:pt x="1163276" y="193883"/>
                  </a:cubicBezTo>
                  <a:lnTo>
                    <a:pt x="1163276" y="1074156"/>
                  </a:lnTo>
                  <a:cubicBezTo>
                    <a:pt x="1163276" y="1181235"/>
                    <a:pt x="1076472" y="1268039"/>
                    <a:pt x="969393" y="1268039"/>
                  </a:cubicBezTo>
                  <a:lnTo>
                    <a:pt x="193883" y="1268039"/>
                  </a:lnTo>
                  <a:cubicBezTo>
                    <a:pt x="86804" y="1268039"/>
                    <a:pt x="0" y="1181235"/>
                    <a:pt x="0" y="1074156"/>
                  </a:cubicBezTo>
                  <a:lnTo>
                    <a:pt x="0" y="193883"/>
                  </a:lnTo>
                  <a:close/>
                </a:path>
              </a:pathLst>
            </a:custGeom>
            <a:gradFill rotWithShape="0">
              <a:gsLst>
                <a:gs pos="0">
                  <a:srgbClr val="FFEFD1"/>
                </a:gs>
                <a:gs pos="64999">
                  <a:srgbClr val="F0EBD5"/>
                </a:gs>
                <a:gs pos="100000">
                  <a:srgbClr val="D1C39F"/>
                </a:gs>
              </a:gsLst>
              <a:lin ang="5400000" scaled="0"/>
            </a:gradFill>
            <a:ln w="15875" cmpd="dbl">
              <a:solidFill>
                <a:srgbClr val="C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106316" tIns="106316" rIns="106316" bIns="106316" anchor="ctr"/>
            <a:lstStyle/>
            <a:p>
              <a:pPr algn="ctr" defTabSz="577850">
                <a:defRPr/>
              </a:pPr>
              <a:r>
                <a:rPr lang="it-IT" sz="1300" b="1">
                  <a:solidFill>
                    <a:srgbClr val="C00000"/>
                  </a:solidFill>
                </a:rPr>
                <a:t>i</a:t>
              </a:r>
              <a:r>
                <a:rPr lang="it-IT" sz="1300">
                  <a:solidFill>
                    <a:srgbClr val="C00000"/>
                  </a:solidFill>
                </a:rPr>
                <a:t> </a:t>
              </a:r>
              <a:r>
                <a:rPr lang="it-IT" sz="1300" b="1">
                  <a:solidFill>
                    <a:srgbClr val="C00000"/>
                  </a:solidFill>
                </a:rPr>
                <a:t>documenti collegati </a:t>
              </a:r>
            </a:p>
            <a:p>
              <a:pPr algn="ctr" defTabSz="577850">
                <a:defRPr/>
              </a:pPr>
              <a:r>
                <a:rPr lang="it-IT" sz="1300" b="1">
                  <a:solidFill>
                    <a:srgbClr val="C00000"/>
                  </a:solidFill>
                </a:rPr>
                <a:t>al Psn</a:t>
              </a:r>
            </a:p>
          </p:txBody>
        </p:sp>
        <p:sp>
          <p:nvSpPr>
            <p:cNvPr id="14" name="Figura a mano libera 13"/>
            <p:cNvSpPr/>
            <p:nvPr/>
          </p:nvSpPr>
          <p:spPr>
            <a:xfrm>
              <a:off x="2435" y="1829"/>
              <a:ext cx="645" cy="799"/>
            </a:xfrm>
            <a:custGeom>
              <a:avLst/>
              <a:gdLst>
                <a:gd name="connsiteX0" fmla="*/ 0 w 1039665"/>
                <a:gd name="connsiteY0" fmla="*/ 173281 h 1268039"/>
                <a:gd name="connsiteX1" fmla="*/ 173281 w 1039665"/>
                <a:gd name="connsiteY1" fmla="*/ 0 h 1268039"/>
                <a:gd name="connsiteX2" fmla="*/ 866384 w 1039665"/>
                <a:gd name="connsiteY2" fmla="*/ 0 h 1268039"/>
                <a:gd name="connsiteX3" fmla="*/ 1039665 w 1039665"/>
                <a:gd name="connsiteY3" fmla="*/ 173281 h 1268039"/>
                <a:gd name="connsiteX4" fmla="*/ 1039665 w 1039665"/>
                <a:gd name="connsiteY4" fmla="*/ 1094758 h 1268039"/>
                <a:gd name="connsiteX5" fmla="*/ 866384 w 1039665"/>
                <a:gd name="connsiteY5" fmla="*/ 1268039 h 1268039"/>
                <a:gd name="connsiteX6" fmla="*/ 173281 w 1039665"/>
                <a:gd name="connsiteY6" fmla="*/ 1268039 h 1268039"/>
                <a:gd name="connsiteX7" fmla="*/ 0 w 1039665"/>
                <a:gd name="connsiteY7" fmla="*/ 1094758 h 1268039"/>
                <a:gd name="connsiteX8" fmla="*/ 0 w 1039665"/>
                <a:gd name="connsiteY8" fmla="*/ 173281 h 1268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9665" h="1268039">
                  <a:moveTo>
                    <a:pt x="0" y="173281"/>
                  </a:moveTo>
                  <a:cubicBezTo>
                    <a:pt x="0" y="77581"/>
                    <a:pt x="77581" y="0"/>
                    <a:pt x="173281" y="0"/>
                  </a:cubicBezTo>
                  <a:lnTo>
                    <a:pt x="866384" y="0"/>
                  </a:lnTo>
                  <a:cubicBezTo>
                    <a:pt x="962084" y="0"/>
                    <a:pt x="1039665" y="77581"/>
                    <a:pt x="1039665" y="173281"/>
                  </a:cubicBezTo>
                  <a:lnTo>
                    <a:pt x="1039665" y="1094758"/>
                  </a:lnTo>
                  <a:cubicBezTo>
                    <a:pt x="1039665" y="1190458"/>
                    <a:pt x="962084" y="1268039"/>
                    <a:pt x="866384" y="1268039"/>
                  </a:cubicBezTo>
                  <a:lnTo>
                    <a:pt x="173281" y="1268039"/>
                  </a:lnTo>
                  <a:cubicBezTo>
                    <a:pt x="77581" y="1268039"/>
                    <a:pt x="0" y="1190458"/>
                    <a:pt x="0" y="1094758"/>
                  </a:cubicBezTo>
                  <a:lnTo>
                    <a:pt x="0" y="173281"/>
                  </a:lnTo>
                  <a:close/>
                </a:path>
              </a:pathLst>
            </a:custGeom>
            <a:gradFill rotWithShape="0">
              <a:gsLst>
                <a:gs pos="0">
                  <a:srgbClr val="FFEFD1"/>
                </a:gs>
                <a:gs pos="64999">
                  <a:srgbClr val="F0EBD5"/>
                </a:gs>
                <a:gs pos="100000">
                  <a:srgbClr val="D1C39F"/>
                </a:gs>
              </a:gsLst>
              <a:lin ang="5400000" scaled="0"/>
            </a:gradFill>
            <a:ln w="15875" cmpd="dbl">
              <a:solidFill>
                <a:srgbClr val="C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104092" tIns="104092" rIns="104092" bIns="104092" anchor="ctr"/>
            <a:lstStyle/>
            <a:p>
              <a:pPr algn="ctr" defTabSz="622300">
                <a:lnSpc>
                  <a:spcPct val="90000"/>
                </a:lnSpc>
                <a:spcAft>
                  <a:spcPct val="35000"/>
                </a:spcAft>
                <a:defRPr/>
              </a:pPr>
              <a:r>
                <a:rPr lang="it-IT" sz="1300" b="1">
                  <a:solidFill>
                    <a:srgbClr val="C00000"/>
                  </a:solidFill>
                </a:rPr>
                <a:t>le attività del 2014</a:t>
              </a:r>
            </a:p>
          </p:txBody>
        </p:sp>
        <p:sp>
          <p:nvSpPr>
            <p:cNvPr id="15" name="Figura a mano libera 14"/>
            <p:cNvSpPr/>
            <p:nvPr/>
          </p:nvSpPr>
          <p:spPr>
            <a:xfrm>
              <a:off x="3107" y="1821"/>
              <a:ext cx="770" cy="801"/>
            </a:xfrm>
            <a:custGeom>
              <a:avLst/>
              <a:gdLst>
                <a:gd name="connsiteX0" fmla="*/ 0 w 1163276"/>
                <a:gd name="connsiteY0" fmla="*/ 193883 h 1268039"/>
                <a:gd name="connsiteX1" fmla="*/ 193883 w 1163276"/>
                <a:gd name="connsiteY1" fmla="*/ 0 h 1268039"/>
                <a:gd name="connsiteX2" fmla="*/ 969393 w 1163276"/>
                <a:gd name="connsiteY2" fmla="*/ 0 h 1268039"/>
                <a:gd name="connsiteX3" fmla="*/ 1163276 w 1163276"/>
                <a:gd name="connsiteY3" fmla="*/ 193883 h 1268039"/>
                <a:gd name="connsiteX4" fmla="*/ 1163276 w 1163276"/>
                <a:gd name="connsiteY4" fmla="*/ 1074156 h 1268039"/>
                <a:gd name="connsiteX5" fmla="*/ 969393 w 1163276"/>
                <a:gd name="connsiteY5" fmla="*/ 1268039 h 1268039"/>
                <a:gd name="connsiteX6" fmla="*/ 193883 w 1163276"/>
                <a:gd name="connsiteY6" fmla="*/ 1268039 h 1268039"/>
                <a:gd name="connsiteX7" fmla="*/ 0 w 1163276"/>
                <a:gd name="connsiteY7" fmla="*/ 1074156 h 1268039"/>
                <a:gd name="connsiteX8" fmla="*/ 0 w 1163276"/>
                <a:gd name="connsiteY8" fmla="*/ 193883 h 1268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3276" h="1268039">
                  <a:moveTo>
                    <a:pt x="0" y="193883"/>
                  </a:moveTo>
                  <a:cubicBezTo>
                    <a:pt x="0" y="86804"/>
                    <a:pt x="86804" y="0"/>
                    <a:pt x="193883" y="0"/>
                  </a:cubicBezTo>
                  <a:lnTo>
                    <a:pt x="969393" y="0"/>
                  </a:lnTo>
                  <a:cubicBezTo>
                    <a:pt x="1076472" y="0"/>
                    <a:pt x="1163276" y="86804"/>
                    <a:pt x="1163276" y="193883"/>
                  </a:cubicBezTo>
                  <a:lnTo>
                    <a:pt x="1163276" y="1074156"/>
                  </a:lnTo>
                  <a:cubicBezTo>
                    <a:pt x="1163276" y="1181235"/>
                    <a:pt x="1076472" y="1268039"/>
                    <a:pt x="969393" y="1268039"/>
                  </a:cubicBezTo>
                  <a:lnTo>
                    <a:pt x="193883" y="1268039"/>
                  </a:lnTo>
                  <a:cubicBezTo>
                    <a:pt x="86804" y="1268039"/>
                    <a:pt x="0" y="1181235"/>
                    <a:pt x="0" y="1074156"/>
                  </a:cubicBezTo>
                  <a:lnTo>
                    <a:pt x="0" y="193883"/>
                  </a:lnTo>
                  <a:close/>
                </a:path>
              </a:pathLst>
            </a:custGeom>
            <a:gradFill rotWithShape="0">
              <a:gsLst>
                <a:gs pos="0">
                  <a:srgbClr val="FFEFD1"/>
                </a:gs>
                <a:gs pos="64999">
                  <a:srgbClr val="F0EBD5"/>
                </a:gs>
                <a:gs pos="100000">
                  <a:srgbClr val="D1C39F"/>
                </a:gs>
              </a:gsLst>
              <a:lin ang="5400000" scaled="0"/>
            </a:gradFill>
            <a:ln w="15875" cmpd="dbl">
              <a:solidFill>
                <a:srgbClr val="C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106316" tIns="106316" rIns="106316" bIns="106316" anchor="ctr"/>
            <a:lstStyle/>
            <a:p>
              <a:pPr algn="ctr" defTabSz="577850">
                <a:lnSpc>
                  <a:spcPct val="90000"/>
                </a:lnSpc>
                <a:spcAft>
                  <a:spcPct val="35000"/>
                </a:spcAft>
                <a:defRPr/>
              </a:pPr>
              <a:r>
                <a:rPr lang="it-IT" sz="1300" b="1">
                  <a:solidFill>
                    <a:srgbClr val="C00000"/>
                  </a:solidFill>
                </a:rPr>
                <a:t>il psnonline, il Portale del Sistan, le community dei Circoli </a:t>
              </a:r>
            </a:p>
          </p:txBody>
        </p:sp>
        <p:sp>
          <p:nvSpPr>
            <p:cNvPr id="16" name="Figura a mano libera 15"/>
            <p:cNvSpPr/>
            <p:nvPr/>
          </p:nvSpPr>
          <p:spPr>
            <a:xfrm>
              <a:off x="3902" y="1829"/>
              <a:ext cx="1016" cy="799"/>
            </a:xfrm>
            <a:custGeom>
              <a:avLst/>
              <a:gdLst>
                <a:gd name="connsiteX0" fmla="*/ 0 w 1532763"/>
                <a:gd name="connsiteY0" fmla="*/ 211344 h 1268039"/>
                <a:gd name="connsiteX1" fmla="*/ 211344 w 1532763"/>
                <a:gd name="connsiteY1" fmla="*/ 0 h 1268039"/>
                <a:gd name="connsiteX2" fmla="*/ 1321419 w 1532763"/>
                <a:gd name="connsiteY2" fmla="*/ 0 h 1268039"/>
                <a:gd name="connsiteX3" fmla="*/ 1532763 w 1532763"/>
                <a:gd name="connsiteY3" fmla="*/ 211344 h 1268039"/>
                <a:gd name="connsiteX4" fmla="*/ 1532763 w 1532763"/>
                <a:gd name="connsiteY4" fmla="*/ 1056695 h 1268039"/>
                <a:gd name="connsiteX5" fmla="*/ 1321419 w 1532763"/>
                <a:gd name="connsiteY5" fmla="*/ 1268039 h 1268039"/>
                <a:gd name="connsiteX6" fmla="*/ 211344 w 1532763"/>
                <a:gd name="connsiteY6" fmla="*/ 1268039 h 1268039"/>
                <a:gd name="connsiteX7" fmla="*/ 0 w 1532763"/>
                <a:gd name="connsiteY7" fmla="*/ 1056695 h 1268039"/>
                <a:gd name="connsiteX8" fmla="*/ 0 w 1532763"/>
                <a:gd name="connsiteY8" fmla="*/ 211344 h 1268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32763" h="1268039">
                  <a:moveTo>
                    <a:pt x="0" y="211344"/>
                  </a:moveTo>
                  <a:cubicBezTo>
                    <a:pt x="0" y="94622"/>
                    <a:pt x="94622" y="0"/>
                    <a:pt x="211344" y="0"/>
                  </a:cubicBezTo>
                  <a:lnTo>
                    <a:pt x="1321419" y="0"/>
                  </a:lnTo>
                  <a:cubicBezTo>
                    <a:pt x="1438141" y="0"/>
                    <a:pt x="1532763" y="94622"/>
                    <a:pt x="1532763" y="211344"/>
                  </a:cubicBezTo>
                  <a:lnTo>
                    <a:pt x="1532763" y="1056695"/>
                  </a:lnTo>
                  <a:cubicBezTo>
                    <a:pt x="1532763" y="1173417"/>
                    <a:pt x="1438141" y="1268039"/>
                    <a:pt x="1321419" y="1268039"/>
                  </a:cubicBezTo>
                  <a:lnTo>
                    <a:pt x="211344" y="1268039"/>
                  </a:lnTo>
                  <a:cubicBezTo>
                    <a:pt x="94622" y="1268039"/>
                    <a:pt x="0" y="1173417"/>
                    <a:pt x="0" y="1056695"/>
                  </a:cubicBezTo>
                  <a:lnTo>
                    <a:pt x="0" y="211344"/>
                  </a:lnTo>
                  <a:close/>
                </a:path>
              </a:pathLst>
            </a:custGeom>
            <a:gradFill rotWithShape="0">
              <a:gsLst>
                <a:gs pos="0">
                  <a:srgbClr val="FFEFD1"/>
                </a:gs>
                <a:gs pos="64999">
                  <a:srgbClr val="F0EBD5"/>
                </a:gs>
                <a:gs pos="100000">
                  <a:srgbClr val="D1C39F"/>
                </a:gs>
              </a:gsLst>
              <a:lin ang="5400000" scaled="0"/>
            </a:gradFill>
            <a:ln w="15875" cmpd="dbl">
              <a:solidFill>
                <a:srgbClr val="C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111431" tIns="111431" rIns="111431" bIns="111431" anchor="ctr"/>
            <a:lstStyle/>
            <a:p>
              <a:pPr algn="ctr" defTabSz="577850">
                <a:lnSpc>
                  <a:spcPct val="90000"/>
                </a:lnSpc>
                <a:spcAft>
                  <a:spcPct val="35000"/>
                </a:spcAft>
                <a:defRPr/>
              </a:pPr>
              <a:r>
                <a:rPr lang="it-IT" sz="1300" b="1">
                  <a:solidFill>
                    <a:srgbClr val="C00000"/>
                  </a:solidFill>
                </a:rPr>
                <a:t>il documento di programmazione settoriale e i volumi Psn </a:t>
              </a:r>
            </a:p>
          </p:txBody>
        </p:sp>
        <p:sp>
          <p:nvSpPr>
            <p:cNvPr id="2" name="Figura a mano libera 8"/>
            <p:cNvSpPr>
              <a:spLocks noChangeArrowheads="1"/>
            </p:cNvSpPr>
            <p:nvPr/>
          </p:nvSpPr>
          <p:spPr bwMode="auto">
            <a:xfrm>
              <a:off x="4934" y="1821"/>
              <a:ext cx="676" cy="799"/>
            </a:xfrm>
            <a:custGeom>
              <a:avLst/>
              <a:gdLst>
                <a:gd name="T0" fmla="*/ 0 w 1088248"/>
                <a:gd name="T1" fmla="*/ 181423 h 1268039"/>
                <a:gd name="T2" fmla="*/ 181505 w 1088248"/>
                <a:gd name="T3" fmla="*/ 0 h 1268039"/>
                <a:gd name="T4" fmla="*/ 907507 w 1088248"/>
                <a:gd name="T5" fmla="*/ 0 h 1268039"/>
                <a:gd name="T6" fmla="*/ 1089013 w 1088248"/>
                <a:gd name="T7" fmla="*/ 181423 h 1268039"/>
                <a:gd name="T8" fmla="*/ 1089013 w 1088248"/>
                <a:gd name="T9" fmla="*/ 1086933 h 1268039"/>
                <a:gd name="T10" fmla="*/ 907507 w 1088248"/>
                <a:gd name="T11" fmla="*/ 1268356 h 1268039"/>
                <a:gd name="T12" fmla="*/ 181505 w 1088248"/>
                <a:gd name="T13" fmla="*/ 1268356 h 1268039"/>
                <a:gd name="T14" fmla="*/ 0 w 1088248"/>
                <a:gd name="T15" fmla="*/ 1086933 h 1268039"/>
                <a:gd name="T16" fmla="*/ 0 w 1088248"/>
                <a:gd name="T17" fmla="*/ 181423 h 126803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88248"/>
                <a:gd name="T28" fmla="*/ 0 h 1268039"/>
                <a:gd name="T29" fmla="*/ 1088248 w 1088248"/>
                <a:gd name="T30" fmla="*/ 1268039 h 126803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88248" h="1268039">
                  <a:moveTo>
                    <a:pt x="0" y="181378"/>
                  </a:moveTo>
                  <a:cubicBezTo>
                    <a:pt x="0" y="81206"/>
                    <a:pt x="81206" y="0"/>
                    <a:pt x="181378" y="0"/>
                  </a:cubicBezTo>
                  <a:lnTo>
                    <a:pt x="906870" y="0"/>
                  </a:lnTo>
                  <a:cubicBezTo>
                    <a:pt x="1007042" y="0"/>
                    <a:pt x="1088248" y="81206"/>
                    <a:pt x="1088248" y="181378"/>
                  </a:cubicBezTo>
                  <a:lnTo>
                    <a:pt x="1088248" y="1086661"/>
                  </a:lnTo>
                  <a:cubicBezTo>
                    <a:pt x="1088248" y="1186833"/>
                    <a:pt x="1007042" y="1268039"/>
                    <a:pt x="906870" y="1268039"/>
                  </a:cubicBezTo>
                  <a:lnTo>
                    <a:pt x="181378" y="1268039"/>
                  </a:lnTo>
                  <a:cubicBezTo>
                    <a:pt x="81206" y="1268039"/>
                    <a:pt x="0" y="1186833"/>
                    <a:pt x="0" y="1086661"/>
                  </a:cubicBezTo>
                  <a:lnTo>
                    <a:pt x="0" y="181378"/>
                  </a:lnTo>
                  <a:close/>
                </a:path>
              </a:pathLst>
            </a:custGeom>
            <a:gradFill rotWithShape="0">
              <a:gsLst>
                <a:gs pos="0">
                  <a:srgbClr val="FFEFD1"/>
                </a:gs>
                <a:gs pos="64999">
                  <a:srgbClr val="F0EBD5">
                    <a:alpha val="67501"/>
                  </a:srgbClr>
                </a:gs>
                <a:gs pos="100000">
                  <a:srgbClr val="D1C39F">
                    <a:alpha val="50000"/>
                  </a:srgbClr>
                </a:gs>
              </a:gsLst>
              <a:lin ang="5400000"/>
            </a:gradFill>
            <a:ln w="15875" cmpd="dbl" algn="ctr">
              <a:solidFill>
                <a:srgbClr val="C00000"/>
              </a:solidFill>
              <a:miter lim="800000"/>
              <a:headEnd/>
              <a:tailEnd/>
            </a:ln>
          </p:spPr>
          <p:txBody>
            <a:bodyPr lIns="106464" tIns="106464" rIns="106464" bIns="106464" anchor="ctr"/>
            <a:lstStyle/>
            <a:p>
              <a:pPr defTabSz="622300">
                <a:lnSpc>
                  <a:spcPct val="90000"/>
                </a:lnSpc>
                <a:spcAft>
                  <a:spcPct val="35000"/>
                </a:spcAft>
                <a:defRPr/>
              </a:pPr>
              <a:endParaRPr lang="it-IT" sz="1400">
                <a:solidFill>
                  <a:srgbClr val="C00000"/>
                </a:solidFill>
              </a:endParaRPr>
            </a:p>
            <a:p>
              <a:pPr defTabSz="622300">
                <a:lnSpc>
                  <a:spcPct val="90000"/>
                </a:lnSpc>
                <a:spcAft>
                  <a:spcPct val="35000"/>
                </a:spcAft>
                <a:defRPr/>
              </a:pPr>
              <a:endParaRPr lang="it-IT" sz="1400">
                <a:solidFill>
                  <a:srgbClr val="C00000"/>
                </a:solidFill>
              </a:endParaRPr>
            </a:p>
            <a:p>
              <a:pPr defTabSz="622300">
                <a:lnSpc>
                  <a:spcPct val="90000"/>
                </a:lnSpc>
                <a:spcAft>
                  <a:spcPct val="35000"/>
                </a:spcAft>
                <a:defRPr/>
              </a:pPr>
              <a:endParaRPr lang="it-IT" sz="1400">
                <a:solidFill>
                  <a:srgbClr val="C00000"/>
                </a:solidFill>
              </a:endParaRPr>
            </a:p>
            <a:p>
              <a:pPr algn="ctr" defTabSz="622300">
                <a:lnSpc>
                  <a:spcPct val="90000"/>
                </a:lnSpc>
                <a:spcAft>
                  <a:spcPct val="35000"/>
                </a:spcAft>
                <a:defRPr/>
              </a:pPr>
              <a:r>
                <a:rPr lang="it-IT" sz="1300" b="1">
                  <a:solidFill>
                    <a:srgbClr val="C00000"/>
                  </a:solidFill>
                </a:rPr>
                <a:t>la Guida per i Circoli di qualità</a:t>
              </a:r>
              <a:r>
                <a:rPr lang="it-IT"/>
                <a:t> </a:t>
              </a:r>
              <a:r>
                <a:rPr lang="it-IT" sz="900" b="1">
                  <a:solidFill>
                    <a:srgbClr val="FFFFFF"/>
                  </a:solidFill>
                </a:rPr>
                <a:t>	</a:t>
              </a:r>
              <a:r>
                <a:rPr lang="it-IT" sz="900">
                  <a:solidFill>
                    <a:srgbClr val="FFFFFF"/>
                  </a:solidFill>
                </a:rPr>
                <a:t>						</a:t>
              </a: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CasellaDiTesto 4"/>
          <p:cNvSpPr txBox="1">
            <a:spLocks noChangeArrowheads="1"/>
          </p:cNvSpPr>
          <p:nvPr/>
        </p:nvSpPr>
        <p:spPr bwMode="auto">
          <a:xfrm>
            <a:off x="787400" y="476250"/>
            <a:ext cx="7643813" cy="3048000"/>
          </a:xfrm>
          <a:prstGeom prst="rect">
            <a:avLst/>
          </a:prstGeom>
          <a:noFill/>
          <a:ln w="9525">
            <a:noFill/>
            <a:miter lim="800000"/>
            <a:headEnd/>
            <a:tailEnd/>
          </a:ln>
        </p:spPr>
        <p:txBody>
          <a:bodyPr>
            <a:spAutoFit/>
          </a:bodyPr>
          <a:lstStyle/>
          <a:p>
            <a:endParaRPr lang="it-IT" sz="2000"/>
          </a:p>
          <a:p>
            <a:r>
              <a:rPr lang="it-IT" sz="2000"/>
              <a:t>i volumi sono due:</a:t>
            </a:r>
          </a:p>
          <a:p>
            <a:pPr>
              <a:buFontTx/>
              <a:buChar char="-"/>
            </a:pPr>
            <a:endParaRPr lang="it-IT" sz="2000"/>
          </a:p>
          <a:p>
            <a:r>
              <a:rPr lang="it-IT" sz="2000" b="1"/>
              <a:t>volume 1</a:t>
            </a:r>
            <a:r>
              <a:rPr lang="it-IT" sz="2000"/>
              <a:t>: </a:t>
            </a:r>
            <a:r>
              <a:rPr lang="it-IT" sz="2000" b="1" i="1">
                <a:solidFill>
                  <a:srgbClr val="7F142A"/>
                </a:solidFill>
              </a:rPr>
              <a:t>Evoluzione dell’informazione statistica</a:t>
            </a:r>
            <a:r>
              <a:rPr lang="it-IT" sz="2000">
                <a:solidFill>
                  <a:srgbClr val="7F142A"/>
                </a:solidFill>
              </a:rPr>
              <a:t> </a:t>
            </a:r>
          </a:p>
          <a:p>
            <a:r>
              <a:rPr lang="it-IT"/>
              <a:t>(informazioni di contesto; gap informativi per settore; spese in forma aggregata del Psn)</a:t>
            </a:r>
          </a:p>
          <a:p>
            <a:endParaRPr lang="it-IT" sz="2000"/>
          </a:p>
          <a:p>
            <a:r>
              <a:rPr lang="it-IT" sz="2000" b="1"/>
              <a:t>volume 2</a:t>
            </a:r>
            <a:r>
              <a:rPr lang="it-IT" sz="2000"/>
              <a:t>: </a:t>
            </a:r>
            <a:r>
              <a:rPr lang="it-IT" sz="2000" b="1" i="1">
                <a:solidFill>
                  <a:srgbClr val="7F142A"/>
                </a:solidFill>
              </a:rPr>
              <a:t>Dati personali</a:t>
            </a:r>
            <a:r>
              <a:rPr lang="it-IT" sz="2000" b="1">
                <a:solidFill>
                  <a:srgbClr val="7F142A"/>
                </a:solidFill>
              </a:rPr>
              <a:t> </a:t>
            </a:r>
          </a:p>
          <a:p>
            <a:r>
              <a:rPr lang="it-IT"/>
              <a:t>(è dedicato all’esposizione delle schede di quei lavori su cui incidono le norme sulla privacy)</a:t>
            </a:r>
            <a:endParaRPr lang="it-IT" sz="2000">
              <a:solidFill>
                <a:srgbClr val="505150"/>
              </a:solidFill>
            </a:endParaRPr>
          </a:p>
        </p:txBody>
      </p:sp>
      <p:sp>
        <p:nvSpPr>
          <p:cNvPr id="53250" name="Rettangolo 1"/>
          <p:cNvSpPr>
            <a:spLocks noChangeArrowheads="1"/>
          </p:cNvSpPr>
          <p:nvPr/>
        </p:nvSpPr>
        <p:spPr bwMode="auto">
          <a:xfrm>
            <a:off x="3448050" y="1588"/>
            <a:ext cx="2006600" cy="368300"/>
          </a:xfrm>
          <a:prstGeom prst="rect">
            <a:avLst/>
          </a:prstGeom>
          <a:noFill/>
          <a:ln w="9525">
            <a:noFill/>
            <a:miter lim="800000"/>
            <a:headEnd/>
            <a:tailEnd/>
          </a:ln>
        </p:spPr>
        <p:txBody>
          <a:bodyPr wrap="none">
            <a:spAutoFit/>
          </a:bodyPr>
          <a:lstStyle/>
          <a:p>
            <a:pPr algn="ctr"/>
            <a:r>
              <a:rPr lang="it-IT" b="1" i="1">
                <a:solidFill>
                  <a:srgbClr val="FFFFFF"/>
                </a:solidFill>
              </a:rPr>
              <a:t> i volumi del Psn</a:t>
            </a:r>
          </a:p>
        </p:txBody>
      </p:sp>
      <p:sp>
        <p:nvSpPr>
          <p:cNvPr id="53251" name="CasellaDiTesto 6"/>
          <p:cNvSpPr txBox="1">
            <a:spLocks noChangeArrowheads="1"/>
          </p:cNvSpPr>
          <p:nvPr/>
        </p:nvSpPr>
        <p:spPr bwMode="auto">
          <a:xfrm>
            <a:off x="180975" y="6257925"/>
            <a:ext cx="501650" cy="274638"/>
          </a:xfrm>
          <a:prstGeom prst="rect">
            <a:avLst/>
          </a:prstGeom>
          <a:noFill/>
          <a:ln w="9525">
            <a:noFill/>
            <a:miter lim="800000"/>
            <a:headEnd/>
            <a:tailEnd/>
          </a:ln>
        </p:spPr>
        <p:txBody>
          <a:bodyPr>
            <a:spAutoFit/>
          </a:bodyPr>
          <a:lstStyle/>
          <a:p>
            <a:pPr algn="r"/>
            <a:r>
              <a:rPr lang="it-IT" sz="1200">
                <a:solidFill>
                  <a:srgbClr val="7F7F7F"/>
                </a:solidFill>
              </a:rPr>
              <a:t>20</a:t>
            </a:r>
          </a:p>
        </p:txBody>
      </p:sp>
      <p:sp>
        <p:nvSpPr>
          <p:cNvPr id="53252" name="CasellaDiTesto 5"/>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sp>
        <p:nvSpPr>
          <p:cNvPr id="53253" name="CasellaDiTesto 2"/>
          <p:cNvSpPr txBox="1">
            <a:spLocks noChangeArrowheads="1"/>
          </p:cNvSpPr>
          <p:nvPr/>
        </p:nvSpPr>
        <p:spPr bwMode="auto">
          <a:xfrm>
            <a:off x="858838" y="3894138"/>
            <a:ext cx="7642225" cy="1955800"/>
          </a:xfrm>
          <a:prstGeom prst="rect">
            <a:avLst/>
          </a:prstGeom>
          <a:noFill/>
          <a:ln w="9525">
            <a:noFill/>
            <a:miter lim="800000"/>
            <a:headEnd/>
            <a:tailEnd/>
          </a:ln>
        </p:spPr>
        <p:txBody>
          <a:bodyPr>
            <a:spAutoFit/>
          </a:bodyPr>
          <a:lstStyle/>
          <a:p>
            <a:r>
              <a:rPr lang="it-IT" sz="1600" dirty="0"/>
              <a:t>sono inoltre </a:t>
            </a:r>
            <a:r>
              <a:rPr lang="it-IT" sz="1600" b="1" dirty="0" smtClean="0">
                <a:solidFill>
                  <a:srgbClr val="7F142A"/>
                </a:solidFill>
              </a:rPr>
              <a:t>ALLEGATI</a:t>
            </a:r>
            <a:r>
              <a:rPr lang="it-IT" sz="1600" dirty="0" smtClean="0">
                <a:solidFill>
                  <a:srgbClr val="7F142A"/>
                </a:solidFill>
              </a:rPr>
              <a:t> </a:t>
            </a:r>
            <a:r>
              <a:rPr lang="it-IT" sz="1600" dirty="0" smtClean="0"/>
              <a:t>al </a:t>
            </a:r>
            <a:r>
              <a:rPr lang="it-IT" sz="1600" dirty="0" err="1"/>
              <a:t>Psn</a:t>
            </a:r>
            <a:r>
              <a:rPr lang="it-IT" sz="1600" dirty="0"/>
              <a:t>:</a:t>
            </a:r>
          </a:p>
          <a:p>
            <a:pPr>
              <a:spcBef>
                <a:spcPts val="600"/>
              </a:spcBef>
              <a:buFontTx/>
              <a:buChar char="-"/>
            </a:pPr>
            <a:r>
              <a:rPr lang="it-IT" sz="1600" dirty="0"/>
              <a:t> l’ elenco dei lavori di cui è possibile diffondere variabili in forma disaggregata  («ove ciò risulti necessario per soddisfare particolari esigenze conoscitive anche di carattere internazionale o europeo») </a:t>
            </a:r>
          </a:p>
          <a:p>
            <a:pPr>
              <a:spcBef>
                <a:spcPts val="300"/>
              </a:spcBef>
              <a:buFontTx/>
              <a:buChar char="-"/>
            </a:pPr>
            <a:r>
              <a:rPr lang="it-IT" sz="1600" dirty="0"/>
              <a:t> l’elenco delle rilevazioni comprese nel </a:t>
            </a:r>
            <a:r>
              <a:rPr lang="it-IT" sz="1600" dirty="0" err="1"/>
              <a:t>Psn</a:t>
            </a:r>
            <a:r>
              <a:rPr lang="it-IT" sz="1600" dirty="0"/>
              <a:t> rispetto alle quali sussiste l’obbligo di risposta</a:t>
            </a:r>
          </a:p>
          <a:p>
            <a:pPr>
              <a:spcBef>
                <a:spcPts val="300"/>
              </a:spcBef>
              <a:buFontTx/>
              <a:buChar char="-"/>
            </a:pPr>
            <a:r>
              <a:rPr lang="it-IT" sz="1600" dirty="0"/>
              <a:t> l’elenco delle indagini sanzionabili</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CasellaDiTesto 4"/>
          <p:cNvSpPr txBox="1">
            <a:spLocks noChangeArrowheads="1"/>
          </p:cNvSpPr>
          <p:nvPr/>
        </p:nvSpPr>
        <p:spPr bwMode="auto">
          <a:xfrm>
            <a:off x="4591050" y="665163"/>
            <a:ext cx="4271963" cy="3314700"/>
          </a:xfrm>
          <a:prstGeom prst="rect">
            <a:avLst/>
          </a:prstGeom>
          <a:noFill/>
          <a:ln w="9525">
            <a:noFill/>
            <a:miter lim="800000"/>
            <a:headEnd/>
            <a:tailEnd/>
          </a:ln>
        </p:spPr>
        <p:txBody>
          <a:bodyPr>
            <a:spAutoFit/>
          </a:bodyPr>
          <a:lstStyle/>
          <a:p>
            <a:r>
              <a:rPr lang="it-IT" sz="1900" dirty="0">
                <a:solidFill>
                  <a:srgbClr val="7F142A"/>
                </a:solidFill>
              </a:rPr>
              <a:t>	 </a:t>
            </a:r>
            <a:r>
              <a:rPr lang="it-IT" sz="1700" dirty="0">
                <a:solidFill>
                  <a:srgbClr val="7F142A"/>
                </a:solidFill>
              </a:rPr>
              <a:t>rappresenta l’aggiornamento del Manuale edito l’anno scorso;</a:t>
            </a:r>
            <a:endParaRPr lang="it-IT" sz="1700" dirty="0"/>
          </a:p>
          <a:p>
            <a:pPr>
              <a:spcBef>
                <a:spcPct val="10000"/>
              </a:spcBef>
            </a:pPr>
            <a:r>
              <a:rPr lang="it-IT" sz="1700" dirty="0"/>
              <a:t>sono stati evidenziati i cambiamenti normativi e procedurali intervenuti nel corso dell’ultimo anno.</a:t>
            </a:r>
          </a:p>
          <a:p>
            <a:endParaRPr lang="it-IT" sz="1700" dirty="0"/>
          </a:p>
          <a:p>
            <a:r>
              <a:rPr lang="it-IT" sz="1700" dirty="0"/>
              <a:t>La Guida 2016 è un supporto operativo per le attività svolte dai Circoli.</a:t>
            </a:r>
          </a:p>
          <a:p>
            <a:endParaRPr lang="it-IT" sz="1700" dirty="0"/>
          </a:p>
          <a:p>
            <a:pPr>
              <a:spcBef>
                <a:spcPts val="1200"/>
              </a:spcBef>
            </a:pPr>
            <a:endParaRPr lang="it-IT" dirty="0"/>
          </a:p>
          <a:p>
            <a:pPr>
              <a:spcBef>
                <a:spcPts val="1200"/>
              </a:spcBef>
            </a:pPr>
            <a:r>
              <a:rPr lang="it-IT" sz="1700" dirty="0"/>
              <a:t>espone</a:t>
            </a:r>
            <a:r>
              <a:rPr lang="it-IT" sz="1600" dirty="0"/>
              <a:t>			</a:t>
            </a:r>
          </a:p>
        </p:txBody>
      </p:sp>
      <p:pic>
        <p:nvPicPr>
          <p:cNvPr id="2" name="Immagine 1"/>
          <p:cNvPicPr>
            <a:picLocks noChangeAspect="1"/>
          </p:cNvPicPr>
          <p:nvPr/>
        </p:nvPicPr>
        <p:blipFill>
          <a:blip r:embed="rId3"/>
          <a:stretch>
            <a:fillRect/>
          </a:stretch>
        </p:blipFill>
        <p:spPr>
          <a:xfrm>
            <a:off x="644525" y="568325"/>
            <a:ext cx="3644900" cy="5648325"/>
          </a:xfrm>
          <a:prstGeom prst="rect">
            <a:avLst/>
          </a:prstGeom>
          <a:ln w="6350">
            <a:solidFill>
              <a:schemeClr val="accent6">
                <a:lumMod val="20000"/>
                <a:lumOff val="80000"/>
              </a:schemeClr>
            </a:solidFill>
          </a:ln>
        </p:spPr>
      </p:pic>
      <p:sp>
        <p:nvSpPr>
          <p:cNvPr id="55299" name="Rettangolo 6"/>
          <p:cNvSpPr>
            <a:spLocks noChangeArrowheads="1"/>
          </p:cNvSpPr>
          <p:nvPr/>
        </p:nvSpPr>
        <p:spPr bwMode="auto">
          <a:xfrm>
            <a:off x="2800350" y="0"/>
            <a:ext cx="3582988" cy="369888"/>
          </a:xfrm>
          <a:prstGeom prst="rect">
            <a:avLst/>
          </a:prstGeom>
          <a:noFill/>
          <a:ln w="9525">
            <a:noFill/>
            <a:miter lim="800000"/>
            <a:headEnd/>
            <a:tailEnd/>
          </a:ln>
        </p:spPr>
        <p:txBody>
          <a:bodyPr wrap="none">
            <a:spAutoFit/>
          </a:bodyPr>
          <a:lstStyle/>
          <a:p>
            <a:pPr algn="ctr"/>
            <a:r>
              <a:rPr lang="it-IT" b="1" i="1">
                <a:solidFill>
                  <a:srgbClr val="FFFFFF"/>
                </a:solidFill>
              </a:rPr>
              <a:t>la Guida per i Circoli di qualità</a:t>
            </a:r>
          </a:p>
        </p:txBody>
      </p:sp>
      <p:sp>
        <p:nvSpPr>
          <p:cNvPr id="8" name="Rettangolo arrotondato 7"/>
          <p:cNvSpPr/>
          <p:nvPr/>
        </p:nvSpPr>
        <p:spPr>
          <a:xfrm>
            <a:off x="5461014" y="2976163"/>
            <a:ext cx="3133183" cy="1813578"/>
          </a:xfrm>
          <a:prstGeom prst="roundRect">
            <a:avLst/>
          </a:prstGeom>
          <a:noFill/>
          <a:ln w="22225">
            <a:gradFill>
              <a:gsLst>
                <a:gs pos="0">
                  <a:srgbClr val="FFF200"/>
                </a:gs>
                <a:gs pos="45000">
                  <a:srgbClr val="FF7A00"/>
                </a:gs>
                <a:gs pos="70000">
                  <a:srgbClr val="FF0300"/>
                </a:gs>
                <a:gs pos="100000">
                  <a:srgbClr val="4D0808"/>
                </a:gs>
              </a:gsLst>
              <a:lin ang="5400000" scaled="0"/>
            </a:gra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0" name="Freccia a destra con strisce 9"/>
          <p:cNvSpPr/>
          <p:nvPr/>
        </p:nvSpPr>
        <p:spPr>
          <a:xfrm>
            <a:off x="4686300" y="773113"/>
            <a:ext cx="392113" cy="201612"/>
          </a:xfrm>
          <a:prstGeom prst="stripedRightArrow">
            <a:avLst/>
          </a:prstGeom>
          <a:gradFill>
            <a:gsLst>
              <a:gs pos="0">
                <a:srgbClr val="FFF200"/>
              </a:gs>
              <a:gs pos="45000">
                <a:srgbClr val="FF7A00"/>
              </a:gs>
              <a:gs pos="70000">
                <a:srgbClr val="FF0300"/>
              </a:gs>
              <a:gs pos="100000">
                <a:srgbClr val="4D0808"/>
              </a:gs>
            </a:gsLst>
            <a:lin ang="16200000" scaled="0"/>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55304" name="CasellaDiTesto 10"/>
          <p:cNvSpPr txBox="1">
            <a:spLocks noChangeArrowheads="1"/>
          </p:cNvSpPr>
          <p:nvPr/>
        </p:nvSpPr>
        <p:spPr bwMode="auto">
          <a:xfrm>
            <a:off x="180975" y="6257925"/>
            <a:ext cx="501650" cy="274638"/>
          </a:xfrm>
          <a:prstGeom prst="rect">
            <a:avLst/>
          </a:prstGeom>
          <a:noFill/>
          <a:ln w="9525">
            <a:noFill/>
            <a:miter lim="800000"/>
            <a:headEnd/>
            <a:tailEnd/>
          </a:ln>
        </p:spPr>
        <p:txBody>
          <a:bodyPr>
            <a:spAutoFit/>
          </a:bodyPr>
          <a:lstStyle/>
          <a:p>
            <a:pPr algn="r"/>
            <a:r>
              <a:rPr lang="it-IT" sz="1200">
                <a:solidFill>
                  <a:srgbClr val="7F7F7F"/>
                </a:solidFill>
              </a:rPr>
              <a:t>21</a:t>
            </a:r>
          </a:p>
        </p:txBody>
      </p:sp>
      <p:sp>
        <p:nvSpPr>
          <p:cNvPr id="55305" name="CasellaDiTesto 2"/>
          <p:cNvSpPr txBox="1">
            <a:spLocks noChangeArrowheads="1"/>
          </p:cNvSpPr>
          <p:nvPr/>
        </p:nvSpPr>
        <p:spPr bwMode="auto">
          <a:xfrm>
            <a:off x="4649788" y="4976813"/>
            <a:ext cx="4183062" cy="1069975"/>
          </a:xfrm>
          <a:prstGeom prst="rect">
            <a:avLst/>
          </a:prstGeom>
          <a:noFill/>
          <a:ln w="9525">
            <a:noFill/>
            <a:miter lim="800000"/>
            <a:headEnd/>
            <a:tailEnd/>
          </a:ln>
        </p:spPr>
        <p:txBody>
          <a:bodyPr>
            <a:spAutoFit/>
          </a:bodyPr>
          <a:lstStyle/>
          <a:p>
            <a:r>
              <a:rPr lang="it-IT" sz="1600"/>
              <a:t>È disponibile in pdf sul Portale del Sistan sulla pagina dei Circoli di qualità.</a:t>
            </a:r>
          </a:p>
          <a:p>
            <a:r>
              <a:rPr lang="it-IT" sz="1600"/>
              <a:t>Sarà anche caricata sulle community dei Circoli.</a:t>
            </a:r>
            <a:endParaRPr lang="it-IT"/>
          </a:p>
        </p:txBody>
      </p:sp>
      <p:sp>
        <p:nvSpPr>
          <p:cNvPr id="55306" name="CasellaDiTesto 3"/>
          <p:cNvSpPr txBox="1">
            <a:spLocks noChangeArrowheads="1"/>
          </p:cNvSpPr>
          <p:nvPr/>
        </p:nvSpPr>
        <p:spPr bwMode="auto">
          <a:xfrm>
            <a:off x="5537635" y="3089275"/>
            <a:ext cx="3125787" cy="1717393"/>
          </a:xfrm>
          <a:prstGeom prst="rect">
            <a:avLst/>
          </a:prstGeom>
          <a:noFill/>
          <a:ln w="9525">
            <a:noFill/>
            <a:miter lim="800000"/>
            <a:headEnd/>
            <a:tailEnd/>
          </a:ln>
        </p:spPr>
        <p:txBody>
          <a:bodyPr>
            <a:spAutoFit/>
          </a:bodyPr>
          <a:lstStyle/>
          <a:p>
            <a:pPr>
              <a:spcBef>
                <a:spcPct val="5000"/>
              </a:spcBef>
            </a:pPr>
            <a:r>
              <a:rPr lang="it-IT" sz="1600" b="1" cap="small" dirty="0" smtClean="0"/>
              <a:t>Composizione, finalità, ruolo, compiti dei Circoli</a:t>
            </a:r>
          </a:p>
          <a:p>
            <a:pPr>
              <a:spcBef>
                <a:spcPct val="15000"/>
              </a:spcBef>
            </a:pPr>
            <a:r>
              <a:rPr lang="it-IT" sz="1600" b="1" cap="small" dirty="0" smtClean="0"/>
              <a:t>Procedure e Iter</a:t>
            </a:r>
          </a:p>
          <a:p>
            <a:pPr>
              <a:spcBef>
                <a:spcPct val="15000"/>
              </a:spcBef>
            </a:pPr>
            <a:r>
              <a:rPr lang="it-IT" sz="1600" b="1" cap="small" dirty="0" smtClean="0"/>
              <a:t>Normativa </a:t>
            </a:r>
            <a:r>
              <a:rPr lang="it-IT" sz="1600" b="1" cap="small" dirty="0" err="1"/>
              <a:t>P</a:t>
            </a:r>
            <a:r>
              <a:rPr lang="it-IT" sz="1600" b="1" cap="small" dirty="0" err="1" smtClean="0"/>
              <a:t>sn</a:t>
            </a:r>
            <a:endParaRPr lang="it-IT" sz="1600" b="1" cap="small" dirty="0" smtClean="0"/>
          </a:p>
          <a:p>
            <a:pPr>
              <a:spcBef>
                <a:spcPct val="15000"/>
              </a:spcBef>
            </a:pPr>
            <a:r>
              <a:rPr lang="it-IT" sz="1600" b="1" cap="small" dirty="0" smtClean="0"/>
              <a:t>Recapiti utili</a:t>
            </a:r>
          </a:p>
          <a:p>
            <a:pPr>
              <a:spcBef>
                <a:spcPct val="15000"/>
              </a:spcBef>
            </a:pPr>
            <a:r>
              <a:rPr lang="it-IT" sz="1600" b="1" cap="small" dirty="0" smtClean="0"/>
              <a:t>Delibere di riferimento</a:t>
            </a:r>
            <a:endParaRPr lang="it-IT" sz="1600" b="1" cap="small" dirty="0"/>
          </a:p>
        </p:txBody>
      </p:sp>
      <p:sp>
        <p:nvSpPr>
          <p:cNvPr id="55307" name="CasellaDiTesto 12"/>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ttangolo 10"/>
          <p:cNvSpPr>
            <a:spLocks noChangeArrowheads="1"/>
          </p:cNvSpPr>
          <p:nvPr/>
        </p:nvSpPr>
        <p:spPr bwMode="auto">
          <a:xfrm>
            <a:off x="2819400" y="30163"/>
            <a:ext cx="3390900" cy="369887"/>
          </a:xfrm>
          <a:prstGeom prst="rect">
            <a:avLst/>
          </a:prstGeom>
          <a:noFill/>
          <a:ln w="9525">
            <a:noFill/>
            <a:miter lim="800000"/>
            <a:headEnd/>
            <a:tailEnd/>
          </a:ln>
        </p:spPr>
        <p:txBody>
          <a:bodyPr wrap="none">
            <a:spAutoFit/>
          </a:bodyPr>
          <a:lstStyle/>
          <a:p>
            <a:pPr algn="ctr"/>
            <a:r>
              <a:rPr lang="it-IT" b="1" i="1">
                <a:solidFill>
                  <a:schemeClr val="bg1"/>
                </a:solidFill>
              </a:rPr>
              <a:t>alcuni numeri dall’ultimo Psn</a:t>
            </a:r>
          </a:p>
        </p:txBody>
      </p:sp>
      <p:sp>
        <p:nvSpPr>
          <p:cNvPr id="57346" name="CasellaDiTesto 11"/>
          <p:cNvSpPr txBox="1">
            <a:spLocks noChangeArrowheads="1"/>
          </p:cNvSpPr>
          <p:nvPr/>
        </p:nvSpPr>
        <p:spPr bwMode="auto">
          <a:xfrm>
            <a:off x="180975" y="6257925"/>
            <a:ext cx="501650" cy="274638"/>
          </a:xfrm>
          <a:prstGeom prst="rect">
            <a:avLst/>
          </a:prstGeom>
          <a:noFill/>
          <a:ln w="9525">
            <a:noFill/>
            <a:miter lim="800000"/>
            <a:headEnd/>
            <a:tailEnd/>
          </a:ln>
        </p:spPr>
        <p:txBody>
          <a:bodyPr>
            <a:spAutoFit/>
          </a:bodyPr>
          <a:lstStyle/>
          <a:p>
            <a:pPr algn="r"/>
            <a:r>
              <a:rPr lang="it-IT" sz="1200">
                <a:solidFill>
                  <a:srgbClr val="7F7F7F"/>
                </a:solidFill>
              </a:rPr>
              <a:t>22</a:t>
            </a:r>
          </a:p>
        </p:txBody>
      </p:sp>
      <p:sp>
        <p:nvSpPr>
          <p:cNvPr id="57347" name="CasellaDiTesto 15"/>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pic>
        <p:nvPicPr>
          <p:cNvPr id="57348" name="Picture 30"/>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93700" y="693837"/>
            <a:ext cx="8429625" cy="5564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4" descr="G:\Documenti Utente\diaco\_murray140\disco-D\Circoli di qualità e PSN\Psn 2014-2016. Aggiornam. 2016\Riunione 15092014\immagini per slides\da usare x slide\fumetti.jpg"/>
          <p:cNvPicPr>
            <a:picLocks noChangeAspect="1" noChangeArrowheads="1"/>
          </p:cNvPicPr>
          <p:nvPr/>
        </p:nvPicPr>
        <p:blipFill>
          <a:blip r:embed="rId3"/>
          <a:srcRect/>
          <a:stretch>
            <a:fillRect/>
          </a:stretch>
        </p:blipFill>
        <p:spPr bwMode="auto">
          <a:xfrm>
            <a:off x="787400" y="1480505"/>
            <a:ext cx="2471805" cy="2796731"/>
          </a:xfrm>
          <a:prstGeom prst="rect">
            <a:avLst/>
          </a:prstGeom>
          <a:noFill/>
          <a:ln w="9525">
            <a:noFill/>
            <a:miter lim="800000"/>
            <a:headEnd/>
            <a:tailEnd/>
          </a:ln>
        </p:spPr>
      </p:pic>
      <p:pic>
        <p:nvPicPr>
          <p:cNvPr id="59395" name="Picture 3" descr="G:\Documenti Utente\diaco\_murray140\disco-D\Circoli di qualità e PSN\Psn 2014-2016. Aggiornam. 2016\Riunione 15092014\immagini per slides\da usare x slide\circoli 2.jpg"/>
          <p:cNvPicPr>
            <a:picLocks noChangeAspect="1" noChangeArrowheads="1"/>
          </p:cNvPicPr>
          <p:nvPr/>
        </p:nvPicPr>
        <p:blipFill>
          <a:blip r:embed="rId4"/>
          <a:srcRect/>
          <a:stretch>
            <a:fillRect/>
          </a:stretch>
        </p:blipFill>
        <p:spPr bwMode="auto">
          <a:xfrm>
            <a:off x="6105525" y="3759200"/>
            <a:ext cx="2224088" cy="2425700"/>
          </a:xfrm>
          <a:prstGeom prst="rect">
            <a:avLst/>
          </a:prstGeom>
          <a:noFill/>
          <a:ln w="9525">
            <a:noFill/>
            <a:miter lim="800000"/>
            <a:headEnd/>
            <a:tailEnd/>
          </a:ln>
        </p:spPr>
      </p:pic>
      <p:sp>
        <p:nvSpPr>
          <p:cNvPr id="59396" name="CasellaDiTesto 7"/>
          <p:cNvSpPr txBox="1">
            <a:spLocks noChangeArrowheads="1"/>
          </p:cNvSpPr>
          <p:nvPr/>
        </p:nvSpPr>
        <p:spPr bwMode="auto">
          <a:xfrm>
            <a:off x="787400" y="4838700"/>
            <a:ext cx="7521575" cy="307975"/>
          </a:xfrm>
          <a:prstGeom prst="rect">
            <a:avLst/>
          </a:prstGeom>
          <a:noFill/>
          <a:ln w="9525">
            <a:noFill/>
            <a:miter lim="800000"/>
            <a:headEnd/>
            <a:tailEnd/>
          </a:ln>
        </p:spPr>
        <p:txBody>
          <a:bodyPr>
            <a:spAutoFit/>
          </a:bodyPr>
          <a:lstStyle/>
          <a:p>
            <a:endParaRPr lang="it-IT" sz="1400"/>
          </a:p>
        </p:txBody>
      </p:sp>
      <p:sp>
        <p:nvSpPr>
          <p:cNvPr id="59397" name="Rettangolo 1"/>
          <p:cNvSpPr>
            <a:spLocks noChangeArrowheads="1"/>
          </p:cNvSpPr>
          <p:nvPr/>
        </p:nvSpPr>
        <p:spPr bwMode="auto">
          <a:xfrm>
            <a:off x="3852863" y="1588"/>
            <a:ext cx="1468437" cy="368300"/>
          </a:xfrm>
          <a:prstGeom prst="rect">
            <a:avLst/>
          </a:prstGeom>
          <a:noFill/>
          <a:ln w="9525">
            <a:noFill/>
            <a:miter lim="800000"/>
            <a:headEnd/>
            <a:tailEnd/>
          </a:ln>
        </p:spPr>
        <p:txBody>
          <a:bodyPr wrap="none">
            <a:spAutoFit/>
          </a:bodyPr>
          <a:lstStyle/>
          <a:p>
            <a:pPr algn="ctr"/>
            <a:r>
              <a:rPr lang="it-IT" b="1" i="1">
                <a:solidFill>
                  <a:srgbClr val="FFFFFF"/>
                </a:solidFill>
              </a:rPr>
              <a:t>conclusioni</a:t>
            </a:r>
          </a:p>
        </p:txBody>
      </p:sp>
      <p:sp>
        <p:nvSpPr>
          <p:cNvPr id="59398" name="CasellaDiTesto 14"/>
          <p:cNvSpPr txBox="1">
            <a:spLocks noChangeArrowheads="1"/>
          </p:cNvSpPr>
          <p:nvPr/>
        </p:nvSpPr>
        <p:spPr bwMode="auto">
          <a:xfrm>
            <a:off x="180975" y="6257925"/>
            <a:ext cx="501650" cy="274638"/>
          </a:xfrm>
          <a:prstGeom prst="rect">
            <a:avLst/>
          </a:prstGeom>
          <a:noFill/>
          <a:ln w="9525">
            <a:noFill/>
            <a:miter lim="800000"/>
            <a:headEnd/>
            <a:tailEnd/>
          </a:ln>
        </p:spPr>
        <p:txBody>
          <a:bodyPr>
            <a:spAutoFit/>
          </a:bodyPr>
          <a:lstStyle/>
          <a:p>
            <a:pPr algn="r"/>
            <a:r>
              <a:rPr lang="it-IT" sz="1200">
                <a:solidFill>
                  <a:srgbClr val="7F7F7F"/>
                </a:solidFill>
              </a:rPr>
              <a:t>23</a:t>
            </a:r>
          </a:p>
        </p:txBody>
      </p:sp>
      <p:sp>
        <p:nvSpPr>
          <p:cNvPr id="59399" name="CasellaDiTesto 9"/>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sp>
        <p:nvSpPr>
          <p:cNvPr id="11" name="Freccia in giù 10"/>
          <p:cNvSpPr/>
          <p:nvPr/>
        </p:nvSpPr>
        <p:spPr>
          <a:xfrm>
            <a:off x="4505325" y="3287713"/>
            <a:ext cx="311150" cy="860425"/>
          </a:xfrm>
          <a:prstGeom prst="downArrow">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59401" name="CasellaDiTesto 2"/>
          <p:cNvSpPr txBox="1">
            <a:spLocks noChangeArrowheads="1"/>
          </p:cNvSpPr>
          <p:nvPr/>
        </p:nvSpPr>
        <p:spPr bwMode="auto">
          <a:xfrm>
            <a:off x="619125" y="4460875"/>
            <a:ext cx="5083175" cy="915988"/>
          </a:xfrm>
          <a:prstGeom prst="rect">
            <a:avLst/>
          </a:prstGeom>
          <a:noFill/>
          <a:ln w="9525">
            <a:noFill/>
            <a:miter lim="800000"/>
            <a:headEnd/>
            <a:tailEnd/>
          </a:ln>
        </p:spPr>
        <p:txBody>
          <a:bodyPr>
            <a:spAutoFit/>
          </a:bodyPr>
          <a:lstStyle/>
          <a:p>
            <a:r>
              <a:rPr lang="it-IT" dirty="0"/>
              <a:t>il </a:t>
            </a:r>
            <a:r>
              <a:rPr lang="it-IT" dirty="0" err="1"/>
              <a:t>Psn</a:t>
            </a:r>
            <a:r>
              <a:rPr lang="it-IT" dirty="0"/>
              <a:t> è infatti strumento cardine per portare avanti l’innovazione e la crescita dell’intero </a:t>
            </a:r>
          </a:p>
          <a:p>
            <a:r>
              <a:rPr lang="it-IT" dirty="0"/>
              <a:t>Sistema statistico nazionale.</a:t>
            </a:r>
          </a:p>
        </p:txBody>
      </p:sp>
      <p:sp>
        <p:nvSpPr>
          <p:cNvPr id="3" name="Rettangolo 2"/>
          <p:cNvSpPr/>
          <p:nvPr/>
        </p:nvSpPr>
        <p:spPr>
          <a:xfrm>
            <a:off x="738210" y="893712"/>
            <a:ext cx="8060386" cy="1985159"/>
          </a:xfrm>
          <a:prstGeom prst="rect">
            <a:avLst/>
          </a:prstGeom>
        </p:spPr>
        <p:txBody>
          <a:bodyPr wrap="square">
            <a:spAutoFit/>
          </a:bodyPr>
          <a:lstStyle/>
          <a:p>
            <a:r>
              <a:rPr lang="it-IT" dirty="0"/>
              <a:t>il processo di predisposizione del </a:t>
            </a:r>
            <a:r>
              <a:rPr lang="it-IT" dirty="0" err="1"/>
              <a:t>Psn</a:t>
            </a:r>
            <a:r>
              <a:rPr lang="it-IT" dirty="0"/>
              <a:t> deve fondarsi su elementi strategici: </a:t>
            </a:r>
            <a:endParaRPr lang="it-IT" dirty="0" smtClean="0"/>
          </a:p>
          <a:p>
            <a:endParaRPr lang="it-IT" dirty="0"/>
          </a:p>
          <a:p>
            <a:pPr marL="3028950" lvl="6" indent="-285750">
              <a:spcBef>
                <a:spcPts val="600"/>
              </a:spcBef>
              <a:buFont typeface="Wingdings" panose="05000000000000000000" pitchFamily="2" charset="2"/>
              <a:buChar char="v"/>
            </a:pPr>
            <a:r>
              <a:rPr lang="it-IT" dirty="0"/>
              <a:t>ricognizione puntuale dei fabbisogni informativi</a:t>
            </a:r>
          </a:p>
          <a:p>
            <a:pPr marL="3028950" lvl="6" indent="-285750">
              <a:spcBef>
                <a:spcPts val="600"/>
              </a:spcBef>
              <a:buFont typeface="Wingdings" panose="05000000000000000000" pitchFamily="2" charset="2"/>
              <a:buChar char="v"/>
            </a:pPr>
            <a:r>
              <a:rPr lang="it-IT" dirty="0"/>
              <a:t>attenzione alla qualità dell’informazione prodotta </a:t>
            </a:r>
          </a:p>
          <a:p>
            <a:pPr marL="3028950" lvl="6" indent="-285750">
              <a:spcBef>
                <a:spcPts val="600"/>
              </a:spcBef>
              <a:buFont typeface="Wingdings" panose="05000000000000000000" pitchFamily="2" charset="2"/>
              <a:buChar char="v"/>
            </a:pPr>
            <a:r>
              <a:rPr lang="it-IT" dirty="0"/>
              <a:t>iter di programmazione lineare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CasellaDiTesto 7"/>
          <p:cNvSpPr txBox="1">
            <a:spLocks noChangeArrowheads="1"/>
          </p:cNvSpPr>
          <p:nvPr/>
        </p:nvSpPr>
        <p:spPr bwMode="auto">
          <a:xfrm>
            <a:off x="180975" y="6257925"/>
            <a:ext cx="501650" cy="274638"/>
          </a:xfrm>
          <a:prstGeom prst="rect">
            <a:avLst/>
          </a:prstGeom>
          <a:noFill/>
          <a:ln w="9525">
            <a:noFill/>
            <a:miter lim="800000"/>
            <a:headEnd/>
            <a:tailEnd/>
          </a:ln>
        </p:spPr>
        <p:txBody>
          <a:bodyPr>
            <a:spAutoFit/>
          </a:bodyPr>
          <a:lstStyle/>
          <a:p>
            <a:pPr algn="r"/>
            <a:r>
              <a:rPr lang="it-IT" sz="1200">
                <a:solidFill>
                  <a:srgbClr val="7F7F7F"/>
                </a:solidFill>
              </a:rPr>
              <a:t>24</a:t>
            </a:r>
          </a:p>
        </p:txBody>
      </p:sp>
      <p:grpSp>
        <p:nvGrpSpPr>
          <p:cNvPr id="61447" name="Group 7"/>
          <p:cNvGrpSpPr>
            <a:grpSpLocks/>
          </p:cNvGrpSpPr>
          <p:nvPr/>
        </p:nvGrpSpPr>
        <p:grpSpPr bwMode="auto">
          <a:xfrm>
            <a:off x="2216150" y="2725738"/>
            <a:ext cx="5930900" cy="2057400"/>
            <a:chOff x="1396" y="1717"/>
            <a:chExt cx="3736" cy="1296"/>
          </a:xfrm>
        </p:grpSpPr>
        <p:pic>
          <p:nvPicPr>
            <p:cNvPr id="61442" name="Picture 2" descr="C:\Users\diaco\Desktop\webinar Sistan 08072014\riunione.gif"/>
            <p:cNvPicPr>
              <a:picLocks noChangeAspect="1" noChangeArrowheads="1"/>
            </p:cNvPicPr>
            <p:nvPr/>
          </p:nvPicPr>
          <p:blipFill>
            <a:blip r:embed="rId3"/>
            <a:srcRect/>
            <a:stretch>
              <a:fillRect/>
            </a:stretch>
          </p:blipFill>
          <p:spPr bwMode="auto">
            <a:xfrm>
              <a:off x="1665" y="1926"/>
              <a:ext cx="3437" cy="869"/>
            </a:xfrm>
            <a:prstGeom prst="rect">
              <a:avLst/>
            </a:prstGeom>
            <a:noFill/>
            <a:ln w="9525">
              <a:noFill/>
              <a:miter lim="800000"/>
              <a:headEnd/>
              <a:tailEnd/>
            </a:ln>
          </p:spPr>
        </p:pic>
        <p:sp>
          <p:nvSpPr>
            <p:cNvPr id="61443" name="Rettangolo 6"/>
            <p:cNvSpPr>
              <a:spLocks noChangeArrowheads="1"/>
            </p:cNvSpPr>
            <p:nvPr/>
          </p:nvSpPr>
          <p:spPr bwMode="auto">
            <a:xfrm>
              <a:off x="1396" y="1717"/>
              <a:ext cx="1906" cy="213"/>
            </a:xfrm>
            <a:prstGeom prst="rect">
              <a:avLst/>
            </a:prstGeom>
            <a:noFill/>
            <a:ln w="9525">
              <a:noFill/>
              <a:miter lim="800000"/>
              <a:headEnd/>
              <a:tailEnd/>
            </a:ln>
          </p:spPr>
          <p:txBody>
            <a:bodyPr>
              <a:spAutoFit/>
            </a:bodyPr>
            <a:lstStyle/>
            <a:p>
              <a:pPr algn="ctr"/>
              <a:r>
                <a:rPr lang="it-IT" sz="1600" b="1" i="1">
                  <a:solidFill>
                    <a:srgbClr val="C00000"/>
                  </a:solidFill>
                </a:rPr>
                <a:t>Grazie per l’attenzione</a:t>
              </a:r>
            </a:p>
          </p:txBody>
        </p:sp>
        <p:sp>
          <p:nvSpPr>
            <p:cNvPr id="61444" name="Rettangolo 9"/>
            <p:cNvSpPr>
              <a:spLocks noChangeArrowheads="1"/>
            </p:cNvSpPr>
            <p:nvPr/>
          </p:nvSpPr>
          <p:spPr bwMode="auto">
            <a:xfrm>
              <a:off x="3363" y="2801"/>
              <a:ext cx="1769" cy="212"/>
            </a:xfrm>
            <a:prstGeom prst="rect">
              <a:avLst/>
            </a:prstGeom>
            <a:noFill/>
            <a:ln w="9525">
              <a:noFill/>
              <a:miter lim="800000"/>
              <a:headEnd/>
              <a:tailEnd/>
            </a:ln>
          </p:spPr>
          <p:txBody>
            <a:bodyPr>
              <a:spAutoFit/>
            </a:bodyPr>
            <a:lstStyle/>
            <a:p>
              <a:pPr algn="r"/>
              <a:r>
                <a:rPr lang="it-IT" sz="1600" b="1" i="1"/>
                <a:t>diaco@istat.it</a:t>
              </a:r>
            </a:p>
          </p:txBody>
        </p:sp>
      </p:grpSp>
      <p:sp>
        <p:nvSpPr>
          <p:cNvPr id="61445" name="CasellaDiTesto 10"/>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asellaDiTesto 7"/>
          <p:cNvSpPr txBox="1">
            <a:spLocks noChangeArrowheads="1"/>
          </p:cNvSpPr>
          <p:nvPr/>
        </p:nvSpPr>
        <p:spPr bwMode="auto">
          <a:xfrm>
            <a:off x="787400" y="4838700"/>
            <a:ext cx="7521575" cy="307975"/>
          </a:xfrm>
          <a:prstGeom prst="rect">
            <a:avLst/>
          </a:prstGeom>
          <a:noFill/>
          <a:ln w="9525">
            <a:noFill/>
            <a:miter lim="800000"/>
            <a:headEnd/>
            <a:tailEnd/>
          </a:ln>
        </p:spPr>
        <p:txBody>
          <a:bodyPr>
            <a:spAutoFit/>
          </a:bodyPr>
          <a:lstStyle/>
          <a:p>
            <a:endParaRPr lang="it-IT" sz="1400"/>
          </a:p>
        </p:txBody>
      </p:sp>
      <p:sp>
        <p:nvSpPr>
          <p:cNvPr id="15" name="CasellaDiTesto 14"/>
          <p:cNvSpPr txBox="1"/>
          <p:nvPr/>
        </p:nvSpPr>
        <p:spPr>
          <a:xfrm>
            <a:off x="180975" y="6257925"/>
            <a:ext cx="501650" cy="277813"/>
          </a:xfrm>
          <a:prstGeom prst="rect">
            <a:avLst/>
          </a:prstGeom>
          <a:noFill/>
        </p:spPr>
        <p:txBody>
          <a:bodyPr>
            <a:spAutoFit/>
          </a:bodyPr>
          <a:lstStyle/>
          <a:p>
            <a:pPr algn="r" fontAlgn="auto">
              <a:spcBef>
                <a:spcPts val="0"/>
              </a:spcBef>
              <a:spcAft>
                <a:spcPts val="0"/>
              </a:spcAft>
              <a:defRPr/>
            </a:pPr>
            <a:r>
              <a:rPr lang="it-IT" sz="1200" dirty="0">
                <a:solidFill>
                  <a:schemeClr val="tx1">
                    <a:lumMod val="50000"/>
                    <a:lumOff val="50000"/>
                  </a:schemeClr>
                </a:solidFill>
                <a:latin typeface="+mn-lt"/>
              </a:rPr>
              <a:t>3</a:t>
            </a:r>
          </a:p>
        </p:txBody>
      </p:sp>
      <p:sp>
        <p:nvSpPr>
          <p:cNvPr id="19459" name="CasellaDiTesto 9"/>
          <p:cNvSpPr txBox="1">
            <a:spLocks noChangeArrowheads="1"/>
          </p:cNvSpPr>
          <p:nvPr/>
        </p:nvSpPr>
        <p:spPr bwMode="auto">
          <a:xfrm>
            <a:off x="682625" y="6330950"/>
            <a:ext cx="4602163" cy="247650"/>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pic>
        <p:nvPicPr>
          <p:cNvPr id="19460" name="Picture 2" descr="G:\Documenti Utente\diaco\_murray140\disco-D\Circoli di qualità e PSN\Psn 2014-2016. Aggiornam. 2016\Riunione 15092014\immagini per slides\da usare\cloud.jpg"/>
          <p:cNvPicPr>
            <a:picLocks noChangeAspect="1" noChangeArrowheads="1"/>
          </p:cNvPicPr>
          <p:nvPr/>
        </p:nvPicPr>
        <p:blipFill>
          <a:blip r:embed="rId3"/>
          <a:srcRect/>
          <a:stretch>
            <a:fillRect/>
          </a:stretch>
        </p:blipFill>
        <p:spPr bwMode="auto">
          <a:xfrm>
            <a:off x="449263" y="738188"/>
            <a:ext cx="8197850" cy="5284787"/>
          </a:xfrm>
          <a:prstGeom prst="rect">
            <a:avLst/>
          </a:prstGeom>
          <a:noFill/>
          <a:ln w="9525">
            <a:noFill/>
            <a:miter lim="800000"/>
            <a:headEnd/>
            <a:tailEnd/>
          </a:ln>
        </p:spPr>
      </p:pic>
      <p:sp>
        <p:nvSpPr>
          <p:cNvPr id="3" name="Rettangolo arrotondato 2"/>
          <p:cNvSpPr/>
          <p:nvPr/>
        </p:nvSpPr>
        <p:spPr>
          <a:xfrm>
            <a:off x="682196" y="615462"/>
            <a:ext cx="7819966" cy="5310553"/>
          </a:xfrm>
          <a:prstGeom prst="roundRect">
            <a:avLst/>
          </a:prstGeom>
          <a:solidFill>
            <a:srgbClr val="FBE8B7">
              <a:alpha val="4000"/>
            </a:srgbClr>
          </a:solidFill>
          <a:ln w="25400" cap="rnd" cmpd="dbl">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9464" name="Rettangolo 10"/>
          <p:cNvSpPr>
            <a:spLocks noChangeArrowheads="1"/>
          </p:cNvSpPr>
          <p:nvPr/>
        </p:nvSpPr>
        <p:spPr bwMode="auto">
          <a:xfrm>
            <a:off x="1420813" y="30163"/>
            <a:ext cx="6186487" cy="369887"/>
          </a:xfrm>
          <a:prstGeom prst="rect">
            <a:avLst/>
          </a:prstGeom>
          <a:noFill/>
          <a:ln w="9525">
            <a:noFill/>
            <a:miter lim="800000"/>
            <a:headEnd/>
            <a:tailEnd/>
          </a:ln>
        </p:spPr>
        <p:txBody>
          <a:bodyPr wrap="none">
            <a:spAutoFit/>
          </a:bodyPr>
          <a:lstStyle/>
          <a:p>
            <a:pPr algn="ctr"/>
            <a:r>
              <a:rPr lang="it-IT" b="1" i="1">
                <a:solidFill>
                  <a:schemeClr val="bg1"/>
                </a:solidFill>
              </a:rPr>
              <a:t>Psn: normativa, procedure, attività, soggetti, strumenti</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e 1"/>
          <p:cNvSpPr/>
          <p:nvPr/>
        </p:nvSpPr>
        <p:spPr>
          <a:xfrm>
            <a:off x="592138" y="881063"/>
            <a:ext cx="2795587" cy="1522412"/>
          </a:xfrm>
          <a:prstGeom prst="ellipse">
            <a:avLst/>
          </a:prstGeom>
          <a:blipFill>
            <a:blip r:embed="rId3"/>
            <a:tile tx="0" ty="0" sx="100000" sy="100000" flip="none" algn="tl"/>
          </a:blipFill>
          <a:ln w="15875" cmpd="dbl">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21506" name="Rettangolo 10"/>
          <p:cNvSpPr>
            <a:spLocks noChangeArrowheads="1"/>
          </p:cNvSpPr>
          <p:nvPr/>
        </p:nvSpPr>
        <p:spPr bwMode="auto">
          <a:xfrm>
            <a:off x="2425700" y="30163"/>
            <a:ext cx="4178300" cy="369887"/>
          </a:xfrm>
          <a:prstGeom prst="rect">
            <a:avLst/>
          </a:prstGeom>
          <a:noFill/>
          <a:ln w="9525">
            <a:noFill/>
            <a:miter lim="800000"/>
            <a:headEnd/>
            <a:tailEnd/>
          </a:ln>
        </p:spPr>
        <p:txBody>
          <a:bodyPr wrap="none">
            <a:spAutoFit/>
          </a:bodyPr>
          <a:lstStyle/>
          <a:p>
            <a:pPr algn="ctr"/>
            <a:r>
              <a:rPr lang="it-IT" b="1" i="1">
                <a:solidFill>
                  <a:schemeClr val="bg1"/>
                </a:solidFill>
              </a:rPr>
              <a:t>Psn 2014-2016. Aggiornamento 2016</a:t>
            </a:r>
          </a:p>
        </p:txBody>
      </p:sp>
      <p:sp>
        <p:nvSpPr>
          <p:cNvPr id="12" name="CasellaDiTesto 11"/>
          <p:cNvSpPr txBox="1"/>
          <p:nvPr/>
        </p:nvSpPr>
        <p:spPr>
          <a:xfrm>
            <a:off x="180975" y="6257925"/>
            <a:ext cx="501650" cy="277813"/>
          </a:xfrm>
          <a:prstGeom prst="rect">
            <a:avLst/>
          </a:prstGeom>
          <a:noFill/>
        </p:spPr>
        <p:txBody>
          <a:bodyPr>
            <a:spAutoFit/>
          </a:bodyPr>
          <a:lstStyle/>
          <a:p>
            <a:pPr algn="r" fontAlgn="auto">
              <a:spcBef>
                <a:spcPts val="0"/>
              </a:spcBef>
              <a:spcAft>
                <a:spcPts val="0"/>
              </a:spcAft>
              <a:defRPr/>
            </a:pPr>
            <a:r>
              <a:rPr lang="it-IT" sz="1200" dirty="0">
                <a:solidFill>
                  <a:schemeClr val="tx1">
                    <a:lumMod val="50000"/>
                    <a:lumOff val="50000"/>
                  </a:schemeClr>
                </a:solidFill>
                <a:latin typeface="+mn-lt"/>
              </a:rPr>
              <a:t>4</a:t>
            </a:r>
          </a:p>
        </p:txBody>
      </p:sp>
      <p:sp>
        <p:nvSpPr>
          <p:cNvPr id="7" name="Rectangle 22"/>
          <p:cNvSpPr txBox="1">
            <a:spLocks noChangeArrowheads="1"/>
          </p:cNvSpPr>
          <p:nvPr/>
        </p:nvSpPr>
        <p:spPr bwMode="auto">
          <a:xfrm>
            <a:off x="2898775" y="2193925"/>
            <a:ext cx="5854700" cy="831850"/>
          </a:xfrm>
          <a:prstGeom prst="rect">
            <a:avLst/>
          </a:prstGeom>
          <a:noFill/>
          <a:ln w="9525">
            <a:noFill/>
            <a:miter lim="800000"/>
            <a:headEnd/>
            <a:tailEnd/>
          </a:ln>
        </p:spPr>
        <p:txBody>
          <a:bodyPr anchor="ctr"/>
          <a:lstStyle/>
          <a:p>
            <a:pPr algn="ctr" eaLnBrk="0" hangingPunct="0">
              <a:defRPr/>
            </a:pPr>
            <a:r>
              <a:rPr lang="it-IT" sz="2000" b="1" kern="0" dirty="0">
                <a:solidFill>
                  <a:srgbClr val="000000"/>
                </a:solidFill>
                <a:latin typeface="Arial"/>
                <a:ea typeface="+mj-ea"/>
                <a:cs typeface="+mj-cs"/>
              </a:rPr>
              <a:t/>
            </a:r>
            <a:br>
              <a:rPr lang="it-IT" sz="2000" b="1" kern="0" dirty="0">
                <a:solidFill>
                  <a:srgbClr val="000000"/>
                </a:solidFill>
                <a:latin typeface="Arial"/>
                <a:ea typeface="+mj-ea"/>
                <a:cs typeface="+mj-cs"/>
              </a:rPr>
            </a:br>
            <a:r>
              <a:rPr lang="it-IT" sz="2000" b="1" kern="0" dirty="0">
                <a:solidFill>
                  <a:srgbClr val="000000"/>
                </a:solidFill>
                <a:latin typeface="Arial"/>
                <a:ea typeface="+mj-ea"/>
                <a:cs typeface="+mj-cs"/>
              </a:rPr>
              <a:t/>
            </a:r>
            <a:br>
              <a:rPr lang="it-IT" sz="2000" b="1" kern="0" dirty="0">
                <a:solidFill>
                  <a:srgbClr val="000000"/>
                </a:solidFill>
                <a:latin typeface="Arial"/>
                <a:ea typeface="+mj-ea"/>
                <a:cs typeface="+mj-cs"/>
              </a:rPr>
            </a:br>
            <a:r>
              <a:rPr lang="it-IT" sz="2000" b="1" kern="0" dirty="0">
                <a:solidFill>
                  <a:srgbClr val="000000"/>
                </a:solidFill>
                <a:latin typeface="Arial"/>
                <a:ea typeface="+mj-ea"/>
                <a:cs typeface="+mj-cs"/>
              </a:rPr>
              <a:t/>
            </a:r>
            <a:br>
              <a:rPr lang="it-IT" sz="2000" b="1" kern="0" dirty="0">
                <a:solidFill>
                  <a:srgbClr val="000000"/>
                </a:solidFill>
                <a:latin typeface="Arial"/>
                <a:ea typeface="+mj-ea"/>
                <a:cs typeface="+mj-cs"/>
              </a:rPr>
            </a:br>
            <a:r>
              <a:rPr lang="it-IT" sz="2000" b="1" kern="0" dirty="0">
                <a:solidFill>
                  <a:srgbClr val="000000"/>
                </a:solidFill>
                <a:latin typeface="Arial"/>
                <a:ea typeface="+mj-ea"/>
                <a:cs typeface="+mj-cs"/>
              </a:rPr>
              <a:t/>
            </a:r>
            <a:br>
              <a:rPr lang="it-IT" sz="2000" b="1" kern="0" dirty="0">
                <a:solidFill>
                  <a:srgbClr val="000000"/>
                </a:solidFill>
                <a:latin typeface="Arial"/>
                <a:ea typeface="+mj-ea"/>
                <a:cs typeface="+mj-cs"/>
              </a:rPr>
            </a:br>
            <a:r>
              <a:rPr lang="it-IT" b="1" kern="0" dirty="0">
                <a:solidFill>
                  <a:srgbClr val="000000"/>
                </a:solidFill>
                <a:latin typeface="+mn-lt"/>
                <a:ea typeface="+mj-ea"/>
                <a:cs typeface="+mj-cs"/>
              </a:rPr>
              <a:t>permette al </a:t>
            </a:r>
            <a:r>
              <a:rPr lang="it-IT" b="1" kern="0" dirty="0" err="1">
                <a:solidFill>
                  <a:srgbClr val="000000"/>
                </a:solidFill>
                <a:latin typeface="+mn-lt"/>
                <a:ea typeface="+mj-ea"/>
                <a:cs typeface="+mj-cs"/>
              </a:rPr>
              <a:t>Sistan</a:t>
            </a:r>
            <a:r>
              <a:rPr lang="it-IT" b="1" kern="0" dirty="0">
                <a:solidFill>
                  <a:srgbClr val="000000"/>
                </a:solidFill>
                <a:latin typeface="+mn-lt"/>
                <a:ea typeface="+mj-ea"/>
                <a:cs typeface="+mj-cs"/>
              </a:rPr>
              <a:t> di programmare </a:t>
            </a:r>
          </a:p>
          <a:p>
            <a:pPr algn="ctr" eaLnBrk="0" hangingPunct="0">
              <a:defRPr/>
            </a:pPr>
            <a:r>
              <a:rPr lang="it-IT" b="1" kern="0" dirty="0">
                <a:solidFill>
                  <a:srgbClr val="990000"/>
                </a:solidFill>
                <a:latin typeface="+mn-lt"/>
                <a:ea typeface="+mj-ea"/>
                <a:cs typeface="+mj-cs"/>
              </a:rPr>
              <a:t>l’attività statistica di interesse pubblico</a:t>
            </a:r>
            <a:r>
              <a:rPr lang="it-IT" sz="2000" b="1" kern="0" dirty="0">
                <a:solidFill>
                  <a:srgbClr val="000000"/>
                </a:solidFill>
                <a:latin typeface="Arial"/>
                <a:ea typeface="+mj-ea"/>
                <a:cs typeface="+mj-cs"/>
              </a:rPr>
              <a:t/>
            </a:r>
            <a:br>
              <a:rPr lang="it-IT" sz="2000" b="1" kern="0" dirty="0">
                <a:solidFill>
                  <a:srgbClr val="000000"/>
                </a:solidFill>
                <a:latin typeface="Arial"/>
                <a:ea typeface="+mj-ea"/>
                <a:cs typeface="+mj-cs"/>
              </a:rPr>
            </a:br>
            <a:r>
              <a:rPr lang="it-IT" sz="2000" b="1" kern="0" dirty="0">
                <a:solidFill>
                  <a:srgbClr val="000000"/>
                </a:solidFill>
                <a:latin typeface="Arial"/>
                <a:ea typeface="+mj-ea"/>
                <a:cs typeface="+mj-cs"/>
              </a:rPr>
              <a:t/>
            </a:r>
            <a:br>
              <a:rPr lang="it-IT" sz="2000" b="1" kern="0" dirty="0">
                <a:solidFill>
                  <a:srgbClr val="000000"/>
                </a:solidFill>
                <a:latin typeface="Arial"/>
                <a:ea typeface="+mj-ea"/>
                <a:cs typeface="+mj-cs"/>
              </a:rPr>
            </a:br>
            <a:r>
              <a:rPr lang="it-IT" sz="2000" b="1" kern="0" dirty="0">
                <a:solidFill>
                  <a:srgbClr val="000000"/>
                </a:solidFill>
                <a:latin typeface="Arial"/>
                <a:ea typeface="+mj-ea"/>
                <a:cs typeface="+mj-cs"/>
              </a:rPr>
              <a:t/>
            </a:r>
            <a:br>
              <a:rPr lang="it-IT" sz="2000" b="1" kern="0" dirty="0">
                <a:solidFill>
                  <a:srgbClr val="000000"/>
                </a:solidFill>
                <a:latin typeface="Arial"/>
                <a:ea typeface="+mj-ea"/>
                <a:cs typeface="+mj-cs"/>
              </a:rPr>
            </a:br>
            <a:r>
              <a:rPr lang="it-IT" sz="2000" b="1" kern="0" dirty="0">
                <a:solidFill>
                  <a:srgbClr val="000000"/>
                </a:solidFill>
                <a:latin typeface="Arial"/>
                <a:ea typeface="+mj-ea"/>
                <a:cs typeface="+mj-cs"/>
              </a:rPr>
              <a:t/>
            </a:r>
            <a:br>
              <a:rPr lang="it-IT" sz="2000" b="1" kern="0" dirty="0">
                <a:solidFill>
                  <a:srgbClr val="000000"/>
                </a:solidFill>
                <a:latin typeface="Arial"/>
                <a:ea typeface="+mj-ea"/>
                <a:cs typeface="+mj-cs"/>
              </a:rPr>
            </a:br>
            <a:endParaRPr lang="it-IT" sz="2000" b="1" kern="0" dirty="0">
              <a:solidFill>
                <a:srgbClr val="000000"/>
              </a:solidFill>
              <a:latin typeface="Arial"/>
              <a:ea typeface="+mj-ea"/>
              <a:cs typeface="+mj-cs"/>
            </a:endParaRPr>
          </a:p>
        </p:txBody>
      </p:sp>
      <p:sp>
        <p:nvSpPr>
          <p:cNvPr id="8" name="Rectangle 12"/>
          <p:cNvSpPr>
            <a:spLocks noChangeArrowheads="1"/>
          </p:cNvSpPr>
          <p:nvPr/>
        </p:nvSpPr>
        <p:spPr bwMode="auto">
          <a:xfrm>
            <a:off x="2066925" y="3811588"/>
            <a:ext cx="6699250" cy="623887"/>
          </a:xfrm>
          <a:prstGeom prst="rect">
            <a:avLst/>
          </a:prstGeom>
          <a:noFill/>
          <a:ln>
            <a:noFill/>
          </a:ln>
          <a:extLst/>
        </p:spPr>
        <p:txBody>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algn="ctr" eaLnBrk="1" fontAlgn="auto" hangingPunct="1">
              <a:spcBef>
                <a:spcPts val="0"/>
              </a:spcBef>
              <a:spcAft>
                <a:spcPts val="0"/>
              </a:spcAft>
              <a:defRPr/>
            </a:pPr>
            <a:r>
              <a:rPr lang="it-IT" altLang="it-IT" sz="1600" dirty="0" smtClean="0">
                <a:latin typeface="+mn-lt"/>
                <a:cs typeface="Times New Roman" pitchFamily="18" charset="0"/>
              </a:rPr>
              <a:t>(cioè l’attività statistica che </a:t>
            </a:r>
            <a:r>
              <a:rPr lang="it-IT" altLang="it-IT" sz="1600" dirty="0">
                <a:latin typeface="+mn-lt"/>
                <a:cs typeface="Times New Roman" pitchFamily="18" charset="0"/>
              </a:rPr>
              <a:t>riveste interesse </a:t>
            </a:r>
            <a:r>
              <a:rPr lang="it-IT" altLang="it-IT" sz="1600" dirty="0" smtClean="0">
                <a:latin typeface="+mn-lt"/>
                <a:cs typeface="Times New Roman" pitchFamily="18" charset="0"/>
              </a:rPr>
              <a:t>per</a:t>
            </a:r>
          </a:p>
          <a:p>
            <a:pPr algn="ctr" eaLnBrk="1" fontAlgn="auto" hangingPunct="1">
              <a:spcBef>
                <a:spcPts val="0"/>
              </a:spcBef>
              <a:spcAft>
                <a:spcPts val="0"/>
              </a:spcAft>
              <a:defRPr/>
            </a:pPr>
            <a:r>
              <a:rPr lang="it-IT" altLang="it-IT" sz="1600" dirty="0" smtClean="0">
                <a:latin typeface="+mn-lt"/>
                <a:cs typeface="Times New Roman" pitchFamily="18" charset="0"/>
              </a:rPr>
              <a:t>l'intera </a:t>
            </a:r>
            <a:r>
              <a:rPr lang="it-IT" altLang="it-IT" sz="1600" dirty="0">
                <a:latin typeface="+mn-lt"/>
                <a:cs typeface="Times New Roman" pitchFamily="18" charset="0"/>
              </a:rPr>
              <a:t>collettività nazionale </a:t>
            </a:r>
            <a:r>
              <a:rPr lang="it-IT" altLang="it-IT" sz="1600" dirty="0">
                <a:latin typeface="+mn-lt"/>
              </a:rPr>
              <a:t>o per sue componenti </a:t>
            </a:r>
            <a:r>
              <a:rPr lang="it-IT" altLang="it-IT" sz="1600" dirty="0" smtClean="0">
                <a:latin typeface="+mn-lt"/>
              </a:rPr>
              <a:t>significative)</a:t>
            </a:r>
            <a:endParaRPr lang="it-IT" altLang="it-IT" sz="1600" dirty="0">
              <a:latin typeface="+mn-lt"/>
              <a:cs typeface="Times New Roman" pitchFamily="18" charset="0"/>
            </a:endParaRPr>
          </a:p>
        </p:txBody>
      </p:sp>
      <p:sp>
        <p:nvSpPr>
          <p:cNvPr id="9" name="Freccia in giù 8"/>
          <p:cNvSpPr/>
          <p:nvPr/>
        </p:nvSpPr>
        <p:spPr>
          <a:xfrm>
            <a:off x="5618163" y="2992438"/>
            <a:ext cx="207962" cy="700087"/>
          </a:xfrm>
          <a:prstGeom prst="downArrow">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0" name="Rectangle 12"/>
          <p:cNvSpPr>
            <a:spLocks noChangeArrowheads="1"/>
          </p:cNvSpPr>
          <p:nvPr/>
        </p:nvSpPr>
        <p:spPr bwMode="auto">
          <a:xfrm>
            <a:off x="2616200" y="4911725"/>
            <a:ext cx="5600700" cy="466725"/>
          </a:xfrm>
          <a:prstGeom prst="rect">
            <a:avLst/>
          </a:prstGeom>
          <a:noFill/>
          <a:ln>
            <a:noFill/>
          </a:ln>
          <a:extLst/>
        </p:spPr>
        <p:txBody>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algn="just" eaLnBrk="1" fontAlgn="auto" hangingPunct="1">
              <a:spcBef>
                <a:spcPts val="0"/>
              </a:spcBef>
              <a:spcAft>
                <a:spcPts val="0"/>
              </a:spcAft>
              <a:defRPr/>
            </a:pPr>
            <a:r>
              <a:rPr lang="it-IT" altLang="it-IT" dirty="0" smtClean="0">
                <a:latin typeface="+mn-lt"/>
                <a:cs typeface="Times New Roman" pitchFamily="18" charset="0"/>
              </a:rPr>
              <a:t>il </a:t>
            </a:r>
            <a:r>
              <a:rPr lang="it-IT" altLang="it-IT" dirty="0" err="1" smtClean="0">
                <a:latin typeface="+mn-lt"/>
                <a:cs typeface="Times New Roman" pitchFamily="18" charset="0"/>
              </a:rPr>
              <a:t>Psn</a:t>
            </a:r>
            <a:r>
              <a:rPr lang="it-IT" altLang="it-IT" dirty="0" smtClean="0">
                <a:latin typeface="+mn-lt"/>
                <a:cs typeface="Times New Roman" pitchFamily="18" charset="0"/>
              </a:rPr>
              <a:t> dura un </a:t>
            </a:r>
            <a:r>
              <a:rPr lang="it-IT" altLang="it-IT" dirty="0" smtClean="0">
                <a:solidFill>
                  <a:srgbClr val="C00000"/>
                </a:solidFill>
                <a:latin typeface="+mn-lt"/>
                <a:cs typeface="Times New Roman" pitchFamily="18" charset="0"/>
              </a:rPr>
              <a:t>triennio</a:t>
            </a:r>
            <a:r>
              <a:rPr lang="it-IT" altLang="it-IT" dirty="0" smtClean="0">
                <a:latin typeface="+mn-lt"/>
                <a:cs typeface="Times New Roman" pitchFamily="18" charset="0"/>
              </a:rPr>
              <a:t> ma è </a:t>
            </a:r>
            <a:r>
              <a:rPr lang="it-IT" altLang="it-IT" i="1" dirty="0" smtClean="0">
                <a:latin typeface="+mn-lt"/>
                <a:cs typeface="Times New Roman" pitchFamily="18" charset="0"/>
              </a:rPr>
              <a:t>aggiornato</a:t>
            </a:r>
            <a:r>
              <a:rPr lang="it-IT" altLang="it-IT" dirty="0" smtClean="0">
                <a:latin typeface="+mn-lt"/>
                <a:cs typeface="Times New Roman" pitchFamily="18" charset="0"/>
              </a:rPr>
              <a:t> ogni anno </a:t>
            </a:r>
            <a:endParaRPr lang="it-IT" altLang="it-IT" dirty="0">
              <a:latin typeface="+mn-lt"/>
              <a:cs typeface="Times New Roman" pitchFamily="18" charset="0"/>
            </a:endParaRPr>
          </a:p>
        </p:txBody>
      </p:sp>
      <p:sp>
        <p:nvSpPr>
          <p:cNvPr id="13" name="Titolo 1"/>
          <p:cNvSpPr>
            <a:spLocks noGrp="1"/>
          </p:cNvSpPr>
          <p:nvPr>
            <p:ph type="title"/>
          </p:nvPr>
        </p:nvSpPr>
        <p:spPr>
          <a:xfrm>
            <a:off x="441325" y="1374775"/>
            <a:ext cx="3221038" cy="412750"/>
          </a:xfrm>
        </p:spPr>
        <p:txBody>
          <a:bodyPr>
            <a:normAutofit fontScale="90000"/>
          </a:bodyPr>
          <a:lstStyle/>
          <a:p>
            <a:pPr eaLnBrk="1" fontAlgn="auto" hangingPunct="1">
              <a:spcAft>
                <a:spcPts val="0"/>
              </a:spcAft>
              <a:defRPr/>
            </a:pPr>
            <a:r>
              <a:rPr lang="it-IT" sz="2000" b="1" dirty="0" smtClean="0"/>
              <a:t>il Programma statistico nazionale (</a:t>
            </a:r>
            <a:r>
              <a:rPr lang="it-IT" sz="2000" b="1" dirty="0" err="1" smtClean="0"/>
              <a:t>Psn</a:t>
            </a:r>
            <a:r>
              <a:rPr lang="it-IT" sz="2000" b="1" dirty="0" smtClean="0"/>
              <a:t>)</a:t>
            </a:r>
            <a:endParaRPr lang="it-IT" sz="2000" dirty="0"/>
          </a:p>
        </p:txBody>
      </p:sp>
      <p:sp>
        <p:nvSpPr>
          <p:cNvPr id="21513" name="CasellaDiTesto 15"/>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cxnSp>
        <p:nvCxnSpPr>
          <p:cNvPr id="17" name="Connettore 2 16"/>
          <p:cNvCxnSpPr/>
          <p:nvPr/>
        </p:nvCxnSpPr>
        <p:spPr>
          <a:xfrm>
            <a:off x="3455377" y="1863969"/>
            <a:ext cx="1156189" cy="372033"/>
          </a:xfrm>
          <a:prstGeom prst="straightConnector1">
            <a:avLst/>
          </a:prstGeom>
          <a:ln w="50800" cmpd="thickThin">
            <a:gradFill>
              <a:gsLst>
                <a:gs pos="0">
                  <a:srgbClr val="FC9FCB"/>
                </a:gs>
                <a:gs pos="13000">
                  <a:srgbClr val="F8B049"/>
                </a:gs>
                <a:gs pos="21001">
                  <a:srgbClr val="F8B049"/>
                </a:gs>
                <a:gs pos="63000">
                  <a:srgbClr val="FEE7F2"/>
                </a:gs>
                <a:gs pos="67000">
                  <a:srgbClr val="F952A0"/>
                </a:gs>
                <a:gs pos="74000">
                  <a:srgbClr val="C50849"/>
                </a:gs>
                <a:gs pos="82001">
                  <a:srgbClr val="B43E85"/>
                </a:gs>
                <a:gs pos="100000">
                  <a:srgbClr val="F8B049"/>
                </a:gs>
              </a:gsLst>
              <a:lin ang="5400000" scaled="0"/>
            </a:gra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tangolo 10"/>
          <p:cNvSpPr/>
          <p:nvPr/>
        </p:nvSpPr>
        <p:spPr>
          <a:xfrm>
            <a:off x="2555875" y="30163"/>
            <a:ext cx="3916363" cy="369887"/>
          </a:xfrm>
          <a:prstGeom prst="rect">
            <a:avLst/>
          </a:prstGeom>
        </p:spPr>
        <p:txBody>
          <a:bodyPr wrap="none">
            <a:spAutoFit/>
          </a:bodyPr>
          <a:lstStyle/>
          <a:p>
            <a:pPr algn="ctr" fontAlgn="auto">
              <a:spcBef>
                <a:spcPts val="0"/>
              </a:spcBef>
              <a:spcAft>
                <a:spcPts val="0"/>
              </a:spcAft>
              <a:defRPr/>
            </a:pPr>
            <a:r>
              <a:rPr lang="it-IT" b="1" i="1" dirty="0">
                <a:solidFill>
                  <a:prstClr val="white"/>
                </a:solidFill>
                <a:latin typeface="+mj-lt"/>
              </a:rPr>
              <a:t>aggiornamento del </a:t>
            </a:r>
            <a:r>
              <a:rPr lang="it-IT" b="1" i="1" dirty="0" err="1">
                <a:solidFill>
                  <a:prstClr val="white"/>
                </a:solidFill>
                <a:latin typeface="+mj-lt"/>
              </a:rPr>
              <a:t>Psn</a:t>
            </a:r>
            <a:r>
              <a:rPr lang="it-IT" b="1" i="1" dirty="0">
                <a:solidFill>
                  <a:prstClr val="white"/>
                </a:solidFill>
                <a:latin typeface="+mj-lt"/>
              </a:rPr>
              <a:t> per il 2016</a:t>
            </a:r>
          </a:p>
        </p:txBody>
      </p:sp>
      <p:sp>
        <p:nvSpPr>
          <p:cNvPr id="12" name="CasellaDiTesto 11"/>
          <p:cNvSpPr txBox="1"/>
          <p:nvPr/>
        </p:nvSpPr>
        <p:spPr>
          <a:xfrm>
            <a:off x="180975" y="6257925"/>
            <a:ext cx="501650" cy="277813"/>
          </a:xfrm>
          <a:prstGeom prst="rect">
            <a:avLst/>
          </a:prstGeom>
          <a:noFill/>
        </p:spPr>
        <p:txBody>
          <a:bodyPr>
            <a:spAutoFit/>
          </a:bodyPr>
          <a:lstStyle/>
          <a:p>
            <a:pPr algn="r" fontAlgn="auto">
              <a:spcBef>
                <a:spcPts val="0"/>
              </a:spcBef>
              <a:spcAft>
                <a:spcPts val="0"/>
              </a:spcAft>
              <a:defRPr/>
            </a:pPr>
            <a:r>
              <a:rPr lang="it-IT" sz="1200" dirty="0">
                <a:solidFill>
                  <a:schemeClr val="tx1">
                    <a:lumMod val="50000"/>
                    <a:lumOff val="50000"/>
                  </a:schemeClr>
                </a:solidFill>
                <a:latin typeface="+mn-lt"/>
              </a:rPr>
              <a:t>5</a:t>
            </a:r>
          </a:p>
        </p:txBody>
      </p:sp>
      <p:sp>
        <p:nvSpPr>
          <p:cNvPr id="7" name="Text Box 40"/>
          <p:cNvSpPr txBox="1">
            <a:spLocks noChangeArrowheads="1"/>
          </p:cNvSpPr>
          <p:nvPr/>
        </p:nvSpPr>
        <p:spPr bwMode="auto">
          <a:xfrm>
            <a:off x="620713" y="1527175"/>
            <a:ext cx="3529012" cy="647700"/>
          </a:xfrm>
          <a:prstGeom prst="rect">
            <a:avLst/>
          </a:prstGeom>
          <a:noFill/>
          <a:ln>
            <a:noFill/>
          </a:ln>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defTabSz="914400" eaLnBrk="1" hangingPunct="1">
              <a:spcBef>
                <a:spcPct val="50000"/>
              </a:spcBef>
              <a:defRPr/>
            </a:pPr>
            <a:r>
              <a:rPr lang="it-IT" altLang="it-IT" b="0" kern="0" dirty="0" smtClean="0">
                <a:solidFill>
                  <a:srgbClr val="000000"/>
                </a:solidFill>
                <a:latin typeface="+mn-lt"/>
              </a:rPr>
              <a:t>che significa </a:t>
            </a:r>
            <a:r>
              <a:rPr lang="it-IT" altLang="it-IT" b="0" i="1" kern="0" dirty="0" smtClean="0">
                <a:solidFill>
                  <a:srgbClr val="000000"/>
                </a:solidFill>
                <a:latin typeface="+mn-lt"/>
              </a:rPr>
              <a:t>aggiornare</a:t>
            </a:r>
            <a:r>
              <a:rPr lang="it-IT" altLang="it-IT" b="0" kern="0" dirty="0" smtClean="0">
                <a:solidFill>
                  <a:srgbClr val="000000"/>
                </a:solidFill>
                <a:latin typeface="+mn-lt"/>
              </a:rPr>
              <a:t> il </a:t>
            </a:r>
            <a:r>
              <a:rPr lang="it-IT" altLang="it-IT" b="0" kern="0" dirty="0" err="1" smtClean="0">
                <a:solidFill>
                  <a:srgbClr val="000000"/>
                </a:solidFill>
                <a:latin typeface="+mn-lt"/>
              </a:rPr>
              <a:t>Psn</a:t>
            </a:r>
            <a:r>
              <a:rPr lang="it-IT" altLang="it-IT" b="0" kern="0" dirty="0" smtClean="0">
                <a:solidFill>
                  <a:srgbClr val="000000"/>
                </a:solidFill>
                <a:latin typeface="+mn-lt"/>
              </a:rPr>
              <a:t>?  </a:t>
            </a:r>
            <a:br>
              <a:rPr lang="it-IT" altLang="it-IT" b="0" kern="0" dirty="0" smtClean="0">
                <a:solidFill>
                  <a:srgbClr val="000000"/>
                </a:solidFill>
                <a:latin typeface="+mn-lt"/>
              </a:rPr>
            </a:br>
            <a:endParaRPr lang="it-IT" altLang="it-IT" b="0" kern="0" dirty="0" smtClean="0">
              <a:solidFill>
                <a:srgbClr val="000000"/>
              </a:solidFill>
              <a:latin typeface="+mn-lt"/>
            </a:endParaRPr>
          </a:p>
        </p:txBody>
      </p:sp>
      <p:sp>
        <p:nvSpPr>
          <p:cNvPr id="8" name="CasellaDiTesto 7"/>
          <p:cNvSpPr txBox="1"/>
          <p:nvPr/>
        </p:nvSpPr>
        <p:spPr>
          <a:xfrm>
            <a:off x="4471988" y="1327150"/>
            <a:ext cx="4410075" cy="1201738"/>
          </a:xfrm>
          <a:prstGeom prst="rect">
            <a:avLst/>
          </a:prstGeom>
          <a:noFill/>
        </p:spPr>
        <p:txBody>
          <a:bodyPr>
            <a:spAutoFit/>
          </a:bodyPr>
          <a:lstStyle/>
          <a:p>
            <a:pPr>
              <a:spcBef>
                <a:spcPct val="50000"/>
              </a:spcBef>
              <a:defRPr/>
            </a:pPr>
            <a:r>
              <a:rPr lang="it-IT" altLang="it-IT" kern="0" dirty="0">
                <a:solidFill>
                  <a:srgbClr val="000000"/>
                </a:solidFill>
                <a:latin typeface="+mn-lt"/>
              </a:rPr>
              <a:t>inserire nuovi lavori statistici</a:t>
            </a:r>
          </a:p>
          <a:p>
            <a:pPr>
              <a:spcBef>
                <a:spcPct val="50000"/>
              </a:spcBef>
              <a:defRPr/>
            </a:pPr>
            <a:endParaRPr lang="it-IT" altLang="it-IT" kern="0" dirty="0">
              <a:solidFill>
                <a:srgbClr val="000000"/>
              </a:solidFill>
              <a:latin typeface="+mn-lt"/>
            </a:endParaRPr>
          </a:p>
          <a:p>
            <a:pPr>
              <a:spcBef>
                <a:spcPct val="50000"/>
              </a:spcBef>
              <a:defRPr/>
            </a:pPr>
            <a:r>
              <a:rPr lang="it-IT" altLang="it-IT" kern="0" dirty="0">
                <a:solidFill>
                  <a:srgbClr val="000000"/>
                </a:solidFill>
                <a:latin typeface="+mn-lt"/>
              </a:rPr>
              <a:t>modificare o eliminare lavori già presenti</a:t>
            </a:r>
            <a:endParaRPr lang="it-IT" dirty="0">
              <a:latin typeface="+mn-lt"/>
            </a:endParaRPr>
          </a:p>
        </p:txBody>
      </p:sp>
      <p:cxnSp>
        <p:nvCxnSpPr>
          <p:cNvPr id="9" name="Connettore 2 8"/>
          <p:cNvCxnSpPr/>
          <p:nvPr/>
        </p:nvCxnSpPr>
        <p:spPr>
          <a:xfrm flipV="1">
            <a:off x="4038600" y="1566863"/>
            <a:ext cx="433388" cy="139700"/>
          </a:xfrm>
          <a:prstGeom prst="straightConnector1">
            <a:avLst/>
          </a:prstGeom>
          <a:ln w="127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a:off x="3967163" y="2011363"/>
            <a:ext cx="504825" cy="325437"/>
          </a:xfrm>
          <a:prstGeom prst="straightConnector1">
            <a:avLst/>
          </a:prstGeom>
          <a:ln w="127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3" name="Fumetto 3 12"/>
          <p:cNvSpPr/>
          <p:nvPr/>
        </p:nvSpPr>
        <p:spPr>
          <a:xfrm>
            <a:off x="582933" y="1075393"/>
            <a:ext cx="3384376" cy="1261553"/>
          </a:xfrm>
          <a:prstGeom prst="wedgeEllipseCallout">
            <a:avLst/>
          </a:prstGeom>
          <a:noFill/>
          <a:ln w="19050">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5" name="Fumetto 3 14"/>
          <p:cNvSpPr/>
          <p:nvPr/>
        </p:nvSpPr>
        <p:spPr>
          <a:xfrm>
            <a:off x="485509" y="3270224"/>
            <a:ext cx="3481800" cy="1261553"/>
          </a:xfrm>
          <a:prstGeom prst="wedgeEllipseCallout">
            <a:avLst/>
          </a:prstGeom>
          <a:noFill/>
          <a:ln w="19050">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6" name="Rettangolo 15"/>
          <p:cNvSpPr/>
          <p:nvPr/>
        </p:nvSpPr>
        <p:spPr>
          <a:xfrm>
            <a:off x="582613" y="3797300"/>
            <a:ext cx="3303587" cy="647700"/>
          </a:xfrm>
          <a:prstGeom prst="rect">
            <a:avLst/>
          </a:prstGeom>
        </p:spPr>
        <p:txBody>
          <a:bodyPr>
            <a:spAutoFit/>
          </a:bodyPr>
          <a:lstStyle/>
          <a:p>
            <a:pPr>
              <a:spcBef>
                <a:spcPct val="50000"/>
              </a:spcBef>
              <a:defRPr/>
            </a:pPr>
            <a:r>
              <a:rPr lang="it-IT" altLang="it-IT" kern="0" dirty="0">
                <a:solidFill>
                  <a:srgbClr val="000000"/>
                </a:solidFill>
                <a:latin typeface="+mn-lt"/>
              </a:rPr>
              <a:t>chi può inserire lavori nel </a:t>
            </a:r>
            <a:r>
              <a:rPr lang="it-IT" altLang="it-IT" kern="0" dirty="0" err="1">
                <a:solidFill>
                  <a:srgbClr val="000000"/>
                </a:solidFill>
                <a:latin typeface="+mn-lt"/>
              </a:rPr>
              <a:t>Psn</a:t>
            </a:r>
            <a:r>
              <a:rPr lang="it-IT" altLang="it-IT" kern="0" dirty="0">
                <a:solidFill>
                  <a:srgbClr val="000000"/>
                </a:solidFill>
                <a:latin typeface="+mn-lt"/>
              </a:rPr>
              <a:t>?  </a:t>
            </a:r>
            <a:br>
              <a:rPr lang="it-IT" altLang="it-IT" kern="0" dirty="0">
                <a:solidFill>
                  <a:srgbClr val="000000"/>
                </a:solidFill>
                <a:latin typeface="+mn-lt"/>
              </a:rPr>
            </a:br>
            <a:endParaRPr lang="it-IT" altLang="it-IT" kern="0" dirty="0">
              <a:solidFill>
                <a:srgbClr val="000000"/>
              </a:solidFill>
              <a:latin typeface="+mn-lt"/>
            </a:endParaRPr>
          </a:p>
        </p:txBody>
      </p:sp>
      <p:cxnSp>
        <p:nvCxnSpPr>
          <p:cNvPr id="17" name="Connettore 2 16"/>
          <p:cNvCxnSpPr/>
          <p:nvPr/>
        </p:nvCxnSpPr>
        <p:spPr>
          <a:xfrm>
            <a:off x="4038600" y="4005263"/>
            <a:ext cx="547688" cy="0"/>
          </a:xfrm>
          <a:prstGeom prst="straightConnector1">
            <a:avLst/>
          </a:prstGeom>
          <a:ln w="127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8" name="CasellaDiTesto 17"/>
          <p:cNvSpPr txBox="1"/>
          <p:nvPr/>
        </p:nvSpPr>
        <p:spPr>
          <a:xfrm>
            <a:off x="4659313" y="3722688"/>
            <a:ext cx="4222750" cy="646112"/>
          </a:xfrm>
          <a:prstGeom prst="rect">
            <a:avLst/>
          </a:prstGeom>
          <a:noFill/>
        </p:spPr>
        <p:txBody>
          <a:bodyPr>
            <a:spAutoFit/>
          </a:bodyPr>
          <a:lstStyle/>
          <a:p>
            <a:pPr>
              <a:spcBef>
                <a:spcPts val="0"/>
              </a:spcBef>
              <a:defRPr/>
            </a:pPr>
            <a:r>
              <a:rPr lang="it-IT" altLang="it-IT" kern="0" dirty="0">
                <a:solidFill>
                  <a:srgbClr val="000000"/>
                </a:solidFill>
                <a:latin typeface="+mn-lt"/>
              </a:rPr>
              <a:t>tutti i soggetti appartenenti </a:t>
            </a:r>
          </a:p>
          <a:p>
            <a:pPr>
              <a:spcBef>
                <a:spcPts val="0"/>
              </a:spcBef>
              <a:defRPr/>
            </a:pPr>
            <a:r>
              <a:rPr lang="it-IT" altLang="it-IT" kern="0" dirty="0">
                <a:solidFill>
                  <a:srgbClr val="000000"/>
                </a:solidFill>
                <a:latin typeface="+mn-lt"/>
              </a:rPr>
              <a:t>al Sistema statistico nazionale</a:t>
            </a:r>
            <a:endParaRPr lang="it-IT" dirty="0">
              <a:latin typeface="+mn-lt"/>
            </a:endParaRPr>
          </a:p>
        </p:txBody>
      </p:sp>
      <p:pic>
        <p:nvPicPr>
          <p:cNvPr id="23568" name="Picture 2"/>
          <p:cNvPicPr>
            <a:picLocks noChangeAspect="1" noChangeArrowheads="1"/>
          </p:cNvPicPr>
          <p:nvPr/>
        </p:nvPicPr>
        <p:blipFill>
          <a:blip r:embed="rId3"/>
          <a:srcRect/>
          <a:stretch>
            <a:fillRect/>
          </a:stretch>
        </p:blipFill>
        <p:spPr bwMode="auto">
          <a:xfrm>
            <a:off x="582613" y="2439988"/>
            <a:ext cx="1449387" cy="1282700"/>
          </a:xfrm>
          <a:prstGeom prst="rect">
            <a:avLst/>
          </a:prstGeom>
          <a:noFill/>
          <a:ln w="9525">
            <a:noFill/>
            <a:miter lim="800000"/>
            <a:headEnd/>
            <a:tailEnd/>
          </a:ln>
        </p:spPr>
      </p:pic>
      <p:pic>
        <p:nvPicPr>
          <p:cNvPr id="23569" name="Picture 2"/>
          <p:cNvPicPr>
            <a:picLocks noChangeAspect="1" noChangeArrowheads="1"/>
          </p:cNvPicPr>
          <p:nvPr/>
        </p:nvPicPr>
        <p:blipFill>
          <a:blip r:embed="rId3"/>
          <a:srcRect/>
          <a:stretch>
            <a:fillRect/>
          </a:stretch>
        </p:blipFill>
        <p:spPr bwMode="auto">
          <a:xfrm>
            <a:off x="620713" y="4532313"/>
            <a:ext cx="1447800" cy="1282700"/>
          </a:xfrm>
          <a:prstGeom prst="rect">
            <a:avLst/>
          </a:prstGeom>
          <a:noFill/>
          <a:ln w="9525">
            <a:noFill/>
            <a:miter lim="800000"/>
            <a:headEnd/>
            <a:tailEnd/>
          </a:ln>
        </p:spPr>
      </p:pic>
      <p:sp>
        <p:nvSpPr>
          <p:cNvPr id="23570" name="CasellaDiTesto 20"/>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tangolo 10"/>
          <p:cNvSpPr/>
          <p:nvPr/>
        </p:nvSpPr>
        <p:spPr>
          <a:xfrm>
            <a:off x="3441700" y="30163"/>
            <a:ext cx="2146300" cy="369887"/>
          </a:xfrm>
          <a:prstGeom prst="rect">
            <a:avLst/>
          </a:prstGeom>
        </p:spPr>
        <p:txBody>
          <a:bodyPr wrap="none">
            <a:spAutoFit/>
          </a:bodyPr>
          <a:lstStyle/>
          <a:p>
            <a:pPr algn="ctr" fontAlgn="auto">
              <a:spcBef>
                <a:spcPts val="0"/>
              </a:spcBef>
              <a:spcAft>
                <a:spcPts val="0"/>
              </a:spcAft>
              <a:defRPr/>
            </a:pPr>
            <a:r>
              <a:rPr lang="it-IT" b="1" i="1" dirty="0">
                <a:solidFill>
                  <a:prstClr val="white"/>
                </a:solidFill>
                <a:latin typeface="+mj-lt"/>
              </a:rPr>
              <a:t>situazione attuale</a:t>
            </a:r>
          </a:p>
        </p:txBody>
      </p:sp>
      <p:sp>
        <p:nvSpPr>
          <p:cNvPr id="12" name="CasellaDiTesto 11"/>
          <p:cNvSpPr txBox="1"/>
          <p:nvPr/>
        </p:nvSpPr>
        <p:spPr>
          <a:xfrm>
            <a:off x="180975" y="6257925"/>
            <a:ext cx="501650" cy="277813"/>
          </a:xfrm>
          <a:prstGeom prst="rect">
            <a:avLst/>
          </a:prstGeom>
          <a:noFill/>
        </p:spPr>
        <p:txBody>
          <a:bodyPr>
            <a:spAutoFit/>
          </a:bodyPr>
          <a:lstStyle/>
          <a:p>
            <a:pPr algn="r" fontAlgn="auto">
              <a:spcBef>
                <a:spcPts val="0"/>
              </a:spcBef>
              <a:spcAft>
                <a:spcPts val="0"/>
              </a:spcAft>
              <a:defRPr/>
            </a:pPr>
            <a:r>
              <a:rPr lang="it-IT" sz="1200" dirty="0">
                <a:solidFill>
                  <a:schemeClr val="tx1">
                    <a:lumMod val="50000"/>
                    <a:lumOff val="50000"/>
                  </a:schemeClr>
                </a:solidFill>
                <a:latin typeface="+mn-lt"/>
              </a:rPr>
              <a:t>6</a:t>
            </a:r>
          </a:p>
        </p:txBody>
      </p:sp>
      <p:sp>
        <p:nvSpPr>
          <p:cNvPr id="25603" name="CasellaDiTesto 6"/>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pic>
        <p:nvPicPr>
          <p:cNvPr id="25604" name="Picture 2" descr="G:\Documenti Utente\diaco\_murray140\disco-D\Circoli di qualità e PSN\Psn 2014-2016. Aggiornam. 2016\Riunione 15092014\immagini per slides\Immagine3.jpg"/>
          <p:cNvPicPr>
            <a:picLocks noChangeAspect="1" noChangeArrowheads="1"/>
          </p:cNvPicPr>
          <p:nvPr/>
        </p:nvPicPr>
        <p:blipFill>
          <a:blip r:embed="rId3"/>
          <a:srcRect t="10899"/>
          <a:stretch>
            <a:fillRect/>
          </a:stretch>
        </p:blipFill>
        <p:spPr bwMode="auto">
          <a:xfrm>
            <a:off x="476250" y="917575"/>
            <a:ext cx="8278813" cy="5091113"/>
          </a:xfrm>
          <a:prstGeom prst="rect">
            <a:avLst/>
          </a:prstGeom>
          <a:noFill/>
          <a:ln w="9525">
            <a:noFill/>
            <a:miter lim="800000"/>
            <a:headEnd/>
            <a:tailEnd/>
          </a:ln>
        </p:spPr>
      </p:pic>
      <p:sp>
        <p:nvSpPr>
          <p:cNvPr id="25605" name="CasellaDiTesto 1"/>
          <p:cNvSpPr txBox="1">
            <a:spLocks noChangeArrowheads="1"/>
          </p:cNvSpPr>
          <p:nvPr/>
        </p:nvSpPr>
        <p:spPr bwMode="auto">
          <a:xfrm>
            <a:off x="790575" y="527050"/>
            <a:ext cx="5734050" cy="339725"/>
          </a:xfrm>
          <a:prstGeom prst="rect">
            <a:avLst/>
          </a:prstGeom>
          <a:noFill/>
          <a:ln w="9525">
            <a:noFill/>
            <a:miter lim="800000"/>
            <a:headEnd/>
            <a:tailEnd/>
          </a:ln>
        </p:spPr>
        <p:txBody>
          <a:bodyPr>
            <a:spAutoFit/>
          </a:bodyPr>
          <a:lstStyle/>
          <a:p>
            <a:r>
              <a:rPr lang="it-IT" sz="1600" b="1"/>
              <a:t>quattro diversi Psn da considerare in questo momento: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tangolo 10"/>
          <p:cNvSpPr/>
          <p:nvPr/>
        </p:nvSpPr>
        <p:spPr>
          <a:xfrm>
            <a:off x="3441700" y="30163"/>
            <a:ext cx="2146300" cy="369887"/>
          </a:xfrm>
          <a:prstGeom prst="rect">
            <a:avLst/>
          </a:prstGeom>
        </p:spPr>
        <p:txBody>
          <a:bodyPr wrap="none">
            <a:spAutoFit/>
          </a:bodyPr>
          <a:lstStyle/>
          <a:p>
            <a:pPr algn="ctr" fontAlgn="auto">
              <a:spcBef>
                <a:spcPts val="0"/>
              </a:spcBef>
              <a:spcAft>
                <a:spcPts val="0"/>
              </a:spcAft>
              <a:defRPr/>
            </a:pPr>
            <a:r>
              <a:rPr lang="it-IT" b="1" i="1" dirty="0">
                <a:solidFill>
                  <a:prstClr val="white"/>
                </a:solidFill>
                <a:latin typeface="+mj-lt"/>
              </a:rPr>
              <a:t>situazione attuale</a:t>
            </a:r>
          </a:p>
        </p:txBody>
      </p:sp>
      <p:sp>
        <p:nvSpPr>
          <p:cNvPr id="12" name="CasellaDiTesto 11"/>
          <p:cNvSpPr txBox="1"/>
          <p:nvPr/>
        </p:nvSpPr>
        <p:spPr>
          <a:xfrm>
            <a:off x="180975" y="6257925"/>
            <a:ext cx="501650" cy="277813"/>
          </a:xfrm>
          <a:prstGeom prst="rect">
            <a:avLst/>
          </a:prstGeom>
          <a:noFill/>
        </p:spPr>
        <p:txBody>
          <a:bodyPr>
            <a:spAutoFit/>
          </a:bodyPr>
          <a:lstStyle/>
          <a:p>
            <a:pPr algn="r" fontAlgn="auto">
              <a:spcBef>
                <a:spcPts val="0"/>
              </a:spcBef>
              <a:spcAft>
                <a:spcPts val="0"/>
              </a:spcAft>
              <a:defRPr/>
            </a:pPr>
            <a:r>
              <a:rPr lang="it-IT" sz="1200" dirty="0">
                <a:solidFill>
                  <a:schemeClr val="tx1">
                    <a:lumMod val="50000"/>
                    <a:lumOff val="50000"/>
                  </a:schemeClr>
                </a:solidFill>
                <a:latin typeface="+mn-lt"/>
              </a:rPr>
              <a:t>7</a:t>
            </a:r>
          </a:p>
        </p:txBody>
      </p:sp>
      <p:pic>
        <p:nvPicPr>
          <p:cNvPr id="27651" name="Picture 2"/>
          <p:cNvPicPr>
            <a:picLocks noChangeAspect="1" noChangeArrowheads="1"/>
          </p:cNvPicPr>
          <p:nvPr/>
        </p:nvPicPr>
        <p:blipFill>
          <a:blip r:embed="rId3"/>
          <a:srcRect/>
          <a:stretch>
            <a:fillRect/>
          </a:stretch>
        </p:blipFill>
        <p:spPr bwMode="auto">
          <a:xfrm>
            <a:off x="180975" y="792163"/>
            <a:ext cx="8943975" cy="5151437"/>
          </a:xfrm>
          <a:prstGeom prst="rect">
            <a:avLst/>
          </a:prstGeom>
          <a:noFill/>
          <a:ln w="9525">
            <a:noFill/>
            <a:miter lim="800000"/>
            <a:headEnd/>
            <a:tailEnd/>
          </a:ln>
        </p:spPr>
      </p:pic>
      <p:sp>
        <p:nvSpPr>
          <p:cNvPr id="27652" name="CasellaDiTesto 6"/>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sp>
        <p:nvSpPr>
          <p:cNvPr id="27653" name="CasellaDiTesto 1"/>
          <p:cNvSpPr txBox="1">
            <a:spLocks noChangeArrowheads="1"/>
          </p:cNvSpPr>
          <p:nvPr/>
        </p:nvSpPr>
        <p:spPr bwMode="auto">
          <a:xfrm>
            <a:off x="279400" y="395288"/>
            <a:ext cx="2759075" cy="338137"/>
          </a:xfrm>
          <a:prstGeom prst="rect">
            <a:avLst/>
          </a:prstGeom>
          <a:noFill/>
          <a:ln w="9525">
            <a:noFill/>
            <a:miter lim="800000"/>
            <a:headEnd/>
            <a:tailEnd/>
          </a:ln>
        </p:spPr>
        <p:txBody>
          <a:bodyPr>
            <a:spAutoFit/>
          </a:bodyPr>
          <a:lstStyle/>
          <a:p>
            <a:r>
              <a:rPr lang="it-IT" sz="1600" b="1"/>
              <a:t>più in dettaglio:</a:t>
            </a:r>
            <a:endParaRPr lang="it-IT" sz="16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Connettore 1 8"/>
          <p:cNvCxnSpPr/>
          <p:nvPr/>
        </p:nvCxnSpPr>
        <p:spPr>
          <a:xfrm>
            <a:off x="4108450" y="452438"/>
            <a:ext cx="0" cy="5786437"/>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2" name="Rettangolo 1"/>
          <p:cNvSpPr/>
          <p:nvPr/>
        </p:nvSpPr>
        <p:spPr>
          <a:xfrm>
            <a:off x="3775075" y="30163"/>
            <a:ext cx="1479550" cy="369887"/>
          </a:xfrm>
          <a:prstGeom prst="rect">
            <a:avLst/>
          </a:prstGeom>
        </p:spPr>
        <p:txBody>
          <a:bodyPr wrap="none">
            <a:spAutoFit/>
          </a:bodyPr>
          <a:lstStyle/>
          <a:p>
            <a:pPr algn="ctr" fontAlgn="auto">
              <a:spcBef>
                <a:spcPts val="0"/>
              </a:spcBef>
              <a:spcAft>
                <a:spcPts val="0"/>
              </a:spcAft>
              <a:defRPr/>
            </a:pPr>
            <a:r>
              <a:rPr lang="it-IT" b="1" i="1" dirty="0">
                <a:solidFill>
                  <a:prstClr val="white"/>
                </a:solidFill>
                <a:latin typeface="+mj-lt"/>
              </a:rPr>
              <a:t>le scadenze</a:t>
            </a:r>
          </a:p>
        </p:txBody>
      </p:sp>
      <p:sp>
        <p:nvSpPr>
          <p:cNvPr id="29699" name="Rectangle 3"/>
          <p:cNvSpPr>
            <a:spLocks noChangeArrowheads="1"/>
          </p:cNvSpPr>
          <p:nvPr/>
        </p:nvSpPr>
        <p:spPr bwMode="auto">
          <a:xfrm>
            <a:off x="1928813" y="1584325"/>
            <a:ext cx="9144000" cy="457200"/>
          </a:xfrm>
          <a:prstGeom prst="rect">
            <a:avLst/>
          </a:prstGeom>
          <a:noFill/>
          <a:ln w="9525">
            <a:noFill/>
            <a:miter lim="800000"/>
            <a:headEnd/>
            <a:tailEnd/>
          </a:ln>
        </p:spPr>
        <p:txBody>
          <a:bodyPr wrap="none" anchor="ctr">
            <a:spAutoFit/>
          </a:bodyPr>
          <a:lstStyle/>
          <a:p>
            <a:pPr defTabSz="914400"/>
            <a:endParaRPr lang="it-IT">
              <a:cs typeface="Arial" charset="0"/>
            </a:endParaRPr>
          </a:p>
        </p:txBody>
      </p:sp>
      <p:sp>
        <p:nvSpPr>
          <p:cNvPr id="13" name="CasellaDiTesto 12"/>
          <p:cNvSpPr txBox="1"/>
          <p:nvPr/>
        </p:nvSpPr>
        <p:spPr>
          <a:xfrm>
            <a:off x="180975" y="6257925"/>
            <a:ext cx="501650" cy="277813"/>
          </a:xfrm>
          <a:prstGeom prst="rect">
            <a:avLst/>
          </a:prstGeom>
          <a:noFill/>
        </p:spPr>
        <p:txBody>
          <a:bodyPr>
            <a:spAutoFit/>
          </a:bodyPr>
          <a:lstStyle/>
          <a:p>
            <a:pPr algn="r" fontAlgn="auto">
              <a:spcBef>
                <a:spcPts val="0"/>
              </a:spcBef>
              <a:spcAft>
                <a:spcPts val="0"/>
              </a:spcAft>
              <a:defRPr/>
            </a:pPr>
            <a:r>
              <a:rPr lang="it-IT" sz="1200" dirty="0">
                <a:solidFill>
                  <a:schemeClr val="tx1">
                    <a:lumMod val="50000"/>
                    <a:lumOff val="50000"/>
                  </a:schemeClr>
                </a:solidFill>
                <a:latin typeface="+mn-lt"/>
              </a:rPr>
              <a:t>8</a:t>
            </a:r>
          </a:p>
        </p:txBody>
      </p:sp>
      <p:sp>
        <p:nvSpPr>
          <p:cNvPr id="11" name="CasellaDiTesto 10"/>
          <p:cNvSpPr txBox="1"/>
          <p:nvPr/>
        </p:nvSpPr>
        <p:spPr>
          <a:xfrm>
            <a:off x="833438" y="452438"/>
            <a:ext cx="3275012" cy="5632450"/>
          </a:xfrm>
          <a:prstGeom prst="rect">
            <a:avLst/>
          </a:prstGeom>
          <a:noFill/>
        </p:spPr>
        <p:txBody>
          <a:bodyPr>
            <a:spAutoFit/>
          </a:bodyPr>
          <a:lstStyle/>
          <a:p>
            <a:pPr fontAlgn="auto">
              <a:spcBef>
                <a:spcPts val="0"/>
              </a:spcBef>
              <a:spcAft>
                <a:spcPts val="0"/>
              </a:spcAft>
              <a:defRPr/>
            </a:pPr>
            <a:r>
              <a:rPr lang="it-IT" dirty="0">
                <a:solidFill>
                  <a:srgbClr val="7F142A"/>
                </a:solidFill>
                <a:latin typeface="+mn-lt"/>
              </a:rPr>
              <a:t>maggio 2014</a:t>
            </a:r>
          </a:p>
          <a:p>
            <a:pPr fontAlgn="auto">
              <a:spcBef>
                <a:spcPts val="0"/>
              </a:spcBef>
              <a:spcAft>
                <a:spcPts val="0"/>
              </a:spcAft>
              <a:defRPr/>
            </a:pPr>
            <a:endParaRPr lang="it-IT" dirty="0">
              <a:solidFill>
                <a:srgbClr val="7F142A"/>
              </a:solidFill>
              <a:latin typeface="+mn-lt"/>
            </a:endParaRPr>
          </a:p>
          <a:p>
            <a:pPr fontAlgn="auto">
              <a:spcBef>
                <a:spcPts val="0"/>
              </a:spcBef>
              <a:spcAft>
                <a:spcPts val="0"/>
              </a:spcAft>
              <a:defRPr/>
            </a:pPr>
            <a:endParaRPr lang="it-IT" dirty="0">
              <a:solidFill>
                <a:srgbClr val="7F142A"/>
              </a:solidFill>
              <a:latin typeface="+mn-lt"/>
            </a:endParaRPr>
          </a:p>
          <a:p>
            <a:pPr fontAlgn="auto">
              <a:spcBef>
                <a:spcPts val="0"/>
              </a:spcBef>
              <a:spcAft>
                <a:spcPts val="0"/>
              </a:spcAft>
              <a:defRPr/>
            </a:pPr>
            <a:r>
              <a:rPr lang="it-IT" dirty="0">
                <a:solidFill>
                  <a:srgbClr val="7F142A"/>
                </a:solidFill>
                <a:latin typeface="+mn-lt"/>
              </a:rPr>
              <a:t>15 settembre 2014</a:t>
            </a:r>
          </a:p>
          <a:p>
            <a:pPr fontAlgn="auto">
              <a:spcBef>
                <a:spcPts val="0"/>
              </a:spcBef>
              <a:spcAft>
                <a:spcPts val="0"/>
              </a:spcAft>
              <a:defRPr/>
            </a:pPr>
            <a:endParaRPr lang="it-IT" dirty="0">
              <a:solidFill>
                <a:srgbClr val="7F142A"/>
              </a:solidFill>
              <a:latin typeface="+mn-lt"/>
            </a:endParaRPr>
          </a:p>
          <a:p>
            <a:pPr fontAlgn="auto">
              <a:spcBef>
                <a:spcPts val="0"/>
              </a:spcBef>
              <a:spcAft>
                <a:spcPts val="0"/>
              </a:spcAft>
              <a:defRPr/>
            </a:pPr>
            <a:endParaRPr lang="it-IT" dirty="0">
              <a:solidFill>
                <a:srgbClr val="7F142A"/>
              </a:solidFill>
              <a:latin typeface="+mn-lt"/>
            </a:endParaRPr>
          </a:p>
          <a:p>
            <a:pPr fontAlgn="auto">
              <a:spcBef>
                <a:spcPts val="0"/>
              </a:spcBef>
              <a:spcAft>
                <a:spcPts val="0"/>
              </a:spcAft>
              <a:defRPr/>
            </a:pPr>
            <a:r>
              <a:rPr lang="it-IT" dirty="0">
                <a:solidFill>
                  <a:srgbClr val="7F142A"/>
                </a:solidFill>
                <a:latin typeface="+mn-lt"/>
              </a:rPr>
              <a:t>luglio-ottobre 2014</a:t>
            </a:r>
          </a:p>
          <a:p>
            <a:pPr fontAlgn="auto">
              <a:spcBef>
                <a:spcPts val="0"/>
              </a:spcBef>
              <a:spcAft>
                <a:spcPts val="0"/>
              </a:spcAft>
              <a:defRPr/>
            </a:pPr>
            <a:endParaRPr lang="it-IT" dirty="0">
              <a:solidFill>
                <a:srgbClr val="7F142A"/>
              </a:solidFill>
              <a:latin typeface="+mn-lt"/>
            </a:endParaRPr>
          </a:p>
          <a:p>
            <a:pPr fontAlgn="auto">
              <a:spcBef>
                <a:spcPts val="0"/>
              </a:spcBef>
              <a:spcAft>
                <a:spcPts val="0"/>
              </a:spcAft>
              <a:defRPr/>
            </a:pPr>
            <a:endParaRPr lang="it-IT" dirty="0">
              <a:solidFill>
                <a:srgbClr val="7F142A"/>
              </a:solidFill>
              <a:latin typeface="+mn-lt"/>
            </a:endParaRPr>
          </a:p>
          <a:p>
            <a:pPr fontAlgn="auto">
              <a:spcBef>
                <a:spcPts val="100"/>
              </a:spcBef>
              <a:spcAft>
                <a:spcPts val="0"/>
              </a:spcAft>
              <a:defRPr/>
            </a:pPr>
            <a:r>
              <a:rPr lang="it-IT" dirty="0">
                <a:solidFill>
                  <a:srgbClr val="7F142A"/>
                </a:solidFill>
                <a:latin typeface="+mn-lt"/>
              </a:rPr>
              <a:t>1° ottobre - 7 novembre 2014</a:t>
            </a:r>
          </a:p>
          <a:p>
            <a:pPr fontAlgn="auto">
              <a:spcBef>
                <a:spcPts val="0"/>
              </a:spcBef>
              <a:spcAft>
                <a:spcPts val="0"/>
              </a:spcAft>
              <a:defRPr/>
            </a:pPr>
            <a:endParaRPr lang="it-IT" dirty="0">
              <a:solidFill>
                <a:srgbClr val="7F142A"/>
              </a:solidFill>
              <a:latin typeface="+mn-lt"/>
            </a:endParaRPr>
          </a:p>
          <a:p>
            <a:pPr fontAlgn="auto">
              <a:spcBef>
                <a:spcPts val="0"/>
              </a:spcBef>
              <a:spcAft>
                <a:spcPts val="0"/>
              </a:spcAft>
              <a:defRPr/>
            </a:pPr>
            <a:endParaRPr lang="it-IT" dirty="0">
              <a:solidFill>
                <a:srgbClr val="7F142A"/>
              </a:solidFill>
              <a:latin typeface="+mn-lt"/>
            </a:endParaRPr>
          </a:p>
          <a:p>
            <a:pPr fontAlgn="auto">
              <a:spcBef>
                <a:spcPts val="100"/>
              </a:spcBef>
              <a:spcAft>
                <a:spcPts val="0"/>
              </a:spcAft>
              <a:defRPr/>
            </a:pPr>
            <a:r>
              <a:rPr lang="it-IT" dirty="0">
                <a:solidFill>
                  <a:srgbClr val="7F142A"/>
                </a:solidFill>
                <a:latin typeface="+mn-lt"/>
              </a:rPr>
              <a:t>14 novembre 2014</a:t>
            </a:r>
          </a:p>
          <a:p>
            <a:pPr fontAlgn="auto">
              <a:spcBef>
                <a:spcPts val="0"/>
              </a:spcBef>
              <a:spcAft>
                <a:spcPts val="0"/>
              </a:spcAft>
              <a:defRPr/>
            </a:pPr>
            <a:endParaRPr lang="it-IT" dirty="0">
              <a:solidFill>
                <a:srgbClr val="7F142A"/>
              </a:solidFill>
              <a:latin typeface="+mn-lt"/>
            </a:endParaRPr>
          </a:p>
          <a:p>
            <a:pPr fontAlgn="auto">
              <a:spcBef>
                <a:spcPts val="0"/>
              </a:spcBef>
              <a:spcAft>
                <a:spcPts val="0"/>
              </a:spcAft>
              <a:defRPr/>
            </a:pPr>
            <a:endParaRPr lang="it-IT" dirty="0">
              <a:solidFill>
                <a:srgbClr val="7F142A"/>
              </a:solidFill>
              <a:latin typeface="+mn-lt"/>
            </a:endParaRPr>
          </a:p>
          <a:p>
            <a:pPr fontAlgn="auto">
              <a:spcBef>
                <a:spcPts val="0"/>
              </a:spcBef>
              <a:spcAft>
                <a:spcPts val="0"/>
              </a:spcAft>
              <a:defRPr/>
            </a:pPr>
            <a:endParaRPr lang="it-IT" dirty="0">
              <a:solidFill>
                <a:srgbClr val="7F142A"/>
              </a:solidFill>
              <a:latin typeface="+mn-lt"/>
            </a:endParaRPr>
          </a:p>
          <a:p>
            <a:pPr fontAlgn="auto">
              <a:spcBef>
                <a:spcPts val="0"/>
              </a:spcBef>
              <a:spcAft>
                <a:spcPts val="0"/>
              </a:spcAft>
              <a:defRPr/>
            </a:pPr>
            <a:r>
              <a:rPr lang="it-IT" dirty="0">
                <a:solidFill>
                  <a:srgbClr val="7F142A"/>
                </a:solidFill>
                <a:latin typeface="+mn-lt"/>
              </a:rPr>
              <a:t>28 novembre 2014</a:t>
            </a:r>
          </a:p>
          <a:p>
            <a:pPr fontAlgn="auto">
              <a:spcBef>
                <a:spcPts val="0"/>
              </a:spcBef>
              <a:spcAft>
                <a:spcPts val="0"/>
              </a:spcAft>
              <a:defRPr/>
            </a:pPr>
            <a:endParaRPr lang="it-IT" dirty="0">
              <a:solidFill>
                <a:srgbClr val="7F142A"/>
              </a:solidFill>
              <a:latin typeface="+mn-lt"/>
            </a:endParaRPr>
          </a:p>
          <a:p>
            <a:pPr fontAlgn="auto">
              <a:spcBef>
                <a:spcPts val="0"/>
              </a:spcBef>
              <a:spcAft>
                <a:spcPts val="0"/>
              </a:spcAft>
              <a:defRPr/>
            </a:pPr>
            <a:endParaRPr lang="it-IT" dirty="0">
              <a:solidFill>
                <a:srgbClr val="7F142A"/>
              </a:solidFill>
              <a:latin typeface="+mn-lt"/>
            </a:endParaRPr>
          </a:p>
          <a:p>
            <a:pPr fontAlgn="auto">
              <a:spcBef>
                <a:spcPts val="0"/>
              </a:spcBef>
              <a:spcAft>
                <a:spcPts val="0"/>
              </a:spcAft>
              <a:defRPr/>
            </a:pPr>
            <a:r>
              <a:rPr lang="it-IT" dirty="0">
                <a:solidFill>
                  <a:srgbClr val="7F142A"/>
                </a:solidFill>
                <a:latin typeface="+mn-lt"/>
              </a:rPr>
              <a:t>entro il 15 dicembre 2014</a:t>
            </a:r>
            <a:endParaRPr lang="it-IT" dirty="0">
              <a:solidFill>
                <a:schemeClr val="tx1">
                  <a:lumMod val="75000"/>
                  <a:lumOff val="25000"/>
                </a:schemeClr>
              </a:solidFill>
              <a:latin typeface="+mn-lt"/>
            </a:endParaRPr>
          </a:p>
        </p:txBody>
      </p:sp>
      <p:sp>
        <p:nvSpPr>
          <p:cNvPr id="15" name="CasellaDiTesto 14"/>
          <p:cNvSpPr txBox="1"/>
          <p:nvPr/>
        </p:nvSpPr>
        <p:spPr>
          <a:xfrm>
            <a:off x="4184650" y="411163"/>
            <a:ext cx="4632325" cy="5908675"/>
          </a:xfrm>
          <a:prstGeom prst="rect">
            <a:avLst/>
          </a:prstGeom>
          <a:noFill/>
        </p:spPr>
        <p:txBody>
          <a:bodyPr>
            <a:spAutoFit/>
          </a:bodyPr>
          <a:lstStyle/>
          <a:p>
            <a:pPr fontAlgn="auto">
              <a:spcBef>
                <a:spcPts val="0"/>
              </a:spcBef>
              <a:spcAft>
                <a:spcPts val="0"/>
              </a:spcAft>
              <a:defRPr/>
            </a:pPr>
            <a:r>
              <a:rPr lang="it-IT" dirty="0">
                <a:latin typeface="+mn-lt"/>
              </a:rPr>
              <a:t>ricomposizione dei Circoli di qualità</a:t>
            </a:r>
          </a:p>
          <a:p>
            <a:pPr fontAlgn="auto">
              <a:spcBef>
                <a:spcPts val="0"/>
              </a:spcBef>
              <a:spcAft>
                <a:spcPts val="0"/>
              </a:spcAft>
              <a:defRPr/>
            </a:pPr>
            <a:r>
              <a:rPr lang="it-IT" dirty="0">
                <a:latin typeface="+mn-lt"/>
              </a:rPr>
              <a:t>(delibera integrativa 41/PRES 29.05.2014) </a:t>
            </a:r>
            <a:endParaRPr lang="it-IT" dirty="0">
              <a:latin typeface="+mn-lt"/>
              <a:ea typeface="Calibri"/>
              <a:cs typeface="Times New Roman"/>
            </a:endParaRPr>
          </a:p>
          <a:p>
            <a:pPr fontAlgn="auto">
              <a:spcBef>
                <a:spcPts val="0"/>
              </a:spcBef>
              <a:spcAft>
                <a:spcPts val="0"/>
              </a:spcAft>
              <a:defRPr/>
            </a:pPr>
            <a:endParaRPr lang="it-IT" dirty="0">
              <a:latin typeface="+mn-lt"/>
            </a:endParaRPr>
          </a:p>
          <a:p>
            <a:pPr fontAlgn="auto">
              <a:spcBef>
                <a:spcPts val="0"/>
              </a:spcBef>
              <a:spcAft>
                <a:spcPts val="0"/>
              </a:spcAft>
              <a:defRPr/>
            </a:pPr>
            <a:r>
              <a:rPr lang="it-IT" dirty="0">
                <a:latin typeface="+mn-lt"/>
              </a:rPr>
              <a:t>riunione di aggiornamento organizzata dalla DCSR/SIS </a:t>
            </a:r>
          </a:p>
          <a:p>
            <a:pPr fontAlgn="auto">
              <a:spcBef>
                <a:spcPts val="0"/>
              </a:spcBef>
              <a:spcAft>
                <a:spcPts val="0"/>
              </a:spcAft>
              <a:defRPr/>
            </a:pPr>
            <a:endParaRPr lang="it-IT" dirty="0">
              <a:latin typeface="+mn-lt"/>
            </a:endParaRPr>
          </a:p>
          <a:p>
            <a:pPr fontAlgn="auto">
              <a:spcBef>
                <a:spcPts val="0"/>
              </a:spcBef>
              <a:spcAft>
                <a:spcPts val="0"/>
              </a:spcAft>
              <a:defRPr/>
            </a:pPr>
            <a:r>
              <a:rPr lang="it-IT" dirty="0">
                <a:latin typeface="+mn-lt"/>
              </a:rPr>
              <a:t>incontri dei Circoli</a:t>
            </a:r>
          </a:p>
          <a:p>
            <a:pPr fontAlgn="auto">
              <a:spcBef>
                <a:spcPts val="0"/>
              </a:spcBef>
              <a:spcAft>
                <a:spcPts val="0"/>
              </a:spcAft>
              <a:defRPr/>
            </a:pPr>
            <a:endParaRPr lang="it-IT" dirty="0">
              <a:latin typeface="+mn-lt"/>
            </a:endParaRPr>
          </a:p>
          <a:p>
            <a:pPr fontAlgn="auto">
              <a:spcBef>
                <a:spcPts val="0"/>
              </a:spcBef>
              <a:spcAft>
                <a:spcPts val="0"/>
              </a:spcAft>
              <a:defRPr/>
            </a:pPr>
            <a:endParaRPr lang="it-IT" dirty="0">
              <a:latin typeface="+mn-lt"/>
            </a:endParaRPr>
          </a:p>
          <a:p>
            <a:pPr fontAlgn="auto">
              <a:spcBef>
                <a:spcPts val="0"/>
              </a:spcBef>
              <a:spcAft>
                <a:spcPts val="0"/>
              </a:spcAft>
              <a:defRPr/>
            </a:pPr>
            <a:r>
              <a:rPr lang="it-IT" b="1" dirty="0">
                <a:latin typeface="+mn-lt"/>
              </a:rPr>
              <a:t>compilazione </a:t>
            </a:r>
            <a:r>
              <a:rPr lang="it-IT" b="1" dirty="0" err="1">
                <a:latin typeface="+mn-lt"/>
              </a:rPr>
              <a:t>Pda</a:t>
            </a:r>
            <a:r>
              <a:rPr lang="it-IT" b="1" dirty="0">
                <a:latin typeface="+mn-lt"/>
              </a:rPr>
              <a:t> </a:t>
            </a:r>
            <a:r>
              <a:rPr lang="it-IT" dirty="0">
                <a:latin typeface="+mn-lt"/>
              </a:rPr>
              <a:t>+ schede identificative dei lavori statistici per il </a:t>
            </a:r>
            <a:r>
              <a:rPr lang="it-IT" dirty="0" err="1">
                <a:latin typeface="+mn-lt"/>
              </a:rPr>
              <a:t>Psn</a:t>
            </a:r>
            <a:r>
              <a:rPr lang="it-IT" dirty="0">
                <a:latin typeface="+mn-lt"/>
              </a:rPr>
              <a:t> (su </a:t>
            </a:r>
            <a:r>
              <a:rPr lang="it-IT" dirty="0" err="1">
                <a:latin typeface="+mn-lt"/>
              </a:rPr>
              <a:t>psnonline</a:t>
            </a:r>
            <a:r>
              <a:rPr lang="it-IT" dirty="0">
                <a:latin typeface="+mn-lt"/>
              </a:rPr>
              <a:t>)</a:t>
            </a:r>
          </a:p>
          <a:p>
            <a:pPr fontAlgn="auto">
              <a:spcBef>
                <a:spcPts val="0"/>
              </a:spcBef>
              <a:spcAft>
                <a:spcPts val="0"/>
              </a:spcAft>
              <a:defRPr/>
            </a:pPr>
            <a:endParaRPr lang="it-IT" dirty="0">
              <a:latin typeface="+mn-lt"/>
            </a:endParaRPr>
          </a:p>
          <a:p>
            <a:pPr fontAlgn="auto">
              <a:spcBef>
                <a:spcPts val="0"/>
              </a:spcBef>
              <a:spcAft>
                <a:spcPts val="0"/>
              </a:spcAft>
              <a:defRPr/>
            </a:pPr>
            <a:r>
              <a:rPr lang="it-IT" dirty="0">
                <a:latin typeface="+mn-lt"/>
                <a:ea typeface="Calibri"/>
                <a:cs typeface="Times New Roman"/>
              </a:rPr>
              <a:t>consegna documenti di programmazione settoriale da parte dei coordinatori alla segreteria </a:t>
            </a:r>
            <a:r>
              <a:rPr lang="it-IT" dirty="0" err="1">
                <a:latin typeface="+mn-lt"/>
                <a:ea typeface="Calibri"/>
                <a:cs typeface="Times New Roman"/>
              </a:rPr>
              <a:t>Psn</a:t>
            </a:r>
            <a:endParaRPr lang="it-IT" dirty="0">
              <a:latin typeface="+mn-lt"/>
              <a:ea typeface="Calibri"/>
              <a:cs typeface="Times New Roman"/>
            </a:endParaRPr>
          </a:p>
          <a:p>
            <a:pPr fontAlgn="auto">
              <a:spcBef>
                <a:spcPts val="0"/>
              </a:spcBef>
              <a:spcAft>
                <a:spcPts val="0"/>
              </a:spcAft>
              <a:defRPr/>
            </a:pPr>
            <a:endParaRPr lang="it-IT" dirty="0">
              <a:latin typeface="+mn-lt"/>
              <a:ea typeface="Calibri"/>
              <a:cs typeface="Times New Roman"/>
            </a:endParaRPr>
          </a:p>
          <a:p>
            <a:pPr fontAlgn="auto">
              <a:spcBef>
                <a:spcPts val="0"/>
              </a:spcBef>
              <a:spcAft>
                <a:spcPts val="0"/>
              </a:spcAft>
              <a:defRPr/>
            </a:pPr>
            <a:r>
              <a:rPr lang="it-IT" dirty="0">
                <a:latin typeface="+mn-lt"/>
                <a:ea typeface="Calibri"/>
                <a:cs typeface="Times New Roman"/>
              </a:rPr>
              <a:t>completamento del </a:t>
            </a:r>
            <a:r>
              <a:rPr lang="it-IT" dirty="0" err="1">
                <a:latin typeface="+mn-lt"/>
                <a:ea typeface="Calibri"/>
                <a:cs typeface="Times New Roman"/>
              </a:rPr>
              <a:t>Psn</a:t>
            </a:r>
            <a:r>
              <a:rPr lang="it-IT" dirty="0">
                <a:latin typeface="+mn-lt"/>
                <a:ea typeface="Calibri"/>
                <a:cs typeface="Times New Roman"/>
              </a:rPr>
              <a:t> da parte della </a:t>
            </a:r>
            <a:r>
              <a:rPr lang="it-IT" dirty="0" err="1">
                <a:latin typeface="+mn-lt"/>
                <a:ea typeface="Calibri"/>
                <a:cs typeface="Times New Roman"/>
              </a:rPr>
              <a:t>Dcsr</a:t>
            </a:r>
            <a:r>
              <a:rPr lang="it-IT" dirty="0">
                <a:latin typeface="+mn-lt"/>
                <a:ea typeface="Calibri"/>
                <a:cs typeface="Times New Roman"/>
              </a:rPr>
              <a:t>/</a:t>
            </a:r>
            <a:r>
              <a:rPr lang="it-IT" dirty="0" err="1">
                <a:latin typeface="+mn-lt"/>
                <a:ea typeface="Calibri"/>
                <a:cs typeface="Times New Roman"/>
              </a:rPr>
              <a:t>Sis</a:t>
            </a:r>
            <a:endParaRPr lang="it-IT" dirty="0">
              <a:latin typeface="+mn-lt"/>
              <a:ea typeface="Calibri"/>
              <a:cs typeface="Times New Roman"/>
            </a:endParaRPr>
          </a:p>
          <a:p>
            <a:pPr fontAlgn="auto">
              <a:spcBef>
                <a:spcPts val="0"/>
              </a:spcBef>
              <a:spcAft>
                <a:spcPts val="0"/>
              </a:spcAft>
              <a:defRPr/>
            </a:pPr>
            <a:endParaRPr lang="it-IT" dirty="0">
              <a:latin typeface="+mn-lt"/>
              <a:ea typeface="Calibri"/>
              <a:cs typeface="Times New Roman"/>
            </a:endParaRPr>
          </a:p>
          <a:p>
            <a:pPr fontAlgn="auto">
              <a:spcBef>
                <a:spcPts val="0"/>
              </a:spcBef>
              <a:spcAft>
                <a:spcPts val="0"/>
              </a:spcAft>
              <a:defRPr/>
            </a:pPr>
            <a:r>
              <a:rPr lang="it-IT" dirty="0">
                <a:latin typeface="+mn-lt"/>
                <a:ea typeface="Calibri"/>
                <a:cs typeface="Times New Roman"/>
              </a:rPr>
              <a:t>trasmissione alla presidenza del volume 1 e successivo invio al </a:t>
            </a:r>
            <a:r>
              <a:rPr lang="it-IT" dirty="0" err="1">
                <a:latin typeface="+mn-lt"/>
                <a:ea typeface="Calibri"/>
                <a:cs typeface="Times New Roman"/>
              </a:rPr>
              <a:t>Comstat</a:t>
            </a:r>
            <a:endParaRPr lang="it-IT" dirty="0">
              <a:solidFill>
                <a:schemeClr val="tx1">
                  <a:lumMod val="75000"/>
                  <a:lumOff val="25000"/>
                </a:schemeClr>
              </a:solidFill>
              <a:latin typeface="+mn-lt"/>
            </a:endParaRPr>
          </a:p>
        </p:txBody>
      </p:sp>
      <p:sp>
        <p:nvSpPr>
          <p:cNvPr id="3" name="Freccia a destra con strisce 2"/>
          <p:cNvSpPr/>
          <p:nvPr/>
        </p:nvSpPr>
        <p:spPr>
          <a:xfrm>
            <a:off x="314325" y="1385888"/>
            <a:ext cx="500063" cy="198437"/>
          </a:xfrm>
          <a:prstGeom prst="stripedRightArrow">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16200000" scaled="0"/>
          </a:gradFill>
          <a:ln w="15875" cmpd="dbl">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29704" name="CasellaDiTesto 9"/>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ttangolo 5"/>
          <p:cNvSpPr>
            <a:spLocks noChangeArrowheads="1"/>
          </p:cNvSpPr>
          <p:nvPr/>
        </p:nvSpPr>
        <p:spPr bwMode="auto">
          <a:xfrm>
            <a:off x="2676525" y="20638"/>
            <a:ext cx="3532188" cy="369887"/>
          </a:xfrm>
          <a:prstGeom prst="rect">
            <a:avLst/>
          </a:prstGeom>
          <a:noFill/>
          <a:ln w="9525">
            <a:noFill/>
            <a:miter lim="800000"/>
            <a:headEnd/>
            <a:tailEnd/>
          </a:ln>
        </p:spPr>
        <p:txBody>
          <a:bodyPr wrap="none">
            <a:spAutoFit/>
          </a:bodyPr>
          <a:lstStyle/>
          <a:p>
            <a:pPr algn="ctr"/>
            <a:r>
              <a:rPr lang="it-IT" b="1" i="1">
                <a:solidFill>
                  <a:srgbClr val="FFFFFF"/>
                </a:solidFill>
              </a:rPr>
              <a:t>la compilazione del psnonline</a:t>
            </a:r>
          </a:p>
        </p:txBody>
      </p:sp>
      <p:sp>
        <p:nvSpPr>
          <p:cNvPr id="15" name="CasellaDiTesto 14"/>
          <p:cNvSpPr txBox="1"/>
          <p:nvPr/>
        </p:nvSpPr>
        <p:spPr>
          <a:xfrm>
            <a:off x="180975" y="6257925"/>
            <a:ext cx="501650" cy="277813"/>
          </a:xfrm>
          <a:prstGeom prst="rect">
            <a:avLst/>
          </a:prstGeom>
          <a:noFill/>
        </p:spPr>
        <p:txBody>
          <a:bodyPr>
            <a:spAutoFit/>
          </a:bodyPr>
          <a:lstStyle/>
          <a:p>
            <a:pPr algn="r" fontAlgn="auto">
              <a:spcBef>
                <a:spcPts val="0"/>
              </a:spcBef>
              <a:spcAft>
                <a:spcPts val="0"/>
              </a:spcAft>
              <a:defRPr/>
            </a:pPr>
            <a:r>
              <a:rPr lang="it-IT" sz="1200" dirty="0">
                <a:solidFill>
                  <a:schemeClr val="tx1">
                    <a:lumMod val="50000"/>
                    <a:lumOff val="50000"/>
                  </a:schemeClr>
                </a:solidFill>
                <a:latin typeface="+mn-lt"/>
              </a:rPr>
              <a:t>9</a:t>
            </a:r>
          </a:p>
        </p:txBody>
      </p:sp>
      <p:sp>
        <p:nvSpPr>
          <p:cNvPr id="31747" name="CasellaDiTesto 13"/>
          <p:cNvSpPr txBox="1">
            <a:spLocks noChangeArrowheads="1"/>
          </p:cNvSpPr>
          <p:nvPr/>
        </p:nvSpPr>
        <p:spPr bwMode="auto">
          <a:xfrm>
            <a:off x="682625" y="6319838"/>
            <a:ext cx="4602163" cy="246062"/>
          </a:xfrm>
          <a:prstGeom prst="rect">
            <a:avLst/>
          </a:prstGeom>
          <a:noFill/>
          <a:ln w="9525">
            <a:noFill/>
            <a:miter lim="800000"/>
            <a:headEnd/>
            <a:tailEnd/>
          </a:ln>
        </p:spPr>
        <p:txBody>
          <a:bodyPr>
            <a:spAutoFit/>
          </a:bodyPr>
          <a:lstStyle/>
          <a:p>
            <a:r>
              <a:rPr lang="it-IT" sz="1000" b="1">
                <a:solidFill>
                  <a:srgbClr val="7F7F7F"/>
                </a:solidFill>
              </a:rPr>
              <a:t>Ilaria Diaco</a:t>
            </a:r>
            <a:r>
              <a:rPr lang="it-IT" sz="1000">
                <a:solidFill>
                  <a:srgbClr val="7F7F7F"/>
                </a:solidFill>
              </a:rPr>
              <a:t>, </a:t>
            </a:r>
            <a:r>
              <a:rPr lang="it-IT" sz="1000" i="1">
                <a:solidFill>
                  <a:srgbClr val="7F7F7F"/>
                </a:solidFill>
              </a:rPr>
              <a:t>Psn 2014-2016. Aggiornamento 2016,</a:t>
            </a:r>
            <a:r>
              <a:rPr lang="it-IT" sz="1000">
                <a:solidFill>
                  <a:srgbClr val="7F7F7F"/>
                </a:solidFill>
              </a:rPr>
              <a:t> Roma - 15 settembre 2014</a:t>
            </a:r>
          </a:p>
        </p:txBody>
      </p:sp>
      <p:grpSp>
        <p:nvGrpSpPr>
          <p:cNvPr id="31748" name="Group 15"/>
          <p:cNvGrpSpPr>
            <a:grpSpLocks/>
          </p:cNvGrpSpPr>
          <p:nvPr/>
        </p:nvGrpSpPr>
        <p:grpSpPr bwMode="auto">
          <a:xfrm>
            <a:off x="180975" y="428625"/>
            <a:ext cx="8772525" cy="5614988"/>
            <a:chOff x="114" y="270"/>
            <a:chExt cx="5526" cy="3537"/>
          </a:xfrm>
        </p:grpSpPr>
        <p:pic>
          <p:nvPicPr>
            <p:cNvPr id="31749" name="Picture 2" descr="G:\Documenti Utente\diaco\_murray140\disco-D\Circoli di qualità e PSN\Psn 2014-2016. Aggiornam. 2016\Riunione 15092014\immagini per slides\piano attuazione.jpg"/>
            <p:cNvPicPr>
              <a:picLocks noChangeAspect="1" noChangeArrowheads="1"/>
            </p:cNvPicPr>
            <p:nvPr/>
          </p:nvPicPr>
          <p:blipFill>
            <a:blip r:embed="rId2"/>
            <a:srcRect/>
            <a:stretch>
              <a:fillRect/>
            </a:stretch>
          </p:blipFill>
          <p:spPr bwMode="auto">
            <a:xfrm>
              <a:off x="114" y="270"/>
              <a:ext cx="5526" cy="3537"/>
            </a:xfrm>
            <a:prstGeom prst="rect">
              <a:avLst/>
            </a:prstGeom>
            <a:noFill/>
            <a:ln w="9525">
              <a:noFill/>
              <a:miter lim="800000"/>
              <a:headEnd/>
              <a:tailEnd/>
            </a:ln>
          </p:spPr>
        </p:pic>
        <p:sp>
          <p:nvSpPr>
            <p:cNvPr id="31750" name="Text Box 14"/>
            <p:cNvSpPr txBox="1">
              <a:spLocks noChangeArrowheads="1"/>
            </p:cNvSpPr>
            <p:nvPr/>
          </p:nvSpPr>
          <p:spPr bwMode="auto">
            <a:xfrm>
              <a:off x="1243" y="2688"/>
              <a:ext cx="4261" cy="922"/>
            </a:xfrm>
            <a:prstGeom prst="rect">
              <a:avLst/>
            </a:prstGeom>
            <a:noFill/>
            <a:ln w="9525">
              <a:noFill/>
              <a:miter lim="800000"/>
              <a:headEnd/>
              <a:tailEnd/>
            </a:ln>
          </p:spPr>
          <p:txBody>
            <a:bodyPr>
              <a:spAutoFit/>
            </a:bodyPr>
            <a:lstStyle/>
            <a:p>
              <a:pPr defTabSz="914400"/>
              <a:r>
                <a:rPr lang="it-IT" sz="1500" u="sng">
                  <a:solidFill>
                    <a:schemeClr val="bg1"/>
                  </a:solidFill>
                </a:rPr>
                <a:t>N.B</a:t>
              </a:r>
              <a:r>
                <a:rPr lang="it-IT" sz="1500">
                  <a:solidFill>
                    <a:schemeClr val="bg1"/>
                  </a:solidFill>
                </a:rPr>
                <a:t>. Il </a:t>
              </a:r>
              <a:r>
                <a:rPr lang="it-IT" sz="1500" b="1">
                  <a:solidFill>
                    <a:schemeClr val="bg1"/>
                  </a:solidFill>
                </a:rPr>
                <a:t>Piano di attuazione</a:t>
              </a:r>
              <a:r>
                <a:rPr lang="it-IT" sz="1500">
                  <a:solidFill>
                    <a:schemeClr val="bg1"/>
                  </a:solidFill>
                </a:rPr>
                <a:t> ha la funzione di aggiornare al tempo t-1 i piani di svolgimento dei lavori previsti nel Psn al momento della programmazione, che avviene al tempo t-2 (art. 22, d. lgs. 322/1989).</a:t>
              </a:r>
            </a:p>
            <a:p>
              <a:pPr defTabSz="914400"/>
              <a:endParaRPr lang="it-IT" sz="1500">
                <a:solidFill>
                  <a:schemeClr val="bg1"/>
                </a:solidFill>
              </a:endParaRPr>
            </a:p>
            <a:p>
              <a:pPr lvl="1" defTabSz="914400"/>
              <a:r>
                <a:rPr lang="it-IT" sz="1500" b="1">
                  <a:solidFill>
                    <a:schemeClr val="bg1"/>
                  </a:solidFill>
                </a:rPr>
                <a:t>Viene compilato subito prima del Psn</a:t>
              </a:r>
              <a:r>
                <a:rPr lang="it-IT" sz="1500">
                  <a:solidFill>
                    <a:schemeClr val="bg1"/>
                  </a:solidFill>
                </a:rPr>
                <a:t>. Sarà approvato dal Consiglio dell’Istat entro la fine del mese di aprile 2015.</a:t>
              </a:r>
              <a:endParaRPr lang="it-IT"/>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copertina">
  <a:themeElements>
    <a:clrScheme name="Impostazioni personalizzate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4131</TotalTime>
  <Words>1712</Words>
  <Application>Microsoft Office PowerPoint</Application>
  <PresentationFormat>Presentazione su schermo (4:3)</PresentationFormat>
  <Paragraphs>318</Paragraphs>
  <Slides>24</Slides>
  <Notes>23</Notes>
  <HiddenSlides>0</HiddenSlides>
  <MMClips>0</MMClips>
  <ScaleCrop>false</ScaleCrop>
  <HeadingPairs>
    <vt:vector size="4" baseType="variant">
      <vt:variant>
        <vt:lpstr>Tema</vt:lpstr>
      </vt:variant>
      <vt:variant>
        <vt:i4>1</vt:i4>
      </vt:variant>
      <vt:variant>
        <vt:lpstr>Titoli diapositive</vt:lpstr>
      </vt:variant>
      <vt:variant>
        <vt:i4>24</vt:i4>
      </vt:variant>
    </vt:vector>
  </HeadingPairs>
  <TitlesOfParts>
    <vt:vector size="25" baseType="lpstr">
      <vt:lpstr>copertina</vt:lpstr>
      <vt:lpstr>Presentazione standard di PowerPoint</vt:lpstr>
      <vt:lpstr>Presentazione standard di PowerPoint</vt:lpstr>
      <vt:lpstr>Presentazione standard di PowerPoint</vt:lpstr>
      <vt:lpstr>il Programma statistico nazionale (Psn)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Bruna Tabanella</dc:creator>
  <cp:lastModifiedBy>.</cp:lastModifiedBy>
  <cp:revision>323</cp:revision>
  <cp:lastPrinted>2014-09-12T14:40:07Z</cp:lastPrinted>
  <dcterms:created xsi:type="dcterms:W3CDTF">2012-12-11T11:00:35Z</dcterms:created>
  <dcterms:modified xsi:type="dcterms:W3CDTF">2014-09-18T07:46:28Z</dcterms:modified>
</cp:coreProperties>
</file>