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Default Extension="wmf" ContentType="image/x-wmf"/>
  <Default Extension="rels" ContentType="application/vnd.openxmlformats-package.relationships+xml"/>
  <Default Extension="xml" ContentType="application/xml"/>
  <Override PartName="/ppt/slides/slide14.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commentAuthors.xml" ContentType="application/vnd.openxmlformats-officedocument.presentationml.commentAuthors+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jpeg" ContentType="image/jpeg"/>
  <Override PartName="/ppt/notesSlides/notesSlide1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23"/>
  </p:notesMasterIdLst>
  <p:sldIdLst>
    <p:sldId id="256" r:id="rId2"/>
    <p:sldId id="264" r:id="rId3"/>
    <p:sldId id="263" r:id="rId4"/>
    <p:sldId id="266" r:id="rId5"/>
    <p:sldId id="275" r:id="rId6"/>
    <p:sldId id="274" r:id="rId7"/>
    <p:sldId id="277" r:id="rId8"/>
    <p:sldId id="276" r:id="rId9"/>
    <p:sldId id="278" r:id="rId10"/>
    <p:sldId id="271" r:id="rId11"/>
    <p:sldId id="272" r:id="rId12"/>
    <p:sldId id="282" r:id="rId13"/>
    <p:sldId id="273" r:id="rId14"/>
    <p:sldId id="279" r:id="rId15"/>
    <p:sldId id="270" r:id="rId16"/>
    <p:sldId id="269" r:id="rId17"/>
    <p:sldId id="258" r:id="rId18"/>
    <p:sldId id="257" r:id="rId19"/>
    <p:sldId id="281" r:id="rId20"/>
    <p:sldId id="265" r:id="rId21"/>
    <p:sldId id="262" r:id="rId22"/>
  </p:sldIdLst>
  <p:sldSz cx="9144000" cy="6858000" type="screen4x3"/>
  <p:notesSz cx="6858000" cy="9144000"/>
  <p:defaultTextStyle>
    <a:defPPr>
      <a:defRPr lang="it-IT"/>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una Tabanella" initials="" lastIdx="3" clrIdx="0"/>
  <p:cmAuthor id="1" name="Gabriella Fazzi" initials="" lastIdx="5"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srgbClr val="FF0000"/>
    </p:penClr>
  </p:showPr>
  <p:clrMru>
    <a:srgbClr val="777777"/>
    <a:srgbClr val="B2B2B2"/>
    <a:srgbClr val="505150"/>
    <a:srgbClr val="7F142A"/>
  </p:clrMru>
</p:presentationPr>
</file>

<file path=ppt/tableStyles.xml><?xml version="1.0" encoding="utf-8"?>
<a:tblStyleLst xmlns:a="http://schemas.openxmlformats.org/drawingml/2006/main" def="{5C22544A-7EE6-4342-B048-85BDC9FD1C3A}">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772" autoAdjust="0"/>
    <p:restoredTop sz="94660"/>
  </p:normalViewPr>
  <p:slideViewPr>
    <p:cSldViewPr snapToGrid="0" snapToObjects="1">
      <p:cViewPr>
        <p:scale>
          <a:sx n="74" d="100"/>
          <a:sy n="74" d="100"/>
        </p:scale>
        <p:origin x="-390" y="-72"/>
      </p:cViewPr>
      <p:guideLst>
        <p:guide orient="horz" pos="1638"/>
        <p:guide pos="4380"/>
      </p:guideLst>
    </p:cSldViewPr>
  </p:slideViewPr>
  <p:notesTextViewPr>
    <p:cViewPr>
      <p:scale>
        <a:sx n="100" d="100"/>
        <a:sy n="100" d="100"/>
      </p:scale>
      <p:origin x="0" y="0"/>
    </p:cViewPr>
  </p:notesTextViewPr>
  <p:sorterViewPr>
    <p:cViewPr>
      <p:scale>
        <a:sx n="100" d="100"/>
        <a:sy n="100" d="100"/>
      </p:scale>
      <p:origin x="0" y="2184"/>
    </p:cViewPr>
  </p:sorterViewPr>
  <p:notesViewPr>
    <p:cSldViewPr snapToGrid="0" snapToObjects="1">
      <p:cViewPr>
        <p:scale>
          <a:sx n="200" d="100"/>
          <a:sy n="200" d="100"/>
        </p:scale>
        <p:origin x="-294" y="2808"/>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viewProps" Target="viewProps.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commentAuthors" Target="commentAuthor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28"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3794"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defRPr sz="1200">
                <a:cs typeface="+mn-cs"/>
              </a:defRPr>
            </a:lvl1pPr>
          </a:lstStyle>
          <a:p>
            <a:pPr>
              <a:defRPr/>
            </a:pPr>
            <a:endParaRPr lang="it-IT"/>
          </a:p>
        </p:txBody>
      </p:sp>
      <p:sp>
        <p:nvSpPr>
          <p:cNvPr id="33795"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a:defRPr sz="1200">
                <a:cs typeface="+mn-cs"/>
              </a:defRPr>
            </a:lvl1pPr>
          </a:lstStyle>
          <a:p>
            <a:pPr>
              <a:defRPr/>
            </a:pPr>
            <a:fld id="{D4C10D87-7250-423A-8D65-DF5F64A10487}" type="datetimeFigureOut">
              <a:rPr lang="it-IT"/>
              <a:pPr>
                <a:defRPr/>
              </a:pPr>
              <a:t>16/09/2014</a:t>
            </a:fld>
            <a:endParaRPr lang="it-IT"/>
          </a:p>
        </p:txBody>
      </p:sp>
      <p:sp>
        <p:nvSpPr>
          <p:cNvPr id="12292"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p:spPr>
      </p:sp>
      <p:sp>
        <p:nvSpPr>
          <p:cNvPr id="33797"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it-IT" noProof="0" smtClean="0"/>
              <a:t>Fare clic per modificare gli stili del testo dello schema</a:t>
            </a:r>
          </a:p>
          <a:p>
            <a:pPr lvl="1"/>
            <a:r>
              <a:rPr lang="it-IT" noProof="0" smtClean="0"/>
              <a:t>Secondo livello</a:t>
            </a:r>
          </a:p>
          <a:p>
            <a:pPr lvl="2"/>
            <a:r>
              <a:rPr lang="it-IT" noProof="0" smtClean="0"/>
              <a:t>Terzo livello</a:t>
            </a:r>
          </a:p>
          <a:p>
            <a:pPr lvl="3"/>
            <a:r>
              <a:rPr lang="it-IT" noProof="0" smtClean="0"/>
              <a:t>Quarto livello</a:t>
            </a:r>
          </a:p>
          <a:p>
            <a:pPr lvl="4"/>
            <a:r>
              <a:rPr lang="it-IT" noProof="0" smtClean="0"/>
              <a:t>Quinto livello</a:t>
            </a:r>
          </a:p>
        </p:txBody>
      </p:sp>
      <p:sp>
        <p:nvSpPr>
          <p:cNvPr id="33798"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cs typeface="+mn-cs"/>
              </a:defRPr>
            </a:lvl1pPr>
          </a:lstStyle>
          <a:p>
            <a:pPr>
              <a:defRPr/>
            </a:pPr>
            <a:endParaRPr lang="it-IT"/>
          </a:p>
        </p:txBody>
      </p:sp>
      <p:sp>
        <p:nvSpPr>
          <p:cNvPr id="33799"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cs typeface="+mn-cs"/>
              </a:defRPr>
            </a:lvl1pPr>
          </a:lstStyle>
          <a:p>
            <a:pPr>
              <a:defRPr/>
            </a:pPr>
            <a:fld id="{8D7EC14E-0554-4908-83A2-96F2A696CE49}" type="slidenum">
              <a:rPr lang="it-IT"/>
              <a:pPr>
                <a:defRPr/>
              </a:pPr>
              <a:t>‹N›</a:t>
            </a:fld>
            <a:endParaRPr lang="it-IT"/>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Calibri" pitchFamily="34" charset="0"/>
        <a:ea typeface="+mn-ea"/>
        <a:cs typeface="+mn-cs"/>
      </a:defRPr>
    </a:lvl1pPr>
    <a:lvl2pPr marL="457200" algn="l" rtl="0" eaLnBrk="0" fontAlgn="base" hangingPunct="0">
      <a:spcBef>
        <a:spcPct val="30000"/>
      </a:spcBef>
      <a:spcAft>
        <a:spcPct val="0"/>
      </a:spcAft>
      <a:defRPr sz="1200" kern="1200">
        <a:solidFill>
          <a:schemeClr val="tx1"/>
        </a:solidFill>
        <a:latin typeface="Calibri" pitchFamily="34" charset="0"/>
        <a:ea typeface="+mn-ea"/>
        <a:cs typeface="+mn-cs"/>
      </a:defRPr>
    </a:lvl2pPr>
    <a:lvl3pPr marL="914400" algn="l" rtl="0" eaLnBrk="0" fontAlgn="base" hangingPunct="0">
      <a:spcBef>
        <a:spcPct val="30000"/>
      </a:spcBef>
      <a:spcAft>
        <a:spcPct val="0"/>
      </a:spcAft>
      <a:defRPr sz="1200" kern="1200">
        <a:solidFill>
          <a:schemeClr val="tx1"/>
        </a:solidFill>
        <a:latin typeface="Calibri" pitchFamily="34" charset="0"/>
        <a:ea typeface="+mn-ea"/>
        <a:cs typeface="+mn-cs"/>
      </a:defRPr>
    </a:lvl3pPr>
    <a:lvl4pPr marL="1371600" algn="l" rtl="0" eaLnBrk="0" fontAlgn="base" hangingPunct="0">
      <a:spcBef>
        <a:spcPct val="30000"/>
      </a:spcBef>
      <a:spcAft>
        <a:spcPct val="0"/>
      </a:spcAft>
      <a:defRPr sz="1200" kern="1200">
        <a:solidFill>
          <a:schemeClr val="tx1"/>
        </a:solidFill>
        <a:latin typeface="Calibri" pitchFamily="34" charset="0"/>
        <a:ea typeface="+mn-ea"/>
        <a:cs typeface="+mn-cs"/>
      </a:defRPr>
    </a:lvl4pPr>
    <a:lvl5pPr marL="1828800" algn="l" rtl="0" eaLnBrk="0" fontAlgn="base" hangingPunct="0">
      <a:spcBef>
        <a:spcPct val="30000"/>
      </a:spcBef>
      <a:spcAft>
        <a:spcPct val="0"/>
      </a:spcAft>
      <a:defRPr sz="1200" kern="1200">
        <a:solidFill>
          <a:schemeClr val="tx1"/>
        </a:solidFill>
        <a:latin typeface="Calibri" pitchFamily="34"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7" name="Rectangle 2"/>
          <p:cNvSpPr>
            <a:spLocks noGrp="1" noRot="1" noChangeAspect="1" noChangeArrowheads="1" noTextEdit="1"/>
          </p:cNvSpPr>
          <p:nvPr>
            <p:ph type="sldImg"/>
          </p:nvPr>
        </p:nvSpPr>
        <p:spPr>
          <a:ln/>
        </p:spPr>
      </p:sp>
      <p:sp>
        <p:nvSpPr>
          <p:cNvPr id="14338"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2769" name="Rectangle 2"/>
          <p:cNvSpPr>
            <a:spLocks noGrp="1" noRot="1" noChangeAspect="1" noChangeArrowheads="1" noTextEdit="1"/>
          </p:cNvSpPr>
          <p:nvPr>
            <p:ph type="sldImg"/>
          </p:nvPr>
        </p:nvSpPr>
        <p:spPr>
          <a:ln/>
        </p:spPr>
      </p:sp>
      <p:sp>
        <p:nvSpPr>
          <p:cNvPr id="32770" name="Rectangle 3"/>
          <p:cNvSpPr>
            <a:spLocks noGrp="1" noChangeArrowheads="1"/>
          </p:cNvSpPr>
          <p:nvPr>
            <p:ph type="body" idx="1"/>
          </p:nvPr>
        </p:nvSpPr>
        <p:spPr>
          <a:noFill/>
          <a:ln/>
        </p:spPr>
        <p:txBody>
          <a:bodyPr/>
          <a:lstStyle/>
          <a:p>
            <a:pPr eaLnBrk="1" hangingPunct="1">
              <a:lnSpc>
                <a:spcPct val="90000"/>
              </a:lnSpc>
            </a:pPr>
            <a:r>
              <a:rPr lang="it-IT" sz="900" smtClean="0"/>
              <a:t>In attesa del newpsnonline in cui tra le modalità di compartecipazione sarà esplicitato il trattamento dei dati, nel campo altro occorre indicare se il trattamento dati viene svolto da un soggetto diverso dal titolare. Questo comporta la nomina formale di un responsabile esterno.</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4817" name="Rectangle 2"/>
          <p:cNvSpPr>
            <a:spLocks noGrp="1" noRot="1" noChangeAspect="1" noChangeArrowheads="1" noTextEdit="1"/>
          </p:cNvSpPr>
          <p:nvPr>
            <p:ph type="sldImg"/>
          </p:nvPr>
        </p:nvSpPr>
        <p:spPr>
          <a:ln/>
        </p:spPr>
      </p:sp>
      <p:sp>
        <p:nvSpPr>
          <p:cNvPr id="34818" name="Rectangle 3"/>
          <p:cNvSpPr>
            <a:spLocks noGrp="1" noChangeArrowheads="1"/>
          </p:cNvSpPr>
          <p:nvPr>
            <p:ph type="body" idx="1"/>
          </p:nvPr>
        </p:nvSpPr>
        <p:spPr>
          <a:noFill/>
          <a:ln/>
        </p:spPr>
        <p:txBody>
          <a:bodyPr/>
          <a:lstStyle/>
          <a:p>
            <a:pPr eaLnBrk="1" hangingPunct="1">
              <a:lnSpc>
                <a:spcPct val="90000"/>
              </a:lnSpc>
            </a:pPr>
            <a:r>
              <a:rPr lang="it-IT" sz="900" smtClean="0"/>
              <a:t>Attenzione: spesso nelle schede questi ruoli vengono confusi, causando uno slittamento delle responsabilità:</a:t>
            </a:r>
          </a:p>
          <a:p>
            <a:pPr eaLnBrk="1" hangingPunct="1">
              <a:lnSpc>
                <a:spcPct val="90000"/>
              </a:lnSpc>
            </a:pPr>
            <a:r>
              <a:rPr lang="it-IT" sz="900" smtClean="0"/>
              <a:t>L’unità di rilevazione, la cui definizione statistica è nota a tutti, è un campo importante perché determina il soggetto che eventualmente soggetto a obbligo di risposta e sanzione. Il titolare, o per suo conto, l’organo intermedio vanno a prendere il dato presso l’unità di rilevazione.</a:t>
            </a:r>
          </a:p>
          <a:p>
            <a:pPr eaLnBrk="1" hangingPunct="1">
              <a:lnSpc>
                <a:spcPct val="90000"/>
              </a:lnSpc>
            </a:pPr>
            <a:r>
              <a:rPr lang="it-IT" sz="900" smtClean="0"/>
              <a:t>Quindi, l’organo intermedio raccoglie il dato presso qualcun altro per conto del titolare. In alcuni casi può avere altri ruoli (compartecipazione tecnico-metodologica, trattamento preliminare dei dati…).</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6865" name="Rectangle 2"/>
          <p:cNvSpPr>
            <a:spLocks noGrp="1" noRot="1" noChangeAspect="1" noChangeArrowheads="1" noTextEdit="1"/>
          </p:cNvSpPr>
          <p:nvPr>
            <p:ph type="sldImg"/>
          </p:nvPr>
        </p:nvSpPr>
        <p:spPr>
          <a:ln/>
        </p:spPr>
      </p:sp>
      <p:sp>
        <p:nvSpPr>
          <p:cNvPr id="36866" name="Rectangle 3"/>
          <p:cNvSpPr>
            <a:spLocks noGrp="1" noChangeArrowheads="1"/>
          </p:cNvSpPr>
          <p:nvPr>
            <p:ph type="body" idx="1"/>
          </p:nvPr>
        </p:nvSpPr>
        <p:spPr>
          <a:noFill/>
          <a:ln/>
        </p:spPr>
        <p:txBody>
          <a:bodyPr/>
          <a:lstStyle/>
          <a:p>
            <a:pPr eaLnBrk="1" hangingPunct="1">
              <a:lnSpc>
                <a:spcPct val="90000"/>
              </a:lnSpc>
            </a:pPr>
            <a:endParaRPr lang="it-IT" sz="900" smtClean="0"/>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3" name="Rectangle 2"/>
          <p:cNvSpPr>
            <a:spLocks noGrp="1" noRot="1" noChangeAspect="1" noChangeArrowheads="1" noTextEdit="1"/>
          </p:cNvSpPr>
          <p:nvPr>
            <p:ph type="sldImg"/>
          </p:nvPr>
        </p:nvSpPr>
        <p:spPr>
          <a:ln/>
        </p:spPr>
      </p:sp>
      <p:sp>
        <p:nvSpPr>
          <p:cNvPr id="38914" name="Rectangle 3"/>
          <p:cNvSpPr>
            <a:spLocks noGrp="1" noChangeArrowheads="1"/>
          </p:cNvSpPr>
          <p:nvPr>
            <p:ph type="body" idx="1"/>
          </p:nvPr>
        </p:nvSpPr>
        <p:spPr>
          <a:noFill/>
          <a:ln/>
        </p:spPr>
        <p:txBody>
          <a:bodyPr/>
          <a:lstStyle/>
          <a:p>
            <a:r>
              <a:rPr lang="it-IT" smtClean="0"/>
              <a:t>Abbiamo già parlato in altre sedi della necessità che la modulistica amm.va tenga comprenda la clausola del consenso al trattamento per fini statistici all’interno del Sistan.</a:t>
            </a:r>
          </a:p>
          <a:p>
            <a:r>
              <a:rPr lang="it-IT" smtClean="0"/>
              <a:t>Con il nuovo regolamento UE si prevede che il consenso sia esplicito (opt in e non opt out).</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0961" name="Rectangle 2"/>
          <p:cNvSpPr>
            <a:spLocks noGrp="1" noRot="1" noChangeAspect="1" noChangeArrowheads="1" noTextEdit="1"/>
          </p:cNvSpPr>
          <p:nvPr>
            <p:ph type="sldImg"/>
          </p:nvPr>
        </p:nvSpPr>
        <p:spPr>
          <a:ln/>
        </p:spPr>
      </p:sp>
      <p:sp>
        <p:nvSpPr>
          <p:cNvPr id="40962" name="Rectangle 3"/>
          <p:cNvSpPr>
            <a:spLocks noGrp="1" noChangeArrowheads="1"/>
          </p:cNvSpPr>
          <p:nvPr>
            <p:ph type="body" idx="1"/>
          </p:nvPr>
        </p:nvSpPr>
        <p:spPr>
          <a:noFill/>
          <a:ln/>
        </p:spPr>
        <p:txBody>
          <a:bodyPr/>
          <a:lstStyle/>
          <a:p>
            <a:pPr eaLnBrk="1" hangingPunct="1">
              <a:lnSpc>
                <a:spcPct val="90000"/>
              </a:lnSpc>
            </a:pPr>
            <a:r>
              <a:rPr lang="it-IT" sz="900" smtClean="0"/>
              <a:t>E’ in base alla finalità che un trattamento viene considerato legittimo </a:t>
            </a:r>
          </a:p>
          <a:p>
            <a:pPr eaLnBrk="1" hangingPunct="1">
              <a:lnSpc>
                <a:spcPct val="90000"/>
              </a:lnSpc>
            </a:pPr>
            <a:r>
              <a:rPr lang="it-IT" sz="900" smtClean="0"/>
              <a:t>La finalità non può mai essere amministrativa, di controllo etc.</a:t>
            </a:r>
          </a:p>
          <a:p>
            <a:pPr eaLnBrk="1" hangingPunct="1">
              <a:lnSpc>
                <a:spcPct val="90000"/>
              </a:lnSpc>
            </a:pPr>
            <a:r>
              <a:rPr lang="it-IT" sz="900" smtClean="0"/>
              <a:t>L’interessato deve aver chiaro il motivo per cui il suo dato viene utilizzato. Non usare un linguaggio statistico</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3009" name="Rectangle 2"/>
          <p:cNvSpPr>
            <a:spLocks noGrp="1" noRot="1" noChangeAspect="1" noChangeArrowheads="1" noTextEdit="1"/>
          </p:cNvSpPr>
          <p:nvPr>
            <p:ph type="sldImg"/>
          </p:nvPr>
        </p:nvSpPr>
        <p:spPr>
          <a:ln/>
        </p:spPr>
      </p:sp>
      <p:sp>
        <p:nvSpPr>
          <p:cNvPr id="43010" name="Rectangle 3"/>
          <p:cNvSpPr>
            <a:spLocks noGrp="1" noChangeArrowheads="1"/>
          </p:cNvSpPr>
          <p:nvPr>
            <p:ph type="body" idx="1"/>
          </p:nvPr>
        </p:nvSpPr>
        <p:spPr>
          <a:noFill/>
          <a:ln/>
        </p:spPr>
        <p:txBody>
          <a:bodyPr/>
          <a:lstStyle/>
          <a:p>
            <a:r>
              <a:rPr lang="it-IT" b="1" smtClean="0">
                <a:solidFill>
                  <a:srgbClr val="505150"/>
                </a:solidFill>
              </a:rPr>
              <a:t>Soggetti o le categorie di soggetti</a:t>
            </a:r>
            <a:r>
              <a:rPr lang="it-IT" smtClean="0"/>
              <a:t> : allo stato attuale il Garante chiede che siano specificati nella scheda Psn i destinatari precisi della comunicazione dei dati personali. L’Istat ritiene sufficiente l’indicazione che il trattamento dà luogo a un file per il Sistan che può essere richiesto, anche successivamente, dagli enti che ne fanno parte. Quando si conosce il destinatario, o quando i flussi di dati da ente a ente sono regolari, è buona norma indicarlo. Per i dati sensibili è indispensabile che la comunicazione, e quindi l’acquisizione, sia indicata nel Psn, pena l’impossibilità di accedere ai dati.</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7" name="Rectangle 2"/>
          <p:cNvSpPr>
            <a:spLocks noGrp="1" noRot="1" noChangeAspect="1" noChangeArrowheads="1" noTextEdit="1"/>
          </p:cNvSpPr>
          <p:nvPr>
            <p:ph type="sldImg"/>
          </p:nvPr>
        </p:nvSpPr>
        <p:spPr>
          <a:ln/>
        </p:spPr>
      </p:sp>
      <p:sp>
        <p:nvSpPr>
          <p:cNvPr id="45058"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05" name="Rectangle 2"/>
          <p:cNvSpPr>
            <a:spLocks noGrp="1" noRot="1" noChangeAspect="1" noChangeArrowheads="1" noTextEdit="1"/>
          </p:cNvSpPr>
          <p:nvPr>
            <p:ph type="sldImg"/>
          </p:nvPr>
        </p:nvSpPr>
        <p:spPr>
          <a:ln/>
        </p:spPr>
      </p:sp>
      <p:sp>
        <p:nvSpPr>
          <p:cNvPr id="47106" name="Rectangle 3"/>
          <p:cNvSpPr>
            <a:spLocks noGrp="1" noChangeArrowheads="1"/>
          </p:cNvSpPr>
          <p:nvPr>
            <p:ph type="body" idx="1"/>
          </p:nvPr>
        </p:nvSpPr>
        <p:spPr>
          <a:noFill/>
          <a:ln/>
        </p:spPr>
        <p:txBody>
          <a:bodyPr/>
          <a:lstStyle/>
          <a:p>
            <a:r>
              <a:rPr lang="it-IT" smtClean="0"/>
              <a:t>Istanza che proviene in particolar modo dalla Cuis.</a:t>
            </a:r>
          </a:p>
          <a:p>
            <a:r>
              <a:rPr lang="it-IT" smtClean="0"/>
              <a:t>Per progetti finalizzati anche al perseguimento di compiti istituzionali del titolare del trattamento che ha originato i dati, i soggetti del Sistema statistico nazionale possono comunicare dati personali a ricercatori operanti per conto di università, altre istituzioni pubbliche e organismi aventi finalità di ricerca, </a:t>
            </a:r>
          </a:p>
          <a:p>
            <a:endParaRPr lang="it-IT" smtClean="0"/>
          </a:p>
          <a:p>
            <a:r>
              <a:rPr lang="it-IT" smtClean="0"/>
              <a:t>A tutt’oggi la comunicazione di microdati personali è garantita solo nell’ambito del progetto del titolare: in poche parole non è consentito il “riuso”</a:t>
            </a:r>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3" name="Rectangle 2"/>
          <p:cNvSpPr>
            <a:spLocks noGrp="1" noRot="1" noChangeAspect="1" noChangeArrowheads="1" noTextEdit="1"/>
          </p:cNvSpPr>
          <p:nvPr>
            <p:ph type="sldImg"/>
          </p:nvPr>
        </p:nvSpPr>
        <p:spPr>
          <a:ln/>
        </p:spPr>
      </p:sp>
      <p:sp>
        <p:nvSpPr>
          <p:cNvPr id="49154" name="Rectangle 3"/>
          <p:cNvSpPr>
            <a:spLocks noGrp="1" noChangeArrowheads="1"/>
          </p:cNvSpPr>
          <p:nvPr>
            <p:ph type="body" idx="1"/>
          </p:nvPr>
        </p:nvSpPr>
        <p:spPr>
          <a:noFill/>
          <a:ln/>
        </p:spPr>
        <p:txBody>
          <a:bodyPr/>
          <a:lstStyle/>
          <a:p>
            <a:pPr eaLnBrk="1" hangingPunct="1">
              <a:lnSpc>
                <a:spcPct val="90000"/>
              </a:lnSpc>
            </a:pPr>
            <a:r>
              <a:rPr lang="it-IT" sz="900" smtClean="0"/>
              <a:t>Il garante ha dimostrato grande interesse per le nuove tipologie di trattamento, chiedendo informazioni supplementari oltre a quelle documentate nel Psn e, con le raccomandazioni di cui all’art. 22, ha dato parere positivo.</a:t>
            </a:r>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1" name="Rectangle 2"/>
          <p:cNvSpPr>
            <a:spLocks noGrp="1" noRot="1" noChangeAspect="1" noChangeArrowheads="1" noTextEdit="1"/>
          </p:cNvSpPr>
          <p:nvPr>
            <p:ph type="sldImg"/>
          </p:nvPr>
        </p:nvSpPr>
        <p:spPr>
          <a:ln/>
        </p:spPr>
      </p:sp>
      <p:sp>
        <p:nvSpPr>
          <p:cNvPr id="51202" name="Rectangle 3"/>
          <p:cNvSpPr>
            <a:spLocks noGrp="1" noChangeArrowheads="1"/>
          </p:cNvSpPr>
          <p:nvPr>
            <p:ph type="body" idx="1"/>
          </p:nvPr>
        </p:nvSpPr>
        <p:spPr>
          <a:noFill/>
          <a:ln/>
        </p:spPr>
        <p:txBody>
          <a:bodyPr/>
          <a:lstStyle/>
          <a:p>
            <a:pPr eaLnBrk="1" hangingPunct="1">
              <a:lnSpc>
                <a:spcPct val="90000"/>
              </a:lnSpc>
            </a:pPr>
            <a:endParaRPr lang="it-IT" sz="900" smtClean="0"/>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Rectangle 2"/>
          <p:cNvSpPr>
            <a:spLocks noGrp="1" noRot="1" noChangeAspect="1" noChangeArrowheads="1" noTextEdit="1"/>
          </p:cNvSpPr>
          <p:nvPr>
            <p:ph type="sldImg"/>
          </p:nvPr>
        </p:nvSpPr>
        <p:spPr>
          <a:ln/>
        </p:spPr>
      </p:sp>
      <p:sp>
        <p:nvSpPr>
          <p:cNvPr id="16386" name="Rectangle 3"/>
          <p:cNvSpPr>
            <a:spLocks noGrp="1" noChangeArrowheads="1"/>
          </p:cNvSpPr>
          <p:nvPr>
            <p:ph type="body" idx="1"/>
          </p:nvPr>
        </p:nvSpPr>
        <p:spPr>
          <a:noFill/>
          <a:ln/>
        </p:spPr>
        <p:txBody>
          <a:bodyPr/>
          <a:lstStyle/>
          <a:p>
            <a:pPr marL="228600" indent="-228600"/>
            <a:r>
              <a:rPr lang="it-IT" sz="1000" smtClean="0"/>
              <a:t>“</a:t>
            </a:r>
            <a:r>
              <a:rPr lang="it-IT" sz="1000" b="1" smtClean="0"/>
              <a:t>Privacy impact assessment</a:t>
            </a:r>
            <a:r>
              <a:rPr lang="it-IT" sz="1000" smtClean="0"/>
              <a:t>” preventivi. Valutazione degli impatti privacy fin dalla progettazione del processo e degli applicativi informatici di supporto, nei casi in cui il trattamento, per la sua natura, il suo oggetto o le sue finalità, presenti rischi specifici per i diritti e le libertà degli interessati, in particolare per trattamenti quali: la valutazione sistematica e globale di aspetti della personalità dell’interessato o quelli volti ad analizzarne o prevederne in particolare la situazione economica, l’ubicazione, lo stato di salute, le preferenze personali, lo stato di salute, la razza e l’origine etnica; o ancora trattamenti destinati alla prestazione di servizi sanitari, a ricerche epidemiologiche. </a:t>
            </a:r>
          </a:p>
          <a:p>
            <a:pPr marL="228600" indent="-228600"/>
            <a:r>
              <a:rPr lang="it-IT" sz="1000" smtClean="0"/>
              <a:t>Stando a quanto disposto dal Considerando n° 70 del Regolamento, </a:t>
            </a:r>
            <a:r>
              <a:rPr lang="it-IT" sz="1000" b="1" smtClean="0"/>
              <a:t>verrà abolito l’obbligo di Notificazione all’Autorità di Controllo (Garante Privacy).</a:t>
            </a:r>
            <a:r>
              <a:rPr lang="it-IT" sz="1000" smtClean="0"/>
              <a:t> Tale adempimento è considerato dal Legislatore come un obbligo che comporta oneri amministrativi e finanziari senza peraltro aver mai veramente contribuito a migliorare la protezione dei dati personali (in particolare per le piccole e medie imprese). Abolire tale obbligo generale di notificazione e sostituirlo con meccanismi e procedure efficaci che si concentrino piuttosto su quelle operazioni di trattamento che potenzialmente presentano rischi specifici per i diritti e le libertà degli interessati, per la loro natura, portata o finalità. ▪ </a:t>
            </a:r>
            <a:r>
              <a:rPr lang="it-IT" sz="1000" b="1" smtClean="0"/>
              <a:t>Obbligo di documentazione</a:t>
            </a:r>
            <a:r>
              <a:rPr lang="it-IT" sz="1000" smtClean="0"/>
              <a:t>. È il principio di rendicontazione (o, ancora meglio, principio della c.d. "accountability"), secondo cui il Titolare del trattamento deve conservare la documentazione di tutti i trattamenti effettuati sotto la propria responsabilità, indicando obbligatoriamente - per ognuno di essi - una serie “nutrita” di informazioni, tali da assicurare e comprovare - per ciascuna operazione - la conformità alle disposizioni del Regolamento.</a:t>
            </a:r>
            <a:endParaRPr lang="en-US" sz="1000" smtClean="0"/>
          </a:p>
          <a:p>
            <a:pPr marL="228600" indent="-228600"/>
            <a:r>
              <a:rPr lang="it-IT" sz="1000" smtClean="0"/>
              <a:t>Il responsabile della protezione dei dati (</a:t>
            </a:r>
            <a:r>
              <a:rPr lang="it-IT" sz="1000" b="1" smtClean="0"/>
              <a:t>Data Protection Officer</a:t>
            </a:r>
            <a:r>
              <a:rPr lang="it-IT" sz="1000" smtClean="0"/>
              <a:t>) deve avere almeno le seguenti qualifiche:</a:t>
            </a:r>
          </a:p>
          <a:p>
            <a:pPr marL="228600" indent="-228600">
              <a:buFontTx/>
              <a:buAutoNum type="arabicParenR"/>
            </a:pPr>
            <a:r>
              <a:rPr lang="it-IT" sz="1000" smtClean="0"/>
              <a:t>conoscenza approfondita del contenuto e dell'applicazione della normativa sulla protezione dei dati, incluse le misure e le procedure tecniche e organizzative; </a:t>
            </a:r>
            <a:br>
              <a:rPr lang="it-IT" sz="1000" smtClean="0"/>
            </a:br>
            <a:r>
              <a:rPr lang="it-IT" sz="1000" smtClean="0"/>
              <a:t>capacità di effettuare ispezioni, consultazioni, attività di documentazione e analisi dei file di registro; </a:t>
            </a:r>
            <a:br>
              <a:rPr lang="it-IT" sz="1000" smtClean="0"/>
            </a:br>
            <a:endParaRPr lang="it-IT" sz="1000" smtClean="0"/>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49" name="Rectangle 2"/>
          <p:cNvSpPr>
            <a:spLocks noGrp="1" noRot="1" noChangeAspect="1" noChangeArrowheads="1" noTextEdit="1"/>
          </p:cNvSpPr>
          <p:nvPr>
            <p:ph type="sldImg"/>
          </p:nvPr>
        </p:nvSpPr>
        <p:spPr>
          <a:ln/>
        </p:spPr>
      </p:sp>
      <p:sp>
        <p:nvSpPr>
          <p:cNvPr id="53250" name="Rectangle 3"/>
          <p:cNvSpPr>
            <a:spLocks noGrp="1" noChangeArrowheads="1"/>
          </p:cNvSpPr>
          <p:nvPr>
            <p:ph type="body" idx="1"/>
          </p:nvPr>
        </p:nvSpPr>
        <p:spPr>
          <a:noFill/>
          <a:ln/>
        </p:spPr>
        <p:txBody>
          <a:bodyPr/>
          <a:lstStyle/>
          <a:p>
            <a:pPr eaLnBrk="1" hangingPunct="1">
              <a:lnSpc>
                <a:spcPct val="90000"/>
              </a:lnSpc>
            </a:pPr>
            <a:r>
              <a:rPr lang="it-IT" sz="900" smtClean="0"/>
              <a:t>Quest’ultima slide ci introduce ad un argomento che sarà toccato dopo sul nuovo questionario e il nuovo applicativo psnonline.</a:t>
            </a:r>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3" name="Rectangle 2"/>
          <p:cNvSpPr>
            <a:spLocks noGrp="1" noRot="1" noChangeAspect="1" noChangeArrowheads="1" noTextEdit="1"/>
          </p:cNvSpPr>
          <p:nvPr>
            <p:ph type="sldImg"/>
          </p:nvPr>
        </p:nvSpPr>
        <p:spPr>
          <a:ln/>
        </p:spPr>
      </p:sp>
      <p:sp>
        <p:nvSpPr>
          <p:cNvPr id="18434" name="Rectangle 3"/>
          <p:cNvSpPr>
            <a:spLocks noGrp="1" noChangeArrowheads="1"/>
          </p:cNvSpPr>
          <p:nvPr>
            <p:ph type="body" idx="1"/>
          </p:nvPr>
        </p:nvSpPr>
        <p:spPr>
          <a:noFill/>
          <a:ln/>
        </p:spPr>
        <p:txBody>
          <a:bodyPr/>
          <a:lstStyle/>
          <a:p>
            <a:endParaRPr lang="it-IT" smtClean="0"/>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1" name="Rectangle 2"/>
          <p:cNvSpPr>
            <a:spLocks noGrp="1" noRot="1" noChangeAspect="1" noChangeArrowheads="1" noTextEdit="1"/>
          </p:cNvSpPr>
          <p:nvPr>
            <p:ph type="sldImg"/>
          </p:nvPr>
        </p:nvSpPr>
        <p:spPr>
          <a:ln/>
        </p:spPr>
      </p:sp>
      <p:sp>
        <p:nvSpPr>
          <p:cNvPr id="20482" name="Rectangle 3"/>
          <p:cNvSpPr>
            <a:spLocks noGrp="1" noChangeArrowheads="1"/>
          </p:cNvSpPr>
          <p:nvPr>
            <p:ph type="body" idx="1"/>
          </p:nvPr>
        </p:nvSpPr>
        <p:spPr>
          <a:noFill/>
          <a:ln/>
        </p:spPr>
        <p:txBody>
          <a:bodyPr/>
          <a:lstStyle/>
          <a:p>
            <a:pPr eaLnBrk="1" hangingPunct="1">
              <a:lnSpc>
                <a:spcPct val="90000"/>
              </a:lnSpc>
            </a:pPr>
            <a:r>
              <a:rPr lang="it-IT" sz="900" smtClean="0"/>
              <a:t>E’ in base alla finalità che un trattamento viene considerato legittimo </a:t>
            </a:r>
          </a:p>
          <a:p>
            <a:pPr eaLnBrk="1" hangingPunct="1">
              <a:lnSpc>
                <a:spcPct val="90000"/>
              </a:lnSpc>
            </a:pPr>
            <a:r>
              <a:rPr lang="it-IT" sz="900" smtClean="0"/>
              <a:t>La finalità non può mai essere amministrativa, di controllo etc.</a:t>
            </a:r>
          </a:p>
          <a:p>
            <a:pPr eaLnBrk="1" hangingPunct="1">
              <a:lnSpc>
                <a:spcPct val="90000"/>
              </a:lnSpc>
            </a:pPr>
            <a:r>
              <a:rPr lang="it-IT" sz="900" smtClean="0"/>
              <a:t>L’interessato deve aver chiaro il motivo per cui il suo dato viene utilizzato. Non usare un linguaggio statistico</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29" name="Rectangle 2"/>
          <p:cNvSpPr>
            <a:spLocks noGrp="1" noRot="1" noChangeAspect="1" noChangeArrowheads="1" noTextEdit="1"/>
          </p:cNvSpPr>
          <p:nvPr>
            <p:ph type="sldImg"/>
          </p:nvPr>
        </p:nvSpPr>
        <p:spPr>
          <a:ln/>
        </p:spPr>
      </p:sp>
      <p:sp>
        <p:nvSpPr>
          <p:cNvPr id="22530" name="Rectangle 3"/>
          <p:cNvSpPr>
            <a:spLocks noGrp="1" noChangeArrowheads="1"/>
          </p:cNvSpPr>
          <p:nvPr>
            <p:ph type="body" idx="1"/>
          </p:nvPr>
        </p:nvSpPr>
        <p:spPr>
          <a:noFill/>
          <a:ln/>
        </p:spPr>
        <p:txBody>
          <a:bodyPr/>
          <a:lstStyle/>
          <a:p>
            <a:pPr eaLnBrk="1" hangingPunct="1">
              <a:lnSpc>
                <a:spcPct val="90000"/>
              </a:lnSpc>
            </a:pPr>
            <a:endParaRPr lang="it-IT" sz="900" smtClean="0"/>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7" name="Rectangle 2"/>
          <p:cNvSpPr>
            <a:spLocks noGrp="1" noRot="1" noChangeAspect="1" noChangeArrowheads="1" noTextEdit="1"/>
          </p:cNvSpPr>
          <p:nvPr>
            <p:ph type="sldImg"/>
          </p:nvPr>
        </p:nvSpPr>
        <p:spPr>
          <a:ln/>
        </p:spPr>
      </p:sp>
      <p:sp>
        <p:nvSpPr>
          <p:cNvPr id="24578" name="Rectangle 3"/>
          <p:cNvSpPr>
            <a:spLocks noGrp="1" noChangeArrowheads="1"/>
          </p:cNvSpPr>
          <p:nvPr>
            <p:ph type="body" idx="1"/>
          </p:nvPr>
        </p:nvSpPr>
        <p:spPr>
          <a:noFill/>
          <a:ln/>
        </p:spPr>
        <p:txBody>
          <a:bodyPr/>
          <a:lstStyle/>
          <a:p>
            <a:pPr eaLnBrk="1" hangingPunct="1">
              <a:lnSpc>
                <a:spcPct val="90000"/>
              </a:lnSpc>
            </a:pPr>
            <a:r>
              <a:rPr lang="it-IT" sz="900" smtClean="0"/>
              <a:t>E’ in base alla finalità che un trattamento viene considerato legittimo </a:t>
            </a:r>
          </a:p>
          <a:p>
            <a:pPr eaLnBrk="1" hangingPunct="1">
              <a:lnSpc>
                <a:spcPct val="90000"/>
              </a:lnSpc>
            </a:pPr>
            <a:r>
              <a:rPr lang="it-IT" sz="900" smtClean="0"/>
              <a:t>La finalità non può mai essere amministrativa, di controllo etc.</a:t>
            </a:r>
          </a:p>
          <a:p>
            <a:pPr eaLnBrk="1" hangingPunct="1">
              <a:lnSpc>
                <a:spcPct val="90000"/>
              </a:lnSpc>
            </a:pPr>
            <a:r>
              <a:rPr lang="it-IT" sz="900" smtClean="0"/>
              <a:t>L’interessato deve aver chiaro il motivo per cui il suo dato viene utilizzato. Per esempio, in un progetto in cui si utilizzano i dati relativi alle prestazioni sanitarie, è importante specificare se si rilevano al solo fine di stimare la presenza sul territorio o il ricorso ai servizi sanitari.  Non usare un linguaggio eccessivamente statistico</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6625" name="Rectangle 2"/>
          <p:cNvSpPr>
            <a:spLocks noGrp="1" noRot="1" noChangeAspect="1" noChangeArrowheads="1" noTextEdit="1"/>
          </p:cNvSpPr>
          <p:nvPr>
            <p:ph type="sldImg"/>
          </p:nvPr>
        </p:nvSpPr>
        <p:spPr>
          <a:ln/>
        </p:spPr>
      </p:sp>
      <p:sp>
        <p:nvSpPr>
          <p:cNvPr id="26626" name="Rectangle 3"/>
          <p:cNvSpPr>
            <a:spLocks noGrp="1" noChangeArrowheads="1"/>
          </p:cNvSpPr>
          <p:nvPr>
            <p:ph type="body" idx="1"/>
          </p:nvPr>
        </p:nvSpPr>
        <p:spPr>
          <a:noFill/>
          <a:ln/>
        </p:spPr>
        <p:txBody>
          <a:bodyPr/>
          <a:lstStyle/>
          <a:p>
            <a:pPr eaLnBrk="1" hangingPunct="1">
              <a:lnSpc>
                <a:spcPct val="90000"/>
              </a:lnSpc>
            </a:pPr>
            <a:endParaRPr lang="it-IT" sz="900" smtClean="0"/>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3" name="Rectangle 2"/>
          <p:cNvSpPr>
            <a:spLocks noGrp="1" noRot="1" noChangeAspect="1" noChangeArrowheads="1" noTextEdit="1"/>
          </p:cNvSpPr>
          <p:nvPr>
            <p:ph type="sldImg"/>
          </p:nvPr>
        </p:nvSpPr>
        <p:spPr>
          <a:ln/>
        </p:spPr>
      </p:sp>
      <p:sp>
        <p:nvSpPr>
          <p:cNvPr id="28674" name="Rectangle 3"/>
          <p:cNvSpPr>
            <a:spLocks noGrp="1" noChangeArrowheads="1"/>
          </p:cNvSpPr>
          <p:nvPr>
            <p:ph type="body" idx="1"/>
          </p:nvPr>
        </p:nvSpPr>
        <p:spPr>
          <a:noFill/>
          <a:ln/>
        </p:spPr>
        <p:txBody>
          <a:bodyPr/>
          <a:lstStyle/>
          <a:p>
            <a:pPr eaLnBrk="1" hangingPunct="1">
              <a:lnSpc>
                <a:spcPct val="90000"/>
              </a:lnSpc>
            </a:pPr>
            <a:r>
              <a:rPr lang="it-IT" sz="900" smtClean="0"/>
              <a:t>Il dato sensibile può essere rilevato anche senza un quesito diretto, ma dal contesto di più quesiti</a:t>
            </a:r>
          </a:p>
          <a:p>
            <a:pPr eaLnBrk="1" hangingPunct="1">
              <a:lnSpc>
                <a:spcPct val="90000"/>
              </a:lnSpc>
            </a:pPr>
            <a:r>
              <a:rPr lang="it-IT" sz="900" smtClean="0"/>
              <a:t>L’ultima raccomandazione afferisce alla dimensione della sicurezza informatica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721" name="Rectangle 2"/>
          <p:cNvSpPr>
            <a:spLocks noGrp="1" noRot="1" noChangeAspect="1" noChangeArrowheads="1" noTextEdit="1"/>
          </p:cNvSpPr>
          <p:nvPr>
            <p:ph type="sldImg"/>
          </p:nvPr>
        </p:nvSpPr>
        <p:spPr>
          <a:ln/>
        </p:spPr>
      </p:sp>
      <p:sp>
        <p:nvSpPr>
          <p:cNvPr id="30722" name="Rectangle 3"/>
          <p:cNvSpPr>
            <a:spLocks noGrp="1" noChangeArrowheads="1"/>
          </p:cNvSpPr>
          <p:nvPr>
            <p:ph type="body" idx="1"/>
          </p:nvPr>
        </p:nvSpPr>
        <p:spPr>
          <a:noFill/>
          <a:ln/>
        </p:spPr>
        <p:txBody>
          <a:bodyPr/>
          <a:lstStyle/>
          <a:p>
            <a:pPr eaLnBrk="1" hangingPunct="1">
              <a:lnSpc>
                <a:spcPct val="90000"/>
              </a:lnSpc>
            </a:pPr>
            <a:r>
              <a:rPr lang="it-IT" sz="900" smtClean="0"/>
              <a:t>E’ in base alla finalità che un trattamento viene considerato legittimo </a:t>
            </a:r>
          </a:p>
          <a:p>
            <a:pPr eaLnBrk="1" hangingPunct="1">
              <a:lnSpc>
                <a:spcPct val="90000"/>
              </a:lnSpc>
            </a:pPr>
            <a:r>
              <a:rPr lang="it-IT" sz="900" smtClean="0"/>
              <a:t>La finalità non può mai essere amministrativa, di controllo etc.</a:t>
            </a:r>
          </a:p>
          <a:p>
            <a:pPr eaLnBrk="1" hangingPunct="1">
              <a:lnSpc>
                <a:spcPct val="90000"/>
              </a:lnSpc>
            </a:pPr>
            <a:r>
              <a:rPr lang="it-IT" sz="900" smtClean="0"/>
              <a:t>L’interessato deve aver chiaro il motivo per cui il suo dato viene utilizzato. Non usare un linguaggio statistico</a:t>
            </a:r>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srcRect/>
          <a:stretch>
            <a:fillRect/>
          </a:stretch>
        </p:blipFill>
        <p:spPr bwMode="auto">
          <a:xfrm>
            <a:off x="6592888" y="6356350"/>
            <a:ext cx="862012" cy="434975"/>
          </a:xfrm>
          <a:prstGeom prst="rect">
            <a:avLst/>
          </a:prstGeom>
          <a:noFill/>
          <a:ln w="12700">
            <a:noFill/>
            <a:miter lim="800000"/>
            <a:headEnd/>
            <a:tailEnd/>
          </a:ln>
        </p:spPr>
      </p:pic>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5" name="Segnaposto numero diapositiva 5"/>
          <p:cNvSpPr>
            <a:spLocks noGrp="1"/>
          </p:cNvSpPr>
          <p:nvPr>
            <p:ph type="sldNum" sz="quarter" idx="10"/>
          </p:nvPr>
        </p:nvSpPr>
        <p:spPr>
          <a:xfrm>
            <a:off x="119063" y="5991225"/>
            <a:ext cx="566737" cy="365125"/>
          </a:xfrm>
          <a:prstGeom prst="rect">
            <a:avLst/>
          </a:prstGeom>
        </p:spPr>
        <p:txBody>
          <a:bodyPr/>
          <a:lstStyle>
            <a:lvl1pPr fontAlgn="auto">
              <a:spcBef>
                <a:spcPts val="0"/>
              </a:spcBef>
              <a:spcAft>
                <a:spcPts val="0"/>
              </a:spcAft>
              <a:defRPr>
                <a:solidFill>
                  <a:schemeClr val="tx1">
                    <a:lumMod val="50000"/>
                    <a:lumOff val="50000"/>
                  </a:schemeClr>
                </a:solidFill>
                <a:latin typeface="+mn-lt"/>
                <a:cs typeface="+mn-cs"/>
              </a:defRPr>
            </a:lvl1pPr>
          </a:lstStyle>
          <a:p>
            <a:pPr>
              <a:defRPr/>
            </a:pPr>
            <a:fld id="{5CBDE180-B82A-474B-82C8-5D9CADB87B8A}" type="slidenum">
              <a:rPr lang="it-IT"/>
              <a:pPr>
                <a:defRPr/>
              </a:pPr>
              <a:t>‹N›</a:t>
            </a:fld>
            <a:endParaRPr lang="it-IT" dirty="0"/>
          </a:p>
        </p:txBody>
      </p:sp>
      <p:sp>
        <p:nvSpPr>
          <p:cNvPr id="6" name="Segnaposto piè di pagina 3"/>
          <p:cNvSpPr>
            <a:spLocks noGrp="1"/>
          </p:cNvSpPr>
          <p:nvPr>
            <p:ph type="ftr" sz="quarter" idx="11"/>
          </p:nvPr>
        </p:nvSpPr>
        <p:spPr>
          <a:xfrm>
            <a:off x="785813" y="6356350"/>
            <a:ext cx="5233987" cy="365125"/>
          </a:xfrm>
          <a:prstGeom prst="rect">
            <a:avLst/>
          </a:prstGeom>
        </p:spPr>
        <p:txBody>
          <a:bodyPr/>
          <a:lstStyle>
            <a:lvl1pPr fontAlgn="auto">
              <a:spcBef>
                <a:spcPts val="0"/>
              </a:spcBef>
              <a:spcAft>
                <a:spcPts val="0"/>
              </a:spcAft>
              <a:defRPr sz="1400">
                <a:solidFill>
                  <a:schemeClr val="tx1">
                    <a:lumMod val="50000"/>
                    <a:lumOff val="50000"/>
                  </a:schemeClr>
                </a:solidFill>
                <a:latin typeface="+mn-lt"/>
                <a:cs typeface="+mn-cs"/>
              </a:defRPr>
            </a:lvl1pPr>
          </a:lstStyle>
          <a:p>
            <a:pPr>
              <a:defRPr/>
            </a:pPr>
            <a:r>
              <a:rPr lang="it-IT"/>
              <a:t>Le regole della privacy: questioni aperte - Monica Attias</a:t>
            </a:r>
            <a:endParaRPr lang="it-IT"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r>
              <a:rPr lang="it-IT"/>
              <a:t>Le regole della privacy: questioni aperte - Monica Attias</a:t>
            </a:r>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16AFA8A3-8B81-4825-9F7C-0404AA628EBC}"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pic>
        <p:nvPicPr>
          <p:cNvPr id="4" name="Picture 2"/>
          <p:cNvPicPr>
            <a:picLocks noChangeAspect="1" noChangeArrowheads="1"/>
          </p:cNvPicPr>
          <p:nvPr userDrawn="1"/>
        </p:nvPicPr>
        <p:blipFill>
          <a:blip r:embed="rId2"/>
          <a:srcRect/>
          <a:stretch>
            <a:fillRect/>
          </a:stretch>
        </p:blipFill>
        <p:spPr bwMode="auto">
          <a:xfrm>
            <a:off x="6592888" y="6356350"/>
            <a:ext cx="862012" cy="434975"/>
          </a:xfrm>
          <a:prstGeom prst="rect">
            <a:avLst/>
          </a:prstGeom>
          <a:noFill/>
          <a:ln w="12700">
            <a:noFill/>
            <a:miter lim="800000"/>
            <a:headEnd/>
            <a:tailEnd/>
          </a:ln>
        </p:spPr>
      </p:pic>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5" name="Segnaposto numero diapositiva 5"/>
          <p:cNvSpPr>
            <a:spLocks noGrp="1"/>
          </p:cNvSpPr>
          <p:nvPr>
            <p:ph type="sldNum" sz="quarter" idx="10"/>
          </p:nvPr>
        </p:nvSpPr>
        <p:spPr>
          <a:xfrm>
            <a:off x="119063" y="5991225"/>
            <a:ext cx="566737" cy="365125"/>
          </a:xfrm>
          <a:prstGeom prst="rect">
            <a:avLst/>
          </a:prstGeom>
        </p:spPr>
        <p:txBody>
          <a:bodyPr/>
          <a:lstStyle>
            <a:lvl1pPr fontAlgn="auto">
              <a:spcBef>
                <a:spcPts val="0"/>
              </a:spcBef>
              <a:spcAft>
                <a:spcPts val="0"/>
              </a:spcAft>
              <a:defRPr>
                <a:solidFill>
                  <a:schemeClr val="tx1">
                    <a:lumMod val="50000"/>
                    <a:lumOff val="50000"/>
                  </a:schemeClr>
                </a:solidFill>
                <a:latin typeface="+mn-lt"/>
                <a:cs typeface="+mn-cs"/>
              </a:defRPr>
            </a:lvl1pPr>
          </a:lstStyle>
          <a:p>
            <a:pPr>
              <a:defRPr/>
            </a:pPr>
            <a:fld id="{A4D2D24D-7A66-4EA2-BCCD-930DAE9CF887}" type="slidenum">
              <a:rPr lang="it-IT"/>
              <a:pPr>
                <a:defRPr/>
              </a:pPr>
              <a:t>‹N›</a:t>
            </a:fld>
            <a:endParaRPr lang="it-IT" dirty="0"/>
          </a:p>
        </p:txBody>
      </p:sp>
      <p:sp>
        <p:nvSpPr>
          <p:cNvPr id="6" name="Segnaposto piè di pagina 3"/>
          <p:cNvSpPr>
            <a:spLocks noGrp="1"/>
          </p:cNvSpPr>
          <p:nvPr>
            <p:ph type="ftr" sz="quarter" idx="11"/>
          </p:nvPr>
        </p:nvSpPr>
        <p:spPr>
          <a:xfrm>
            <a:off x="785813" y="6356350"/>
            <a:ext cx="5233987" cy="365125"/>
          </a:xfrm>
          <a:prstGeom prst="rect">
            <a:avLst/>
          </a:prstGeom>
        </p:spPr>
        <p:txBody>
          <a:bodyPr/>
          <a:lstStyle>
            <a:lvl1pPr fontAlgn="auto">
              <a:spcBef>
                <a:spcPts val="0"/>
              </a:spcBef>
              <a:spcAft>
                <a:spcPts val="0"/>
              </a:spcAft>
              <a:defRPr sz="1400">
                <a:solidFill>
                  <a:schemeClr val="tx1">
                    <a:lumMod val="50000"/>
                    <a:lumOff val="50000"/>
                  </a:schemeClr>
                </a:solidFill>
                <a:latin typeface="+mn-lt"/>
                <a:cs typeface="+mn-cs"/>
              </a:defRPr>
            </a:lvl1pPr>
          </a:lstStyle>
          <a:p>
            <a:pPr>
              <a:defRPr/>
            </a:pPr>
            <a:r>
              <a:rPr lang="it-IT"/>
              <a:t>Le regole della privacy: questioni aperte - Monica Attias</a:t>
            </a:r>
            <a:endParaRPr lang="it-IT"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pic>
        <p:nvPicPr>
          <p:cNvPr id="5" name="Picture 2"/>
          <p:cNvPicPr>
            <a:picLocks noChangeAspect="1" noChangeArrowheads="1"/>
          </p:cNvPicPr>
          <p:nvPr userDrawn="1"/>
        </p:nvPicPr>
        <p:blipFill>
          <a:blip r:embed="rId2"/>
          <a:srcRect/>
          <a:stretch>
            <a:fillRect/>
          </a:stretch>
        </p:blipFill>
        <p:spPr bwMode="auto">
          <a:xfrm>
            <a:off x="6592888" y="6356350"/>
            <a:ext cx="862012" cy="434975"/>
          </a:xfrm>
          <a:prstGeom prst="rect">
            <a:avLst/>
          </a:prstGeom>
          <a:noFill/>
          <a:ln w="12700">
            <a:noFill/>
            <a:miter lim="800000"/>
            <a:headEnd/>
            <a:tailEnd/>
          </a:ln>
        </p:spPr>
      </p:pic>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6" name="Segnaposto numero diapositiva 5"/>
          <p:cNvSpPr>
            <a:spLocks noGrp="1"/>
          </p:cNvSpPr>
          <p:nvPr>
            <p:ph type="sldNum" sz="quarter" idx="10"/>
          </p:nvPr>
        </p:nvSpPr>
        <p:spPr>
          <a:xfrm>
            <a:off x="119063" y="5991225"/>
            <a:ext cx="566737" cy="365125"/>
          </a:xfrm>
          <a:prstGeom prst="rect">
            <a:avLst/>
          </a:prstGeom>
        </p:spPr>
        <p:txBody>
          <a:bodyPr/>
          <a:lstStyle>
            <a:lvl1pPr fontAlgn="auto">
              <a:spcBef>
                <a:spcPts val="0"/>
              </a:spcBef>
              <a:spcAft>
                <a:spcPts val="0"/>
              </a:spcAft>
              <a:defRPr>
                <a:solidFill>
                  <a:schemeClr val="tx1">
                    <a:lumMod val="50000"/>
                    <a:lumOff val="50000"/>
                  </a:schemeClr>
                </a:solidFill>
                <a:latin typeface="+mn-lt"/>
                <a:cs typeface="+mn-cs"/>
              </a:defRPr>
            </a:lvl1pPr>
          </a:lstStyle>
          <a:p>
            <a:pPr>
              <a:defRPr/>
            </a:pPr>
            <a:fld id="{F3B1F866-2366-46DE-8887-7722A4D44A72}" type="slidenum">
              <a:rPr lang="it-IT"/>
              <a:pPr>
                <a:defRPr/>
              </a:pPr>
              <a:t>‹N›</a:t>
            </a:fld>
            <a:endParaRPr lang="it-IT" dirty="0"/>
          </a:p>
        </p:txBody>
      </p:sp>
      <p:sp>
        <p:nvSpPr>
          <p:cNvPr id="7" name="Segnaposto piè di pagina 3"/>
          <p:cNvSpPr>
            <a:spLocks noGrp="1"/>
          </p:cNvSpPr>
          <p:nvPr>
            <p:ph type="ftr" sz="quarter" idx="11"/>
          </p:nvPr>
        </p:nvSpPr>
        <p:spPr>
          <a:xfrm>
            <a:off x="785813" y="6356350"/>
            <a:ext cx="5233987" cy="365125"/>
          </a:xfrm>
          <a:prstGeom prst="rect">
            <a:avLst/>
          </a:prstGeom>
        </p:spPr>
        <p:txBody>
          <a:bodyPr/>
          <a:lstStyle>
            <a:lvl1pPr fontAlgn="auto">
              <a:spcBef>
                <a:spcPts val="0"/>
              </a:spcBef>
              <a:spcAft>
                <a:spcPts val="0"/>
              </a:spcAft>
              <a:defRPr sz="1400">
                <a:solidFill>
                  <a:schemeClr val="tx1">
                    <a:lumMod val="50000"/>
                    <a:lumOff val="50000"/>
                  </a:schemeClr>
                </a:solidFill>
                <a:latin typeface="+mn-lt"/>
                <a:cs typeface="+mn-cs"/>
              </a:defRPr>
            </a:lvl1pPr>
          </a:lstStyle>
          <a:p>
            <a:pPr>
              <a:defRPr/>
            </a:pPr>
            <a:r>
              <a:rPr lang="it-IT"/>
              <a:t>Le regole della privacy: questioni aperte - Monica Attias</a:t>
            </a:r>
            <a:endParaRPr lang="it-IT"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pic>
        <p:nvPicPr>
          <p:cNvPr id="7" name="Picture 2"/>
          <p:cNvPicPr>
            <a:picLocks noChangeAspect="1" noChangeArrowheads="1"/>
          </p:cNvPicPr>
          <p:nvPr userDrawn="1"/>
        </p:nvPicPr>
        <p:blipFill>
          <a:blip r:embed="rId2"/>
          <a:srcRect/>
          <a:stretch>
            <a:fillRect/>
          </a:stretch>
        </p:blipFill>
        <p:spPr bwMode="auto">
          <a:xfrm>
            <a:off x="6592888" y="6356350"/>
            <a:ext cx="862012" cy="434975"/>
          </a:xfrm>
          <a:prstGeom prst="rect">
            <a:avLst/>
          </a:prstGeom>
          <a:noFill/>
          <a:ln w="12700">
            <a:noFill/>
            <a:miter lim="800000"/>
            <a:headEnd/>
            <a:tailEnd/>
          </a:ln>
        </p:spPr>
      </p:pic>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8" name="Segnaposto numero diapositiva 5"/>
          <p:cNvSpPr>
            <a:spLocks noGrp="1"/>
          </p:cNvSpPr>
          <p:nvPr>
            <p:ph type="sldNum" sz="quarter" idx="10"/>
          </p:nvPr>
        </p:nvSpPr>
        <p:spPr>
          <a:xfrm>
            <a:off x="119063" y="5991225"/>
            <a:ext cx="566737" cy="365125"/>
          </a:xfrm>
          <a:prstGeom prst="rect">
            <a:avLst/>
          </a:prstGeom>
        </p:spPr>
        <p:txBody>
          <a:bodyPr/>
          <a:lstStyle>
            <a:lvl1pPr fontAlgn="auto">
              <a:spcBef>
                <a:spcPts val="0"/>
              </a:spcBef>
              <a:spcAft>
                <a:spcPts val="0"/>
              </a:spcAft>
              <a:defRPr>
                <a:solidFill>
                  <a:schemeClr val="tx1">
                    <a:lumMod val="50000"/>
                    <a:lumOff val="50000"/>
                  </a:schemeClr>
                </a:solidFill>
                <a:latin typeface="+mn-lt"/>
                <a:cs typeface="+mn-cs"/>
              </a:defRPr>
            </a:lvl1pPr>
          </a:lstStyle>
          <a:p>
            <a:pPr>
              <a:defRPr/>
            </a:pPr>
            <a:fld id="{1AE5DDC9-FB8A-4D6F-A92D-732F8E39F87B}" type="slidenum">
              <a:rPr lang="it-IT"/>
              <a:pPr>
                <a:defRPr/>
              </a:pPr>
              <a:t>‹N›</a:t>
            </a:fld>
            <a:endParaRPr lang="it-IT" dirty="0"/>
          </a:p>
        </p:txBody>
      </p:sp>
      <p:sp>
        <p:nvSpPr>
          <p:cNvPr id="9" name="Segnaposto piè di pagina 3"/>
          <p:cNvSpPr>
            <a:spLocks noGrp="1"/>
          </p:cNvSpPr>
          <p:nvPr>
            <p:ph type="ftr" sz="quarter" idx="11"/>
          </p:nvPr>
        </p:nvSpPr>
        <p:spPr>
          <a:xfrm>
            <a:off x="785813" y="6356350"/>
            <a:ext cx="5233987" cy="365125"/>
          </a:xfrm>
          <a:prstGeom prst="rect">
            <a:avLst/>
          </a:prstGeom>
        </p:spPr>
        <p:txBody>
          <a:bodyPr/>
          <a:lstStyle>
            <a:lvl1pPr fontAlgn="auto">
              <a:spcBef>
                <a:spcPts val="0"/>
              </a:spcBef>
              <a:spcAft>
                <a:spcPts val="0"/>
              </a:spcAft>
              <a:defRPr sz="1400">
                <a:solidFill>
                  <a:schemeClr val="tx1">
                    <a:lumMod val="50000"/>
                    <a:lumOff val="50000"/>
                  </a:schemeClr>
                </a:solidFill>
                <a:latin typeface="+mn-lt"/>
                <a:cs typeface="+mn-cs"/>
              </a:defRPr>
            </a:lvl1pPr>
          </a:lstStyle>
          <a:p>
            <a:pPr>
              <a:defRPr/>
            </a:pPr>
            <a:r>
              <a:rPr lang="it-IT"/>
              <a:t>Le regole della privacy: questioni aperte - Monica Attias</a:t>
            </a:r>
            <a:endParaRPr lang="it-IT"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pic>
        <p:nvPicPr>
          <p:cNvPr id="3" name="Picture 2"/>
          <p:cNvPicPr>
            <a:picLocks noChangeAspect="1" noChangeArrowheads="1"/>
          </p:cNvPicPr>
          <p:nvPr userDrawn="1"/>
        </p:nvPicPr>
        <p:blipFill>
          <a:blip r:embed="rId2"/>
          <a:srcRect/>
          <a:stretch>
            <a:fillRect/>
          </a:stretch>
        </p:blipFill>
        <p:spPr bwMode="auto">
          <a:xfrm>
            <a:off x="6592888" y="6356350"/>
            <a:ext cx="862012" cy="434975"/>
          </a:xfrm>
          <a:prstGeom prst="rect">
            <a:avLst/>
          </a:prstGeom>
          <a:noFill/>
          <a:ln w="12700">
            <a:noFill/>
            <a:miter lim="800000"/>
            <a:headEnd/>
            <a:tailEnd/>
          </a:ln>
        </p:spPr>
      </p:pic>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4" name="Segnaposto numero diapositiva 5"/>
          <p:cNvSpPr>
            <a:spLocks noGrp="1"/>
          </p:cNvSpPr>
          <p:nvPr>
            <p:ph type="sldNum" sz="quarter" idx="10"/>
          </p:nvPr>
        </p:nvSpPr>
        <p:spPr>
          <a:xfrm>
            <a:off x="119063" y="5991225"/>
            <a:ext cx="566737" cy="365125"/>
          </a:xfrm>
          <a:prstGeom prst="rect">
            <a:avLst/>
          </a:prstGeom>
        </p:spPr>
        <p:txBody>
          <a:bodyPr/>
          <a:lstStyle>
            <a:lvl1pPr fontAlgn="auto">
              <a:spcBef>
                <a:spcPts val="0"/>
              </a:spcBef>
              <a:spcAft>
                <a:spcPts val="0"/>
              </a:spcAft>
              <a:defRPr>
                <a:solidFill>
                  <a:schemeClr val="tx1">
                    <a:lumMod val="50000"/>
                    <a:lumOff val="50000"/>
                  </a:schemeClr>
                </a:solidFill>
                <a:latin typeface="+mn-lt"/>
                <a:cs typeface="+mn-cs"/>
              </a:defRPr>
            </a:lvl1pPr>
          </a:lstStyle>
          <a:p>
            <a:pPr>
              <a:defRPr/>
            </a:pPr>
            <a:fld id="{5BE32C81-1812-4CA9-AB15-D7E9C40FD0F5}" type="slidenum">
              <a:rPr lang="it-IT"/>
              <a:pPr>
                <a:defRPr/>
              </a:pPr>
              <a:t>‹N›</a:t>
            </a:fld>
            <a:endParaRPr lang="it-IT" dirty="0"/>
          </a:p>
        </p:txBody>
      </p:sp>
      <p:sp>
        <p:nvSpPr>
          <p:cNvPr id="5" name="Segnaposto piè di pagina 3"/>
          <p:cNvSpPr>
            <a:spLocks noGrp="1"/>
          </p:cNvSpPr>
          <p:nvPr>
            <p:ph type="ftr" sz="quarter" idx="11"/>
          </p:nvPr>
        </p:nvSpPr>
        <p:spPr>
          <a:xfrm>
            <a:off x="785813" y="6356350"/>
            <a:ext cx="5233987" cy="365125"/>
          </a:xfrm>
          <a:prstGeom prst="rect">
            <a:avLst/>
          </a:prstGeom>
        </p:spPr>
        <p:txBody>
          <a:bodyPr/>
          <a:lstStyle>
            <a:lvl1pPr fontAlgn="auto">
              <a:spcBef>
                <a:spcPts val="0"/>
              </a:spcBef>
              <a:spcAft>
                <a:spcPts val="0"/>
              </a:spcAft>
              <a:defRPr sz="1400">
                <a:solidFill>
                  <a:schemeClr val="tx1">
                    <a:lumMod val="50000"/>
                    <a:lumOff val="50000"/>
                  </a:schemeClr>
                </a:solidFill>
                <a:latin typeface="+mn-lt"/>
                <a:cs typeface="+mn-cs"/>
              </a:defRPr>
            </a:lvl1pPr>
          </a:lstStyle>
          <a:p>
            <a:pPr>
              <a:defRPr/>
            </a:pPr>
            <a:r>
              <a:rPr lang="it-IT"/>
              <a:t>Le regole della privacy: questioni aperte - Monica Attias</a:t>
            </a:r>
            <a:endParaRPr lang="it-IT"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numero diapositiva 5"/>
          <p:cNvSpPr txBox="1">
            <a:spLocks/>
          </p:cNvSpPr>
          <p:nvPr userDrawn="1"/>
        </p:nvSpPr>
        <p:spPr>
          <a:xfrm>
            <a:off x="119063" y="5991225"/>
            <a:ext cx="566737" cy="365125"/>
          </a:xfrm>
          <a:prstGeom prst="rect">
            <a:avLst/>
          </a:prstGeom>
        </p:spPr>
        <p:txBody>
          <a:bodyPr/>
          <a:lstStyle>
            <a:defPPr>
              <a:defRPr lang="it-IT"/>
            </a:defPPr>
            <a:lvl1pPr algn="l" defTabSz="457200" rtl="0" fontAlgn="auto">
              <a:spcBef>
                <a:spcPts val="0"/>
              </a:spcBef>
              <a:spcAft>
                <a:spcPts val="0"/>
              </a:spcAft>
              <a:defRPr kern="1200">
                <a:solidFill>
                  <a:schemeClr val="tx1">
                    <a:lumMod val="50000"/>
                    <a:lumOff val="50000"/>
                  </a:schemeClr>
                </a:solidFill>
                <a:latin typeface="+mn-lt"/>
                <a:ea typeface="+mn-ea"/>
                <a:cs typeface="+mn-cs"/>
              </a:defRPr>
            </a:lvl1pPr>
            <a:lvl2pPr marL="457200" algn="l" defTabSz="457200" rtl="0" fontAlgn="base">
              <a:spcBef>
                <a:spcPct val="0"/>
              </a:spcBef>
              <a:spcAft>
                <a:spcPct val="0"/>
              </a:spcAft>
              <a:defRPr kern="1200">
                <a:solidFill>
                  <a:schemeClr val="tx1"/>
                </a:solidFill>
                <a:latin typeface="Arial" charset="0"/>
                <a:ea typeface="+mn-ea"/>
                <a:cs typeface="+mn-cs"/>
              </a:defRPr>
            </a:lvl2pPr>
            <a:lvl3pPr marL="914400" algn="l" defTabSz="457200" rtl="0" fontAlgn="base">
              <a:spcBef>
                <a:spcPct val="0"/>
              </a:spcBef>
              <a:spcAft>
                <a:spcPct val="0"/>
              </a:spcAft>
              <a:defRPr kern="1200">
                <a:solidFill>
                  <a:schemeClr val="tx1"/>
                </a:solidFill>
                <a:latin typeface="Arial" charset="0"/>
                <a:ea typeface="+mn-ea"/>
                <a:cs typeface="+mn-cs"/>
              </a:defRPr>
            </a:lvl3pPr>
            <a:lvl4pPr marL="1371600" algn="l" defTabSz="457200" rtl="0" fontAlgn="base">
              <a:spcBef>
                <a:spcPct val="0"/>
              </a:spcBef>
              <a:spcAft>
                <a:spcPct val="0"/>
              </a:spcAft>
              <a:defRPr kern="1200">
                <a:solidFill>
                  <a:schemeClr val="tx1"/>
                </a:solidFill>
                <a:latin typeface="Arial" charset="0"/>
                <a:ea typeface="+mn-ea"/>
                <a:cs typeface="+mn-cs"/>
              </a:defRPr>
            </a:lvl4pPr>
            <a:lvl5pPr marL="1828800" algn="l" defTabSz="457200"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a:lstStyle>
          <a:p>
            <a:pPr>
              <a:defRPr/>
            </a:pPr>
            <a:fld id="{EBD869B4-06E1-43F2-9315-1B0946E4B831}" type="slidenum">
              <a:rPr lang="it-IT" smtClean="0"/>
              <a:pPr>
                <a:defRPr/>
              </a:pPr>
              <a:t>‹N›</a:t>
            </a:fld>
            <a:endParaRPr lang="it-IT" dirty="0"/>
          </a:p>
        </p:txBody>
      </p:sp>
      <p:pic>
        <p:nvPicPr>
          <p:cNvPr id="3" name="Picture 2"/>
          <p:cNvPicPr>
            <a:picLocks noChangeAspect="1" noChangeArrowheads="1"/>
          </p:cNvPicPr>
          <p:nvPr userDrawn="1"/>
        </p:nvPicPr>
        <p:blipFill>
          <a:blip r:embed="rId2"/>
          <a:srcRect/>
          <a:stretch>
            <a:fillRect/>
          </a:stretch>
        </p:blipFill>
        <p:spPr bwMode="auto">
          <a:xfrm>
            <a:off x="6592888" y="6356350"/>
            <a:ext cx="862012" cy="434975"/>
          </a:xfrm>
          <a:prstGeom prst="rect">
            <a:avLst/>
          </a:prstGeom>
          <a:noFill/>
          <a:ln w="12700">
            <a:noFill/>
            <a:miter lim="800000"/>
            <a:headEnd/>
            <a:tailEnd/>
          </a:ln>
        </p:spPr>
      </p:pic>
      <p:sp>
        <p:nvSpPr>
          <p:cNvPr id="4" name="Segnaposto piè di pagina 3"/>
          <p:cNvSpPr>
            <a:spLocks noGrp="1"/>
          </p:cNvSpPr>
          <p:nvPr>
            <p:ph type="ftr" sz="quarter" idx="10"/>
          </p:nvPr>
        </p:nvSpPr>
        <p:spPr>
          <a:xfrm>
            <a:off x="785813" y="6356350"/>
            <a:ext cx="5233987" cy="365125"/>
          </a:xfrm>
          <a:prstGeom prst="rect">
            <a:avLst/>
          </a:prstGeom>
        </p:spPr>
        <p:txBody>
          <a:bodyPr/>
          <a:lstStyle>
            <a:lvl1pPr fontAlgn="auto">
              <a:spcBef>
                <a:spcPts val="0"/>
              </a:spcBef>
              <a:spcAft>
                <a:spcPts val="0"/>
              </a:spcAft>
              <a:defRPr sz="1400">
                <a:solidFill>
                  <a:schemeClr val="tx1">
                    <a:lumMod val="50000"/>
                    <a:lumOff val="50000"/>
                  </a:schemeClr>
                </a:solidFill>
                <a:latin typeface="+mn-lt"/>
                <a:cs typeface="+mn-cs"/>
              </a:defRPr>
            </a:lvl1pPr>
          </a:lstStyle>
          <a:p>
            <a:pPr>
              <a:defRPr/>
            </a:pPr>
            <a:r>
              <a:rPr lang="it-IT"/>
              <a:t>Le regole della privacy: questioni aperte - Monica Attias</a:t>
            </a:r>
            <a:endParaRPr lang="it-IT"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r>
              <a:rPr lang="it-IT"/>
              <a:t>Le regole della privacy: questioni aperte - Monica Attias</a:t>
            </a:r>
          </a:p>
        </p:txBody>
      </p:sp>
      <p:sp>
        <p:nvSpPr>
          <p:cNvPr id="7" name="Segnaposto numero diapositiva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133A1A79-B9F5-484B-93B9-91D04FEA25FA}"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r>
              <a:rPr lang="it-IT"/>
              <a:t>Le regole della privacy: questioni aperte - Monica Attias</a:t>
            </a:r>
          </a:p>
        </p:txBody>
      </p:sp>
      <p:sp>
        <p:nvSpPr>
          <p:cNvPr id="7" name="Segnaposto numero diapositiva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A4B25786-AA7A-492B-BA9D-26EA85E06690}"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r>
              <a:rPr lang="it-IT"/>
              <a:t>Le regole della privacy: questioni aperte - Monica Attias</a:t>
            </a:r>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CC5DE8D8-6E9D-42F4-9BC5-9E28A7B9A298}"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7"/>
          <p:cNvSpPr/>
          <p:nvPr userDrawn="1"/>
        </p:nvSpPr>
        <p:spPr>
          <a:xfrm>
            <a:off x="777875" y="0"/>
            <a:ext cx="7543800" cy="381000"/>
          </a:xfrm>
          <a:prstGeom prst="rect">
            <a:avLst/>
          </a:prstGeom>
          <a:solidFill>
            <a:srgbClr val="7F1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Times New Roman" pitchFamily="-28" charset="0"/>
              <a:buNone/>
              <a:defRPr/>
            </a:pPr>
            <a:endParaRPr lang="en-US"/>
          </a:p>
        </p:txBody>
      </p:sp>
      <p:cxnSp>
        <p:nvCxnSpPr>
          <p:cNvPr id="9" name="Connettore 1 8"/>
          <p:cNvCxnSpPr/>
          <p:nvPr userDrawn="1"/>
        </p:nvCxnSpPr>
        <p:spPr>
          <a:xfrm>
            <a:off x="777875" y="6254750"/>
            <a:ext cx="7543800" cy="0"/>
          </a:xfrm>
          <a:prstGeom prst="line">
            <a:avLst/>
          </a:prstGeom>
          <a:ln>
            <a:solidFill>
              <a:srgbClr val="7F142A"/>
            </a:solidFill>
          </a:ln>
          <a:effectLst/>
        </p:spPr>
        <p:style>
          <a:lnRef idx="2">
            <a:schemeClr val="accent1"/>
          </a:lnRef>
          <a:fillRef idx="0">
            <a:schemeClr val="accent1"/>
          </a:fillRef>
          <a:effectRef idx="1">
            <a:schemeClr val="accent1"/>
          </a:effectRef>
          <a:fontRef idx="minor">
            <a:schemeClr val="tx1"/>
          </a:fontRef>
        </p:style>
      </p:cxnSp>
      <p:pic>
        <p:nvPicPr>
          <p:cNvPr id="1028" name="Immagine 10" descr="marchio 2.jpg"/>
          <p:cNvPicPr>
            <a:picLocks noChangeAspect="1"/>
          </p:cNvPicPr>
          <p:nvPr userDrawn="1"/>
        </p:nvPicPr>
        <p:blipFill>
          <a:blip r:embed="rId12"/>
          <a:srcRect/>
          <a:stretch>
            <a:fillRect/>
          </a:stretch>
        </p:blipFill>
        <p:spPr bwMode="auto">
          <a:xfrm>
            <a:off x="7558088" y="6346825"/>
            <a:ext cx="806450" cy="3349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Lst>
  <p:timing>
    <p:tnLst>
      <p:par>
        <p:cTn id="1" dur="indefinite" restart="never" nodeType="tmRoot"/>
      </p:par>
    </p:tnLst>
  </p:timing>
  <p:hf hdr="0" dt="0"/>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1.xml"/></Relationships>
</file>

<file path=ppt/slides/_rels/slide11.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13.xml"/><Relationship Id="rId1" Type="http://schemas.openxmlformats.org/officeDocument/2006/relationships/slideLayout" Target="../slideLayouts/slideLayout1.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image" Target="../media/image7.jpeg"/><Relationship Id="rId2" Type="http://schemas.openxmlformats.org/officeDocument/2006/relationships/notesSlide" Target="../notesSlides/notesSlide15.xml"/><Relationship Id="rId1" Type="http://schemas.openxmlformats.org/officeDocument/2006/relationships/slideLayout" Target="../slideLayouts/slideLayout1.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1.xml"/></Relationships>
</file>

<file path=ppt/slides/_rels/slide1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18.xml"/><Relationship Id="rId1" Type="http://schemas.openxmlformats.org/officeDocument/2006/relationships/slideLayout" Target="../slideLayouts/slideLayout1.xml"/></Relationships>
</file>

<file path=ppt/slides/_rels/slide19.xml.rels><?xml version="1.0" encoding="UTF-8" standalone="yes"?>
<Relationships xmlns="http://schemas.openxmlformats.org/package/2006/relationships"><Relationship Id="rId3" Type="http://schemas.openxmlformats.org/officeDocument/2006/relationships/hyperlink" Target="http://ec.europa.eu/justice/data-protection/index_en.htm" TargetMode="External"/><Relationship Id="rId2" Type="http://schemas.openxmlformats.org/officeDocument/2006/relationships/notesSlide" Target="../notesSlides/notesSlide19.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hyperlink" Target="http://europa.eu/rapid/press-release_MEMO-14-186_en.htm" TargetMode="External"/><Relationship Id="rId2" Type="http://schemas.openxmlformats.org/officeDocument/2006/relationships/notesSlide" Target="../notesSlides/notesSlide2.xml"/><Relationship Id="rId1" Type="http://schemas.openxmlformats.org/officeDocument/2006/relationships/slideLayout" Target="../slideLayouts/slideLayout1.xml"/><Relationship Id="rId5" Type="http://schemas.openxmlformats.org/officeDocument/2006/relationships/hyperlink" Target="http://www.garanteprivacy.it/garante/document?ID=432175" TargetMode="External"/><Relationship Id="rId4" Type="http://schemas.openxmlformats.org/officeDocument/2006/relationships/hyperlink" Target="http://www.garanteprivacy.it/garante/document?ID=2110215" TargetMode="Externa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1.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3" name="CasellaDiTesto 4"/>
          <p:cNvSpPr txBox="1">
            <a:spLocks noChangeArrowheads="1"/>
          </p:cNvSpPr>
          <p:nvPr/>
        </p:nvSpPr>
        <p:spPr bwMode="auto">
          <a:xfrm>
            <a:off x="682625" y="1627188"/>
            <a:ext cx="7551738" cy="2835275"/>
          </a:xfrm>
          <a:prstGeom prst="rect">
            <a:avLst/>
          </a:prstGeom>
          <a:noFill/>
          <a:ln w="9525">
            <a:noFill/>
            <a:miter lim="800000"/>
            <a:headEnd/>
            <a:tailEnd/>
          </a:ln>
        </p:spPr>
        <p:txBody>
          <a:bodyPr>
            <a:spAutoFit/>
          </a:bodyPr>
          <a:lstStyle/>
          <a:p>
            <a:r>
              <a:rPr lang="it-IT" sz="2800">
                <a:solidFill>
                  <a:srgbClr val="505150"/>
                </a:solidFill>
              </a:rPr>
              <a:t>Le regole della privacy:</a:t>
            </a:r>
          </a:p>
          <a:p>
            <a:r>
              <a:rPr lang="it-IT" sz="2800">
                <a:solidFill>
                  <a:srgbClr val="505150"/>
                </a:solidFill>
              </a:rPr>
              <a:t>questioni aperte</a:t>
            </a:r>
          </a:p>
          <a:p>
            <a:endParaRPr lang="it-IT" sz="2800">
              <a:solidFill>
                <a:srgbClr val="505150"/>
              </a:solidFill>
            </a:endParaRPr>
          </a:p>
          <a:p>
            <a:endParaRPr lang="it-IT" sz="2200">
              <a:solidFill>
                <a:srgbClr val="505150"/>
              </a:solidFill>
            </a:endParaRPr>
          </a:p>
          <a:p>
            <a:r>
              <a:rPr lang="it-IT" sz="2400">
                <a:solidFill>
                  <a:srgbClr val="505150"/>
                </a:solidFill>
              </a:rPr>
              <a:t>Monica Attias</a:t>
            </a:r>
          </a:p>
          <a:p>
            <a:endParaRPr lang="it-IT" sz="1400">
              <a:solidFill>
                <a:srgbClr val="505150"/>
              </a:solidFill>
            </a:endParaRPr>
          </a:p>
          <a:p>
            <a:r>
              <a:rPr lang="it-IT">
                <a:solidFill>
                  <a:srgbClr val="505150"/>
                </a:solidFill>
              </a:rPr>
              <a:t>Istat, Aula Magna,</a:t>
            </a:r>
          </a:p>
          <a:p>
            <a:r>
              <a:rPr lang="it-IT">
                <a:solidFill>
                  <a:srgbClr val="505150"/>
                </a:solidFill>
              </a:rPr>
              <a:t>15 settembre 2014</a:t>
            </a:r>
          </a:p>
        </p:txBody>
      </p:sp>
      <p:pic>
        <p:nvPicPr>
          <p:cNvPr id="13314" name="Picture 9" descr="ANd9GcTxaZ3EBeBfETtRpvb6LM0eIxJIRLp5QatXVNtaMxCZymQMZCGGJQ"/>
          <p:cNvPicPr>
            <a:picLocks noChangeAspect="1" noChangeArrowheads="1"/>
          </p:cNvPicPr>
          <p:nvPr/>
        </p:nvPicPr>
        <p:blipFill>
          <a:blip r:embed="rId3"/>
          <a:srcRect/>
          <a:stretch>
            <a:fillRect/>
          </a:stretch>
        </p:blipFill>
        <p:spPr bwMode="auto">
          <a:xfrm>
            <a:off x="4611688" y="2724150"/>
            <a:ext cx="3448050" cy="2493963"/>
          </a:xfrm>
          <a:prstGeom prst="rect">
            <a:avLst/>
          </a:prstGeom>
          <a:noFill/>
          <a:ln w="9525">
            <a:noFill/>
            <a:miter lim="800000"/>
            <a:headEnd/>
            <a:tailEnd/>
          </a:ln>
        </p:spPr>
      </p:pic>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4" name="Segnaposto numero diapositiva 3"/>
          <p:cNvSpPr>
            <a:spLocks noGrp="1"/>
          </p:cNvSpPr>
          <p:nvPr>
            <p:ph type="sldNum" sz="quarter" idx="10"/>
          </p:nvPr>
        </p:nvSpPr>
        <p:spPr/>
        <p:txBody>
          <a:bodyPr/>
          <a:lstStyle/>
          <a:p>
            <a:pPr>
              <a:defRPr/>
            </a:pPr>
            <a:fld id="{6C1DD0CE-84D1-4D7D-BD7E-DFE712E0BFF3}" type="slidenum">
              <a:rPr lang="it-IT"/>
              <a:pPr>
                <a:defRPr/>
              </a:pPr>
              <a:t>1</a:t>
            </a:fld>
            <a:endParaRPr lang="it-IT"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30" name="Rectangle 6" descr="20%"/>
          <p:cNvSpPr>
            <a:spLocks noChangeArrowheads="1"/>
          </p:cNvSpPr>
          <p:nvPr/>
        </p:nvSpPr>
        <p:spPr bwMode="auto">
          <a:xfrm>
            <a:off x="787400" y="2713038"/>
            <a:ext cx="7432675" cy="3113087"/>
          </a:xfrm>
          <a:prstGeom prst="rect">
            <a:avLst/>
          </a:prstGeom>
          <a:solidFill>
            <a:schemeClr val="bg1">
              <a:lumMod val="95000"/>
            </a:schemeClr>
          </a:solidFill>
          <a:ln w="9525">
            <a:noFill/>
            <a:miter lim="800000"/>
            <a:headEnd/>
            <a:tailEnd/>
          </a:ln>
          <a:effectLst/>
        </p:spPr>
        <p:txBody>
          <a:bodyPr wrap="none" anchor="ctr"/>
          <a:lstStyle/>
          <a:p>
            <a:pPr defTabSz="914400" fontAlgn="t">
              <a:defRPr/>
            </a:pPr>
            <a:r>
              <a:rPr lang="it-IT" b="1">
                <a:solidFill>
                  <a:srgbClr val="777777"/>
                </a:solidFill>
              </a:rPr>
              <a:t>Soggetti Partecipanti</a:t>
            </a:r>
            <a:endParaRPr lang="it-IT">
              <a:solidFill>
                <a:srgbClr val="777777"/>
              </a:solidFill>
            </a:endParaRPr>
          </a:p>
          <a:p>
            <a:pPr defTabSz="914400" fontAlgn="t">
              <a:defRPr/>
            </a:pPr>
            <a:endParaRPr lang="it-IT">
              <a:solidFill>
                <a:srgbClr val="777777"/>
              </a:solidFill>
            </a:endParaRPr>
          </a:p>
          <a:p>
            <a:pPr defTabSz="914400" fontAlgn="t">
              <a:defRPr/>
            </a:pPr>
            <a:r>
              <a:rPr lang="it-IT">
                <a:solidFill>
                  <a:srgbClr val="777777"/>
                </a:solidFill>
              </a:rPr>
              <a:t>Ci sono soggetti compartecipanti? Si (X)  No</a:t>
            </a:r>
            <a:br>
              <a:rPr lang="it-IT">
                <a:solidFill>
                  <a:srgbClr val="777777"/>
                </a:solidFill>
              </a:rPr>
            </a:br>
            <a:r>
              <a:rPr lang="it-IT">
                <a:solidFill>
                  <a:srgbClr val="777777"/>
                </a:solidFill>
              </a:rPr>
              <a:t/>
            </a:r>
            <a:br>
              <a:rPr lang="it-IT">
                <a:solidFill>
                  <a:srgbClr val="777777"/>
                </a:solidFill>
              </a:rPr>
            </a:br>
            <a:r>
              <a:rPr lang="it-IT">
                <a:solidFill>
                  <a:srgbClr val="777777"/>
                </a:solidFill>
              </a:rPr>
              <a:t>Soggetto compartecipante ____Regione/Regioni______</a:t>
            </a:r>
          </a:p>
          <a:p>
            <a:pPr defTabSz="914400" fontAlgn="t">
              <a:defRPr/>
            </a:pPr>
            <a:endParaRPr lang="it-IT">
              <a:solidFill>
                <a:srgbClr val="777777"/>
              </a:solidFill>
            </a:endParaRPr>
          </a:p>
          <a:p>
            <a:pPr defTabSz="914400" fontAlgn="t">
              <a:defRPr/>
            </a:pPr>
            <a:r>
              <a:rPr lang="it-IT" b="1">
                <a:solidFill>
                  <a:srgbClr val="777777"/>
                </a:solidFill>
              </a:rPr>
              <a:t>Modalità di compartecipazione </a:t>
            </a:r>
          </a:p>
          <a:p>
            <a:pPr defTabSz="914400" fontAlgn="t">
              <a:defRPr/>
            </a:pPr>
            <a:endParaRPr lang="it-IT">
              <a:solidFill>
                <a:srgbClr val="777777"/>
              </a:solidFill>
            </a:endParaRPr>
          </a:p>
          <a:p>
            <a:pPr defTabSz="914400" fontAlgn="t">
              <a:defRPr/>
            </a:pPr>
            <a:r>
              <a:rPr lang="it-IT">
                <a:solidFill>
                  <a:srgbClr val="777777"/>
                </a:solidFill>
              </a:rPr>
              <a:t>Finanziaria  </a:t>
            </a:r>
          </a:p>
          <a:p>
            <a:pPr defTabSz="914400" fontAlgn="t">
              <a:defRPr/>
            </a:pPr>
            <a:r>
              <a:rPr lang="it-IT">
                <a:solidFill>
                  <a:srgbClr val="777777"/>
                </a:solidFill>
              </a:rPr>
              <a:t>Metodologica-Tecnica </a:t>
            </a:r>
          </a:p>
          <a:p>
            <a:pPr defTabSz="914400" fontAlgn="t">
              <a:defRPr/>
            </a:pPr>
            <a:r>
              <a:rPr lang="it-IT">
                <a:solidFill>
                  <a:srgbClr val="777777"/>
                </a:solidFill>
              </a:rPr>
              <a:t>Altro______</a:t>
            </a:r>
            <a:r>
              <a:rPr lang="it-IT" i="1">
                <a:solidFill>
                  <a:srgbClr val="777777"/>
                </a:solidFill>
              </a:rPr>
              <a:t>trattamento di dati personali</a:t>
            </a:r>
            <a:r>
              <a:rPr lang="it-IT">
                <a:solidFill>
                  <a:srgbClr val="777777"/>
                </a:solidFill>
              </a:rPr>
              <a:t>___________________</a:t>
            </a:r>
          </a:p>
        </p:txBody>
      </p:sp>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9" name="Rettangolo 8"/>
          <p:cNvSpPr/>
          <p:nvPr/>
        </p:nvSpPr>
        <p:spPr>
          <a:xfrm>
            <a:off x="796925" y="2211388"/>
            <a:ext cx="6156325" cy="368300"/>
          </a:xfrm>
          <a:prstGeom prst="rect">
            <a:avLst/>
          </a:prstGeom>
          <a:solidFill>
            <a:schemeClr val="tx1">
              <a:lumMod val="50000"/>
              <a:lumOff val="50000"/>
            </a:schemeClr>
          </a:solidFill>
        </p:spPr>
        <p:txBody>
          <a:bodyPr>
            <a:spAutoFit/>
          </a:bodyPr>
          <a:lstStyle/>
          <a:p>
            <a:pPr marL="342900" indent="-342900">
              <a:buFont typeface="Arial" charset="0"/>
              <a:buNone/>
              <a:defRPr/>
            </a:pPr>
            <a:r>
              <a:rPr lang="it-IT" dirty="0">
                <a:solidFill>
                  <a:schemeClr val="bg1"/>
                </a:solidFill>
                <a:cs typeface="+mn-cs"/>
              </a:rPr>
              <a:t>responsabilità degli attori </a:t>
            </a:r>
          </a:p>
        </p:txBody>
      </p:sp>
      <p:sp>
        <p:nvSpPr>
          <p:cNvPr id="31748" name="CasellaDiTesto 2"/>
          <p:cNvSpPr txBox="1">
            <a:spLocks noChangeArrowheads="1"/>
          </p:cNvSpPr>
          <p:nvPr/>
        </p:nvSpPr>
        <p:spPr bwMode="auto">
          <a:xfrm>
            <a:off x="454025" y="593725"/>
            <a:ext cx="7872413" cy="830263"/>
          </a:xfrm>
          <a:prstGeom prst="rect">
            <a:avLst/>
          </a:prstGeom>
          <a:noFill/>
          <a:ln w="9525">
            <a:noFill/>
            <a:miter lim="800000"/>
            <a:headEnd/>
            <a:tailEnd/>
          </a:ln>
        </p:spPr>
        <p:txBody>
          <a:bodyPr>
            <a:spAutoFit/>
          </a:bodyPr>
          <a:lstStyle/>
          <a:p>
            <a:pPr marL="342900" indent="-342900" algn="ctr">
              <a:buFont typeface="Arial" charset="0"/>
              <a:buNone/>
            </a:pPr>
            <a:r>
              <a:rPr lang="it-IT" sz="2400">
                <a:solidFill>
                  <a:srgbClr val="505150"/>
                </a:solidFill>
              </a:rPr>
              <a:t>Informativa agli interessati: completa, congruente, comprensibile!</a:t>
            </a:r>
            <a:r>
              <a:rPr lang="it-IT">
                <a:solidFill>
                  <a:srgbClr val="505150"/>
                </a:solidFill>
              </a:rPr>
              <a:t> </a:t>
            </a:r>
            <a:endParaRPr lang="it-IT" sz="2000" i="1">
              <a:solidFill>
                <a:srgbClr val="505150"/>
              </a:solidFill>
            </a:endParaRPr>
          </a:p>
        </p:txBody>
      </p:sp>
      <p:sp>
        <p:nvSpPr>
          <p:cNvPr id="5" name="Segnaposto numero diapositiva 4"/>
          <p:cNvSpPr>
            <a:spLocks noGrp="1"/>
          </p:cNvSpPr>
          <p:nvPr>
            <p:ph type="sldNum" sz="quarter" idx="10"/>
          </p:nvPr>
        </p:nvSpPr>
        <p:spPr/>
        <p:txBody>
          <a:bodyPr/>
          <a:lstStyle/>
          <a:p>
            <a:pPr>
              <a:defRPr/>
            </a:pPr>
            <a:fld id="{8F1181E0-5945-4537-A0C2-046B0680DFF6}" type="slidenum">
              <a:rPr lang="it-IT"/>
              <a:pPr>
                <a:defRPr/>
              </a:pPr>
              <a:t>10</a:t>
            </a:fld>
            <a:endParaRPr lang="it-IT"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8" name="Rectangle 6" descr="20%"/>
          <p:cNvSpPr>
            <a:spLocks noChangeArrowheads="1"/>
          </p:cNvSpPr>
          <p:nvPr/>
        </p:nvSpPr>
        <p:spPr bwMode="auto">
          <a:xfrm>
            <a:off x="785813" y="2730500"/>
            <a:ext cx="7434262" cy="3484563"/>
          </a:xfrm>
          <a:prstGeom prst="rect">
            <a:avLst/>
          </a:prstGeom>
          <a:solidFill>
            <a:schemeClr val="bg1">
              <a:lumMod val="95000"/>
            </a:schemeClr>
          </a:solidFill>
          <a:ln w="9525">
            <a:noFill/>
            <a:miter lim="800000"/>
            <a:headEnd/>
            <a:tailEnd/>
          </a:ln>
          <a:effectLst/>
        </p:spPr>
        <p:txBody>
          <a:bodyPr wrap="none" anchor="ctr"/>
          <a:lstStyle/>
          <a:p>
            <a:pPr defTabSz="914400" fontAlgn="t">
              <a:defRPr/>
            </a:pPr>
            <a:r>
              <a:rPr lang="it-IT" b="1">
                <a:solidFill>
                  <a:srgbClr val="777777"/>
                </a:solidFill>
              </a:rPr>
              <a:t>Unità di rilevazione  </a:t>
            </a:r>
            <a:endParaRPr lang="it-IT">
              <a:solidFill>
                <a:srgbClr val="777777"/>
              </a:solidFill>
            </a:endParaRPr>
          </a:p>
          <a:p>
            <a:pPr defTabSz="914400" fontAlgn="t">
              <a:defRPr/>
            </a:pPr>
            <a:r>
              <a:rPr lang="it-IT">
                <a:solidFill>
                  <a:srgbClr val="777777"/>
                </a:solidFill>
              </a:rPr>
              <a:t>La raccolta delle informazioni avviene presso:</a:t>
            </a:r>
          </a:p>
          <a:p>
            <a:pPr defTabSz="914400" fontAlgn="t">
              <a:buFont typeface="Wingdings" pitchFamily="2" charset="2"/>
              <a:buChar char="q"/>
              <a:defRPr/>
            </a:pPr>
            <a:r>
              <a:rPr lang="it-IT" sz="1600">
                <a:solidFill>
                  <a:srgbClr val="777777"/>
                </a:solidFill>
              </a:rPr>
              <a:t>Istituzioni pubbliche</a:t>
            </a:r>
          </a:p>
          <a:p>
            <a:pPr defTabSz="914400" fontAlgn="t">
              <a:buFont typeface="Wingdings" pitchFamily="2" charset="2"/>
              <a:buChar char="q"/>
              <a:defRPr/>
            </a:pPr>
            <a:r>
              <a:rPr lang="it-IT" sz="1600">
                <a:solidFill>
                  <a:srgbClr val="777777"/>
                </a:solidFill>
              </a:rPr>
              <a:t>Istituzioni private* </a:t>
            </a:r>
          </a:p>
          <a:p>
            <a:pPr defTabSz="914400" fontAlgn="t">
              <a:buFont typeface="Wingdings" pitchFamily="2" charset="2"/>
              <a:buChar char="q"/>
              <a:defRPr/>
            </a:pPr>
            <a:r>
              <a:rPr lang="it-IT" sz="1600">
                <a:solidFill>
                  <a:srgbClr val="777777"/>
                </a:solidFill>
              </a:rPr>
              <a:t>Imprese</a:t>
            </a:r>
          </a:p>
          <a:p>
            <a:pPr defTabSz="914400" fontAlgn="t">
              <a:buFont typeface="Wingdings" pitchFamily="2" charset="2"/>
              <a:buChar char="q"/>
              <a:defRPr/>
            </a:pPr>
            <a:r>
              <a:rPr lang="it-IT" sz="1600">
                <a:solidFill>
                  <a:srgbClr val="777777"/>
                </a:solidFill>
              </a:rPr>
              <a:t>Famiglie</a:t>
            </a:r>
          </a:p>
          <a:p>
            <a:pPr defTabSz="914400" fontAlgn="t">
              <a:buFont typeface="Wingdings" pitchFamily="2" charset="2"/>
              <a:buChar char="q"/>
              <a:defRPr/>
            </a:pPr>
            <a:r>
              <a:rPr lang="it-IT" sz="1600">
                <a:solidFill>
                  <a:srgbClr val="777777"/>
                </a:solidFill>
              </a:rPr>
              <a:t>Individui</a:t>
            </a:r>
          </a:p>
          <a:p>
            <a:pPr defTabSz="914400" fontAlgn="t">
              <a:defRPr/>
            </a:pPr>
            <a:endParaRPr lang="it-IT">
              <a:solidFill>
                <a:srgbClr val="777777"/>
              </a:solidFill>
            </a:endParaRPr>
          </a:p>
          <a:p>
            <a:pPr defTabSz="914400" fontAlgn="t">
              <a:defRPr/>
            </a:pPr>
            <a:r>
              <a:rPr lang="it-IT" b="1">
                <a:solidFill>
                  <a:srgbClr val="777777"/>
                </a:solidFill>
              </a:rPr>
              <a:t>Soggetto che raccoglie le informazioni </a:t>
            </a:r>
          </a:p>
          <a:p>
            <a:pPr defTabSz="914400" fontAlgn="t">
              <a:defRPr/>
            </a:pPr>
            <a:r>
              <a:rPr lang="it-IT">
                <a:solidFill>
                  <a:srgbClr val="777777"/>
                </a:solidFill>
              </a:rPr>
              <a:t>Titolare dell'indagine </a:t>
            </a:r>
          </a:p>
          <a:p>
            <a:pPr defTabSz="914400" fontAlgn="t">
              <a:buFont typeface="Wingdings" pitchFamily="2" charset="2"/>
              <a:buChar char="q"/>
              <a:defRPr/>
            </a:pPr>
            <a:r>
              <a:rPr lang="it-IT" sz="1600" u="sng">
                <a:solidFill>
                  <a:srgbClr val="777777"/>
                </a:solidFill>
              </a:rPr>
              <a:t>Organo intermedio</a:t>
            </a:r>
            <a:r>
              <a:rPr lang="it-IT" sz="1600">
                <a:solidFill>
                  <a:srgbClr val="777777"/>
                </a:solidFill>
              </a:rPr>
              <a:t> (Regioni, comuni, province)</a:t>
            </a:r>
          </a:p>
          <a:p>
            <a:pPr defTabSz="914400" fontAlgn="t">
              <a:buFont typeface="Wingdings" pitchFamily="2" charset="2"/>
              <a:buChar char="q"/>
              <a:defRPr/>
            </a:pPr>
            <a:r>
              <a:rPr lang="it-IT" sz="1600">
                <a:solidFill>
                  <a:srgbClr val="777777"/>
                </a:solidFill>
              </a:rPr>
              <a:t>Ditta esterna </a:t>
            </a:r>
          </a:p>
          <a:p>
            <a:pPr defTabSz="914400" fontAlgn="t">
              <a:buFont typeface="Wingdings" pitchFamily="2" charset="2"/>
              <a:buChar char="q"/>
              <a:defRPr/>
            </a:pPr>
            <a:r>
              <a:rPr lang="it-IT" sz="1600">
                <a:solidFill>
                  <a:srgbClr val="777777"/>
                </a:solidFill>
              </a:rPr>
              <a:t>Altro</a:t>
            </a:r>
          </a:p>
        </p:txBody>
      </p:sp>
      <p:pic>
        <p:nvPicPr>
          <p:cNvPr id="33794" name="Picture 8" descr="sanzione"/>
          <p:cNvPicPr>
            <a:picLocks noChangeAspect="1" noChangeArrowheads="1"/>
          </p:cNvPicPr>
          <p:nvPr/>
        </p:nvPicPr>
        <p:blipFill>
          <a:blip r:embed="rId3"/>
          <a:srcRect/>
          <a:stretch>
            <a:fillRect/>
          </a:stretch>
        </p:blipFill>
        <p:spPr bwMode="auto">
          <a:xfrm>
            <a:off x="6942138" y="3532188"/>
            <a:ext cx="1763712" cy="1714500"/>
          </a:xfrm>
          <a:prstGeom prst="rect">
            <a:avLst/>
          </a:prstGeom>
          <a:noFill/>
          <a:ln w="9525">
            <a:noFill/>
            <a:miter lim="800000"/>
            <a:headEnd/>
            <a:tailEnd/>
          </a:ln>
        </p:spPr>
      </p:pic>
      <p:sp>
        <p:nvSpPr>
          <p:cNvPr id="33795" name="AutoShape 9"/>
          <p:cNvSpPr>
            <a:spLocks noChangeArrowheads="1"/>
          </p:cNvSpPr>
          <p:nvPr/>
        </p:nvSpPr>
        <p:spPr bwMode="auto">
          <a:xfrm>
            <a:off x="6051550" y="2730500"/>
            <a:ext cx="2001838" cy="606425"/>
          </a:xfrm>
          <a:prstGeom prst="wedgeRectCallout">
            <a:avLst>
              <a:gd name="adj1" fmla="val -124463"/>
              <a:gd name="adj2" fmla="val 110995"/>
            </a:avLst>
          </a:prstGeom>
          <a:solidFill>
            <a:schemeClr val="bg1"/>
          </a:solidFill>
          <a:ln w="9525">
            <a:solidFill>
              <a:schemeClr val="tx1"/>
            </a:solidFill>
            <a:miter lim="800000"/>
            <a:headEnd/>
            <a:tailEnd/>
          </a:ln>
        </p:spPr>
        <p:txBody>
          <a:bodyPr/>
          <a:lstStyle/>
          <a:p>
            <a:pPr algn="ctr" defTabSz="914400"/>
            <a:r>
              <a:rPr lang="it-IT">
                <a:solidFill>
                  <a:srgbClr val="505150"/>
                </a:solidFill>
              </a:rPr>
              <a:t>Su chi si applica la sanzione?</a:t>
            </a:r>
          </a:p>
        </p:txBody>
      </p:sp>
      <p:sp>
        <p:nvSpPr>
          <p:cNvPr id="3" name="Segnaposto piè di pagina 2"/>
          <p:cNvSpPr>
            <a:spLocks noGrp="1"/>
          </p:cNvSpPr>
          <p:nvPr>
            <p:ph type="ftr" sz="quarter" idx="11"/>
          </p:nvPr>
        </p:nvSpPr>
        <p:spPr/>
        <p:txBody>
          <a:bodyPr/>
          <a:lstStyle/>
          <a:p>
            <a:pPr>
              <a:defRPr/>
            </a:pPr>
            <a:r>
              <a:rPr lang="it-IT" dirty="0"/>
              <a:t>Le regole della privacy: questioni aperte - Monica </a:t>
            </a:r>
            <a:r>
              <a:rPr lang="it-IT" dirty="0" err="1"/>
              <a:t>Attias</a:t>
            </a:r>
            <a:endParaRPr lang="it-IT" dirty="0"/>
          </a:p>
        </p:txBody>
      </p:sp>
      <p:sp>
        <p:nvSpPr>
          <p:cNvPr id="12" name="Rettangolo 11"/>
          <p:cNvSpPr/>
          <p:nvPr/>
        </p:nvSpPr>
        <p:spPr>
          <a:xfrm>
            <a:off x="787400" y="2197100"/>
            <a:ext cx="6156325" cy="368300"/>
          </a:xfrm>
          <a:prstGeom prst="rect">
            <a:avLst/>
          </a:prstGeom>
          <a:solidFill>
            <a:schemeClr val="tx1">
              <a:lumMod val="50000"/>
              <a:lumOff val="50000"/>
            </a:schemeClr>
          </a:solidFill>
        </p:spPr>
        <p:txBody>
          <a:bodyPr>
            <a:spAutoFit/>
          </a:bodyPr>
          <a:lstStyle/>
          <a:p>
            <a:pPr marL="342900" indent="-342900">
              <a:buFont typeface="Arial" charset="0"/>
              <a:buNone/>
              <a:defRPr/>
            </a:pPr>
            <a:r>
              <a:rPr lang="it-IT" dirty="0">
                <a:solidFill>
                  <a:schemeClr val="bg1"/>
                </a:solidFill>
                <a:cs typeface="+mn-cs"/>
              </a:rPr>
              <a:t>responsabilità degli attori </a:t>
            </a:r>
          </a:p>
        </p:txBody>
      </p:sp>
      <p:sp>
        <p:nvSpPr>
          <p:cNvPr id="33798" name="CasellaDiTesto 2"/>
          <p:cNvSpPr txBox="1">
            <a:spLocks noChangeArrowheads="1"/>
          </p:cNvSpPr>
          <p:nvPr/>
        </p:nvSpPr>
        <p:spPr bwMode="auto">
          <a:xfrm>
            <a:off x="454025" y="593725"/>
            <a:ext cx="7872413" cy="830263"/>
          </a:xfrm>
          <a:prstGeom prst="rect">
            <a:avLst/>
          </a:prstGeom>
          <a:noFill/>
          <a:ln w="9525">
            <a:noFill/>
            <a:miter lim="800000"/>
            <a:headEnd/>
            <a:tailEnd/>
          </a:ln>
        </p:spPr>
        <p:txBody>
          <a:bodyPr>
            <a:spAutoFit/>
          </a:bodyPr>
          <a:lstStyle/>
          <a:p>
            <a:pPr marL="342900" indent="-342900" algn="ctr">
              <a:buFont typeface="Arial" charset="0"/>
              <a:buNone/>
            </a:pPr>
            <a:r>
              <a:rPr lang="it-IT" sz="2400">
                <a:solidFill>
                  <a:srgbClr val="505150"/>
                </a:solidFill>
              </a:rPr>
              <a:t>Informativa agli interessati: completa, congruente, comprensibile!</a:t>
            </a:r>
            <a:r>
              <a:rPr lang="it-IT">
                <a:solidFill>
                  <a:srgbClr val="505150"/>
                </a:solidFill>
              </a:rPr>
              <a:t> </a:t>
            </a:r>
            <a:endParaRPr lang="it-IT" sz="2000" i="1">
              <a:solidFill>
                <a:srgbClr val="505150"/>
              </a:solidFill>
            </a:endParaRPr>
          </a:p>
        </p:txBody>
      </p:sp>
      <p:sp>
        <p:nvSpPr>
          <p:cNvPr id="5" name="Segnaposto numero diapositiva 4"/>
          <p:cNvSpPr>
            <a:spLocks noGrp="1"/>
          </p:cNvSpPr>
          <p:nvPr>
            <p:ph type="sldNum" sz="quarter" idx="10"/>
          </p:nvPr>
        </p:nvSpPr>
        <p:spPr/>
        <p:txBody>
          <a:bodyPr/>
          <a:lstStyle/>
          <a:p>
            <a:pPr>
              <a:defRPr/>
            </a:pPr>
            <a:fld id="{26B40297-0DFF-4232-A3E8-A14982F04F40}" type="slidenum">
              <a:rPr lang="it-IT"/>
              <a:pPr>
                <a:defRPr/>
              </a:pPr>
              <a:t>11</a:t>
            </a:fld>
            <a:endParaRPr lang="it-IT" dirty="0"/>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5841" name="CasellaDiTesto 4"/>
          <p:cNvSpPr txBox="1">
            <a:spLocks noChangeArrowheads="1"/>
          </p:cNvSpPr>
          <p:nvPr/>
        </p:nvSpPr>
        <p:spPr bwMode="auto">
          <a:xfrm>
            <a:off x="787400" y="1349375"/>
            <a:ext cx="7539038" cy="1525588"/>
          </a:xfrm>
          <a:prstGeom prst="rect">
            <a:avLst/>
          </a:prstGeom>
          <a:noFill/>
          <a:ln w="9525">
            <a:noFill/>
            <a:miter lim="800000"/>
            <a:headEnd/>
            <a:tailEnd/>
          </a:ln>
        </p:spPr>
        <p:txBody>
          <a:bodyPr>
            <a:spAutoFit/>
          </a:bodyPr>
          <a:lstStyle/>
          <a:p>
            <a:r>
              <a:rPr lang="it-IT" sz="2000">
                <a:solidFill>
                  <a:srgbClr val="505150"/>
                </a:solidFill>
              </a:rPr>
              <a:t>	</a:t>
            </a:r>
            <a:endParaRPr lang="it-IT" i="1">
              <a:solidFill>
                <a:srgbClr val="404040"/>
              </a:solidFill>
            </a:endParaRPr>
          </a:p>
          <a:p>
            <a:endParaRPr lang="it-IT" sz="2000" i="1">
              <a:solidFill>
                <a:srgbClr val="505150"/>
              </a:solidFill>
            </a:endParaRPr>
          </a:p>
          <a:p>
            <a:r>
              <a:rPr lang="it-IT">
                <a:solidFill>
                  <a:srgbClr val="505150"/>
                </a:solidFill>
              </a:rPr>
              <a:t> </a:t>
            </a:r>
          </a:p>
          <a:p>
            <a:r>
              <a:rPr lang="it-IT">
                <a:solidFill>
                  <a:srgbClr val="505150"/>
                </a:solidFill>
              </a:rPr>
              <a:t/>
            </a:r>
            <a:br>
              <a:rPr lang="it-IT">
                <a:solidFill>
                  <a:srgbClr val="505150"/>
                </a:solidFill>
              </a:rPr>
            </a:br>
            <a:endParaRPr lang="it-IT">
              <a:solidFill>
                <a:srgbClr val="505150"/>
              </a:solidFill>
            </a:endParaRPr>
          </a:p>
        </p:txBody>
      </p:sp>
      <p:sp>
        <p:nvSpPr>
          <p:cNvPr id="35842" name="CasellaDiTesto 2"/>
          <p:cNvSpPr txBox="1">
            <a:spLocks noChangeArrowheads="1"/>
          </p:cNvSpPr>
          <p:nvPr/>
        </p:nvSpPr>
        <p:spPr bwMode="auto">
          <a:xfrm>
            <a:off x="454025" y="593725"/>
            <a:ext cx="7872413" cy="830263"/>
          </a:xfrm>
          <a:prstGeom prst="rect">
            <a:avLst/>
          </a:prstGeom>
          <a:noFill/>
          <a:ln w="9525">
            <a:noFill/>
            <a:miter lim="800000"/>
            <a:headEnd/>
            <a:tailEnd/>
          </a:ln>
        </p:spPr>
        <p:txBody>
          <a:bodyPr>
            <a:spAutoFit/>
          </a:bodyPr>
          <a:lstStyle/>
          <a:p>
            <a:pPr marL="342900" indent="-342900" algn="ctr">
              <a:buFont typeface="Arial" charset="0"/>
              <a:buNone/>
            </a:pPr>
            <a:r>
              <a:rPr lang="it-IT" sz="2400">
                <a:solidFill>
                  <a:srgbClr val="505150"/>
                </a:solidFill>
              </a:rPr>
              <a:t>Informativa agli interessati: completa, congruente, comprensibile!</a:t>
            </a:r>
            <a:r>
              <a:rPr lang="it-IT">
                <a:solidFill>
                  <a:srgbClr val="505150"/>
                </a:solidFill>
              </a:rPr>
              <a:t> </a:t>
            </a:r>
            <a:endParaRPr lang="it-IT" sz="2000" i="1">
              <a:solidFill>
                <a:srgbClr val="505150"/>
              </a:solidFill>
            </a:endParaRPr>
          </a:p>
        </p:txBody>
      </p:sp>
      <p:sp>
        <p:nvSpPr>
          <p:cNvPr id="3" name="Segnaposto piè di pagina 2"/>
          <p:cNvSpPr txBox="1">
            <a:spLocks noGrp="1"/>
          </p:cNvSpPr>
          <p:nvPr/>
        </p:nvSpPr>
        <p:spPr>
          <a:xfrm>
            <a:off x="785813" y="6356350"/>
            <a:ext cx="5233987" cy="365125"/>
          </a:xfrm>
          <a:prstGeom prst="rect">
            <a:avLst/>
          </a:prstGeom>
          <a:noFill/>
        </p:spPr>
        <p:txBody>
          <a:bodyPr/>
          <a:lstStyle/>
          <a:p>
            <a:pPr fontAlgn="auto">
              <a:spcBef>
                <a:spcPts val="0"/>
              </a:spcBef>
              <a:spcAft>
                <a:spcPts val="0"/>
              </a:spcAft>
              <a:defRPr/>
            </a:pPr>
            <a:r>
              <a:rPr lang="it-IT" sz="1400">
                <a:solidFill>
                  <a:schemeClr val="tx1">
                    <a:lumMod val="50000"/>
                    <a:lumOff val="50000"/>
                  </a:schemeClr>
                </a:solidFill>
                <a:latin typeface="+mn-lt"/>
                <a:cs typeface="+mn-cs"/>
              </a:rPr>
              <a:t>Le regole della privacy: questioni aperte - Monica Attias</a:t>
            </a:r>
            <a:endParaRPr lang="it-IT" sz="1400" dirty="0">
              <a:solidFill>
                <a:schemeClr val="tx1">
                  <a:lumMod val="50000"/>
                  <a:lumOff val="50000"/>
                </a:schemeClr>
              </a:solidFill>
              <a:latin typeface="+mn-lt"/>
              <a:cs typeface="+mn-cs"/>
            </a:endParaRPr>
          </a:p>
        </p:txBody>
      </p:sp>
      <p:sp>
        <p:nvSpPr>
          <p:cNvPr id="5" name="Rettangolo 4"/>
          <p:cNvSpPr/>
          <p:nvPr/>
        </p:nvSpPr>
        <p:spPr>
          <a:xfrm>
            <a:off x="787400" y="2224088"/>
            <a:ext cx="6156325" cy="369887"/>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chemeClr val="tx1">
                    <a:lumMod val="65000"/>
                    <a:lumOff val="35000"/>
                  </a:schemeClr>
                </a:solidFill>
                <a:cs typeface="+mn-cs"/>
              </a:rPr>
              <a:t>finalità</a:t>
            </a:r>
          </a:p>
        </p:txBody>
      </p:sp>
      <p:sp>
        <p:nvSpPr>
          <p:cNvPr id="6" name="Rettangolo 5"/>
          <p:cNvSpPr/>
          <p:nvPr/>
        </p:nvSpPr>
        <p:spPr>
          <a:xfrm>
            <a:off x="787400" y="2914650"/>
            <a:ext cx="6156325" cy="369888"/>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rgbClr val="505150"/>
                </a:solidFill>
                <a:cs typeface="+mn-cs"/>
              </a:rPr>
              <a:t>dati sensibili</a:t>
            </a:r>
          </a:p>
        </p:txBody>
      </p:sp>
      <p:sp>
        <p:nvSpPr>
          <p:cNvPr id="7" name="Rettangolo 6"/>
          <p:cNvSpPr/>
          <p:nvPr/>
        </p:nvSpPr>
        <p:spPr>
          <a:xfrm>
            <a:off x="787400" y="3563938"/>
            <a:ext cx="6156325" cy="366712"/>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rgbClr val="505150"/>
                </a:solidFill>
                <a:cs typeface="+mn-cs"/>
              </a:rPr>
              <a:t>responsabilità degli attori </a:t>
            </a:r>
          </a:p>
        </p:txBody>
      </p:sp>
      <p:sp>
        <p:nvSpPr>
          <p:cNvPr id="8" name="Rettangolo 7"/>
          <p:cNvSpPr/>
          <p:nvPr/>
        </p:nvSpPr>
        <p:spPr>
          <a:xfrm>
            <a:off x="785813" y="4768850"/>
            <a:ext cx="6156325" cy="366713"/>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rgbClr val="505150"/>
                </a:solidFill>
                <a:cs typeface="+mn-cs"/>
              </a:rPr>
              <a:t>comunicazione dei dati</a:t>
            </a:r>
          </a:p>
        </p:txBody>
      </p:sp>
      <p:sp>
        <p:nvSpPr>
          <p:cNvPr id="9" name="Rettangolo 8"/>
          <p:cNvSpPr/>
          <p:nvPr/>
        </p:nvSpPr>
        <p:spPr>
          <a:xfrm>
            <a:off x="785813" y="4156075"/>
            <a:ext cx="6156325" cy="366713"/>
          </a:xfrm>
          <a:prstGeom prst="rect">
            <a:avLst/>
          </a:prstGeom>
          <a:solidFill>
            <a:schemeClr val="tx1">
              <a:lumMod val="50000"/>
              <a:lumOff val="50000"/>
            </a:schemeClr>
          </a:solidFill>
        </p:spPr>
        <p:txBody>
          <a:bodyPr>
            <a:spAutoFit/>
          </a:bodyPr>
          <a:lstStyle/>
          <a:p>
            <a:pPr marL="342900" indent="-342900">
              <a:buFont typeface="Arial" charset="0"/>
              <a:buNone/>
              <a:defRPr/>
            </a:pPr>
            <a:r>
              <a:rPr lang="it-IT" dirty="0">
                <a:solidFill>
                  <a:schemeClr val="bg1"/>
                </a:solidFill>
                <a:cs typeface="+mn-cs"/>
              </a:rPr>
              <a:t>natura obbligatoria o facoltativa del conferimento dei dati</a:t>
            </a:r>
          </a:p>
        </p:txBody>
      </p:sp>
      <p:sp>
        <p:nvSpPr>
          <p:cNvPr id="2" name="Segnaposto numero diapositiva 1"/>
          <p:cNvSpPr txBox="1">
            <a:spLocks noGrp="1"/>
          </p:cNvSpPr>
          <p:nvPr/>
        </p:nvSpPr>
        <p:spPr>
          <a:xfrm>
            <a:off x="119063" y="5991225"/>
            <a:ext cx="566737" cy="365125"/>
          </a:xfrm>
          <a:prstGeom prst="rect">
            <a:avLst/>
          </a:prstGeom>
          <a:noFill/>
        </p:spPr>
        <p:txBody>
          <a:bodyPr/>
          <a:lstStyle/>
          <a:p>
            <a:pPr fontAlgn="auto">
              <a:spcBef>
                <a:spcPts val="0"/>
              </a:spcBef>
              <a:spcAft>
                <a:spcPts val="0"/>
              </a:spcAft>
              <a:defRPr/>
            </a:pPr>
            <a:fld id="{71DA171C-BF5E-4C5F-9777-365771DEDB02}" type="slidenum">
              <a:rPr lang="it-IT">
                <a:solidFill>
                  <a:schemeClr val="tx1">
                    <a:lumMod val="50000"/>
                    <a:lumOff val="50000"/>
                  </a:schemeClr>
                </a:solidFill>
                <a:latin typeface="+mn-lt"/>
                <a:cs typeface="+mn-cs"/>
              </a:rPr>
              <a:pPr fontAlgn="auto">
                <a:spcBef>
                  <a:spcPts val="0"/>
                </a:spcBef>
                <a:spcAft>
                  <a:spcPts val="0"/>
                </a:spcAft>
                <a:defRPr/>
              </a:pPr>
              <a:t>12</a:t>
            </a:fld>
            <a:endParaRPr lang="it-IT" dirty="0">
              <a:solidFill>
                <a:schemeClr val="tx1">
                  <a:lumMod val="50000"/>
                  <a:lumOff val="50000"/>
                </a:schemeClr>
              </a:solidFill>
              <a:latin typeface="+mn-lt"/>
              <a:cs typeface="+mn-cs"/>
            </a:endParaRPr>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7889" name="CasellaDiTesto 4"/>
          <p:cNvSpPr txBox="1">
            <a:spLocks noChangeArrowheads="1"/>
          </p:cNvSpPr>
          <p:nvPr/>
        </p:nvSpPr>
        <p:spPr bwMode="auto">
          <a:xfrm>
            <a:off x="787400" y="1416050"/>
            <a:ext cx="7539038" cy="611188"/>
          </a:xfrm>
          <a:prstGeom prst="rect">
            <a:avLst/>
          </a:prstGeom>
          <a:noFill/>
          <a:ln w="9525">
            <a:noFill/>
            <a:miter lim="800000"/>
            <a:headEnd/>
            <a:tailEnd/>
          </a:ln>
        </p:spPr>
        <p:txBody>
          <a:bodyPr>
            <a:spAutoFit/>
          </a:bodyPr>
          <a:lstStyle/>
          <a:p>
            <a:pPr marL="342900" indent="-342900">
              <a:buFont typeface="Arial" charset="0"/>
              <a:buAutoNum type="arabicPeriod"/>
            </a:pPr>
            <a:endParaRPr lang="it-IT">
              <a:solidFill>
                <a:srgbClr val="505150"/>
              </a:solidFill>
            </a:endParaRPr>
          </a:p>
          <a:p>
            <a:pPr marL="342900" indent="-342900"/>
            <a:endParaRPr lang="it-IT" sz="1600">
              <a:solidFill>
                <a:srgbClr val="404040"/>
              </a:solidFill>
            </a:endParaRPr>
          </a:p>
        </p:txBody>
      </p:sp>
      <p:sp>
        <p:nvSpPr>
          <p:cNvPr id="37890" name="CasellaDiTesto 2"/>
          <p:cNvSpPr txBox="1">
            <a:spLocks noChangeArrowheads="1"/>
          </p:cNvSpPr>
          <p:nvPr/>
        </p:nvSpPr>
        <p:spPr bwMode="auto">
          <a:xfrm>
            <a:off x="119063" y="1049338"/>
            <a:ext cx="8507412" cy="366712"/>
          </a:xfrm>
          <a:prstGeom prst="rect">
            <a:avLst/>
          </a:prstGeom>
          <a:noFill/>
          <a:ln w="9525">
            <a:noFill/>
            <a:miter lim="800000"/>
            <a:headEnd/>
            <a:tailEnd/>
          </a:ln>
        </p:spPr>
        <p:txBody>
          <a:bodyPr>
            <a:spAutoFit/>
          </a:bodyPr>
          <a:lstStyle/>
          <a:p>
            <a:pPr marL="342900" indent="-342900" algn="ctr">
              <a:buFont typeface="Arial" charset="0"/>
              <a:buNone/>
            </a:pPr>
            <a:r>
              <a:rPr lang="it-IT">
                <a:solidFill>
                  <a:srgbClr val="505150"/>
                </a:solidFill>
              </a:rPr>
              <a:t>il ruolo della modulistica</a:t>
            </a:r>
          </a:p>
        </p:txBody>
      </p:sp>
      <p:pic>
        <p:nvPicPr>
          <p:cNvPr id="37891" name="Picture 7" descr="Consenso%20informato"/>
          <p:cNvPicPr>
            <a:picLocks noChangeAspect="1" noChangeArrowheads="1"/>
          </p:cNvPicPr>
          <p:nvPr/>
        </p:nvPicPr>
        <p:blipFill>
          <a:blip r:embed="rId3"/>
          <a:srcRect/>
          <a:stretch>
            <a:fillRect/>
          </a:stretch>
        </p:blipFill>
        <p:spPr bwMode="auto">
          <a:xfrm>
            <a:off x="5740400" y="3586163"/>
            <a:ext cx="2586038" cy="2586037"/>
          </a:xfrm>
          <a:prstGeom prst="rect">
            <a:avLst/>
          </a:prstGeom>
          <a:noFill/>
          <a:ln w="9525">
            <a:noFill/>
            <a:miter lim="800000"/>
            <a:headEnd/>
            <a:tailEnd/>
          </a:ln>
        </p:spPr>
      </p:pic>
      <p:sp>
        <p:nvSpPr>
          <p:cNvPr id="56364" name="Rectangle 44" descr="25%"/>
          <p:cNvSpPr>
            <a:spLocks noChangeArrowheads="1"/>
          </p:cNvSpPr>
          <p:nvPr/>
        </p:nvSpPr>
        <p:spPr bwMode="auto">
          <a:xfrm>
            <a:off x="685800" y="3427413"/>
            <a:ext cx="4762500" cy="2563812"/>
          </a:xfrm>
          <a:prstGeom prst="rect">
            <a:avLst/>
          </a:prstGeom>
          <a:solidFill>
            <a:schemeClr val="bg1">
              <a:lumMod val="95000"/>
            </a:schemeClr>
          </a:solidFill>
          <a:ln w="9525">
            <a:noFill/>
            <a:miter lim="800000"/>
            <a:headEnd/>
            <a:tailEnd/>
          </a:ln>
          <a:effectLst/>
        </p:spPr>
        <p:txBody>
          <a:bodyPr anchor="ctr">
            <a:spAutoFit/>
          </a:bodyPr>
          <a:lstStyle/>
          <a:p>
            <a:pPr>
              <a:defRPr/>
            </a:pPr>
            <a:r>
              <a:rPr lang="it-IT">
                <a:solidFill>
                  <a:srgbClr val="777777"/>
                </a:solidFill>
              </a:rPr>
              <a:t>La raccolta dei dati sensibili/giudiziari </a:t>
            </a:r>
          </a:p>
          <a:p>
            <a:pPr>
              <a:defRPr/>
            </a:pPr>
            <a:r>
              <a:rPr lang="it-IT">
                <a:solidFill>
                  <a:srgbClr val="777777"/>
                </a:solidFill>
              </a:rPr>
              <a:t>avviene presso un soggetto diverso </a:t>
            </a:r>
          </a:p>
          <a:p>
            <a:pPr>
              <a:defRPr/>
            </a:pPr>
            <a:r>
              <a:rPr lang="it-IT">
                <a:solidFill>
                  <a:srgbClr val="777777"/>
                </a:solidFill>
              </a:rPr>
              <a:t>da quello al quale sono riferiti i dati stessi? </a:t>
            </a:r>
          </a:p>
          <a:p>
            <a:pPr>
              <a:defRPr/>
            </a:pPr>
            <a:endParaRPr lang="it-IT">
              <a:solidFill>
                <a:srgbClr val="777777"/>
              </a:solidFill>
            </a:endParaRPr>
          </a:p>
          <a:p>
            <a:pPr>
              <a:defRPr/>
            </a:pPr>
            <a:r>
              <a:rPr lang="it-IT">
                <a:solidFill>
                  <a:srgbClr val="777777"/>
                </a:solidFill>
              </a:rPr>
              <a:t>Indicare le soluzioni adottate per </a:t>
            </a:r>
          </a:p>
          <a:p>
            <a:pPr>
              <a:defRPr/>
            </a:pPr>
            <a:r>
              <a:rPr lang="it-IT">
                <a:solidFill>
                  <a:srgbClr val="777777"/>
                </a:solidFill>
              </a:rPr>
              <a:t>garantire la volontà dell'interessato oppure la norma che consente di imporre l'obbligo di risposta anche senza il consenso informato dell'interessato </a:t>
            </a:r>
          </a:p>
        </p:txBody>
      </p:sp>
      <p:sp>
        <p:nvSpPr>
          <p:cNvPr id="37893" name="AutoShape 45"/>
          <p:cNvSpPr>
            <a:spLocks noChangeArrowheads="1"/>
          </p:cNvSpPr>
          <p:nvPr/>
        </p:nvSpPr>
        <p:spPr bwMode="auto">
          <a:xfrm>
            <a:off x="1995488" y="1584325"/>
            <a:ext cx="4443412" cy="1281113"/>
          </a:xfrm>
          <a:prstGeom prst="wedgeRoundRectCallout">
            <a:avLst>
              <a:gd name="adj1" fmla="val 49931"/>
              <a:gd name="adj2" fmla="val 140458"/>
              <a:gd name="adj3" fmla="val 16667"/>
            </a:avLst>
          </a:prstGeom>
          <a:solidFill>
            <a:schemeClr val="bg1"/>
          </a:solidFill>
          <a:ln w="9525">
            <a:solidFill>
              <a:schemeClr val="tx1"/>
            </a:solidFill>
            <a:miter lim="800000"/>
            <a:headEnd/>
            <a:tailEnd/>
          </a:ln>
        </p:spPr>
        <p:txBody>
          <a:bodyPr/>
          <a:lstStyle/>
          <a:p>
            <a:pPr algn="ctr" defTabSz="914400"/>
            <a:r>
              <a:rPr lang="it-IT" sz="1600"/>
              <a:t>È d’accordo che i dati che lei fornisce alla struttura sanitaria siano utilizzati anche per trattamenti statistici nell’ambito del Sistema statistico nazionale?</a:t>
            </a:r>
          </a:p>
        </p:txBody>
      </p:sp>
      <p:sp>
        <p:nvSpPr>
          <p:cNvPr id="37894" name="AutoShape 46"/>
          <p:cNvSpPr>
            <a:spLocks noChangeArrowheads="1"/>
          </p:cNvSpPr>
          <p:nvPr/>
        </p:nvSpPr>
        <p:spPr bwMode="auto">
          <a:xfrm>
            <a:off x="7123113" y="2865438"/>
            <a:ext cx="1801812" cy="434975"/>
          </a:xfrm>
          <a:prstGeom prst="wedgeRoundRectCallout">
            <a:avLst>
              <a:gd name="adj1" fmla="val -48880"/>
              <a:gd name="adj2" fmla="val 268069"/>
              <a:gd name="adj3" fmla="val 16667"/>
            </a:avLst>
          </a:prstGeom>
          <a:solidFill>
            <a:schemeClr val="bg1"/>
          </a:solidFill>
          <a:ln w="9525">
            <a:solidFill>
              <a:schemeClr val="tx1"/>
            </a:solidFill>
            <a:miter lim="800000"/>
            <a:headEnd/>
            <a:tailEnd/>
          </a:ln>
        </p:spPr>
        <p:txBody>
          <a:bodyPr/>
          <a:lstStyle/>
          <a:p>
            <a:pPr algn="ctr" defTabSz="914400"/>
            <a:r>
              <a:rPr lang="it-IT">
                <a:solidFill>
                  <a:srgbClr val="777777"/>
                </a:solidFill>
              </a:rPr>
              <a:t>Naturalmente!</a:t>
            </a:r>
          </a:p>
        </p:txBody>
      </p:sp>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5" name="Segnaposto numero diapositiva 4"/>
          <p:cNvSpPr>
            <a:spLocks noGrp="1"/>
          </p:cNvSpPr>
          <p:nvPr>
            <p:ph type="sldNum" sz="quarter" idx="10"/>
          </p:nvPr>
        </p:nvSpPr>
        <p:spPr/>
        <p:txBody>
          <a:bodyPr/>
          <a:lstStyle/>
          <a:p>
            <a:pPr>
              <a:defRPr/>
            </a:pPr>
            <a:fld id="{20D64EAA-71C0-496E-834A-A17D49EF3DEE}" type="slidenum">
              <a:rPr lang="it-IT"/>
              <a:pPr>
                <a:defRPr/>
              </a:pPr>
              <a:t>13</a:t>
            </a:fld>
            <a:endParaRPr lang="it-IT" dirty="0"/>
          </a:p>
        </p:txBody>
      </p:sp>
      <p:sp>
        <p:nvSpPr>
          <p:cNvPr id="12" name="Rettangolo 11"/>
          <p:cNvSpPr/>
          <p:nvPr/>
        </p:nvSpPr>
        <p:spPr>
          <a:xfrm>
            <a:off x="863600" y="636588"/>
            <a:ext cx="7462838" cy="368300"/>
          </a:xfrm>
          <a:prstGeom prst="rect">
            <a:avLst/>
          </a:prstGeom>
          <a:solidFill>
            <a:schemeClr val="tx1">
              <a:lumMod val="50000"/>
              <a:lumOff val="50000"/>
            </a:schemeClr>
          </a:solidFill>
        </p:spPr>
        <p:txBody>
          <a:bodyPr>
            <a:spAutoFit/>
          </a:bodyPr>
          <a:lstStyle/>
          <a:p>
            <a:pPr marL="342900" indent="-342900">
              <a:buFont typeface="Arial" charset="0"/>
              <a:buNone/>
              <a:defRPr/>
            </a:pPr>
            <a:r>
              <a:rPr lang="it-IT" dirty="0">
                <a:solidFill>
                  <a:schemeClr val="bg1"/>
                </a:solidFill>
                <a:cs typeface="+mn-cs"/>
              </a:rPr>
              <a:t>natura obbligatoria o facoltativa del conferimento dei dati</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937" name="CasellaDiTesto 4"/>
          <p:cNvSpPr txBox="1">
            <a:spLocks noChangeArrowheads="1"/>
          </p:cNvSpPr>
          <p:nvPr/>
        </p:nvSpPr>
        <p:spPr bwMode="auto">
          <a:xfrm>
            <a:off x="787400" y="1349375"/>
            <a:ext cx="7539038" cy="1525588"/>
          </a:xfrm>
          <a:prstGeom prst="rect">
            <a:avLst/>
          </a:prstGeom>
          <a:noFill/>
          <a:ln w="9525">
            <a:noFill/>
            <a:miter lim="800000"/>
            <a:headEnd/>
            <a:tailEnd/>
          </a:ln>
        </p:spPr>
        <p:txBody>
          <a:bodyPr>
            <a:spAutoFit/>
          </a:bodyPr>
          <a:lstStyle/>
          <a:p>
            <a:r>
              <a:rPr lang="it-IT" sz="2000">
                <a:solidFill>
                  <a:srgbClr val="505150"/>
                </a:solidFill>
              </a:rPr>
              <a:t>	</a:t>
            </a:r>
            <a:endParaRPr lang="it-IT" i="1">
              <a:solidFill>
                <a:srgbClr val="404040"/>
              </a:solidFill>
            </a:endParaRPr>
          </a:p>
          <a:p>
            <a:endParaRPr lang="it-IT" sz="2000" i="1">
              <a:solidFill>
                <a:srgbClr val="505150"/>
              </a:solidFill>
            </a:endParaRPr>
          </a:p>
          <a:p>
            <a:r>
              <a:rPr lang="it-IT">
                <a:solidFill>
                  <a:srgbClr val="505150"/>
                </a:solidFill>
              </a:rPr>
              <a:t> </a:t>
            </a:r>
          </a:p>
          <a:p>
            <a:r>
              <a:rPr lang="it-IT">
                <a:solidFill>
                  <a:srgbClr val="505150"/>
                </a:solidFill>
              </a:rPr>
              <a:t/>
            </a:r>
            <a:br>
              <a:rPr lang="it-IT">
                <a:solidFill>
                  <a:srgbClr val="505150"/>
                </a:solidFill>
              </a:rPr>
            </a:br>
            <a:endParaRPr lang="it-IT">
              <a:solidFill>
                <a:srgbClr val="505150"/>
              </a:solidFill>
            </a:endParaRPr>
          </a:p>
        </p:txBody>
      </p:sp>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5" name="Rettangolo 4"/>
          <p:cNvSpPr/>
          <p:nvPr/>
        </p:nvSpPr>
        <p:spPr>
          <a:xfrm>
            <a:off x="787400" y="2224088"/>
            <a:ext cx="6156325" cy="369887"/>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chemeClr val="tx1">
                    <a:lumMod val="65000"/>
                    <a:lumOff val="35000"/>
                  </a:schemeClr>
                </a:solidFill>
                <a:cs typeface="+mn-cs"/>
              </a:rPr>
              <a:t>finalità</a:t>
            </a:r>
          </a:p>
        </p:txBody>
      </p:sp>
      <p:sp>
        <p:nvSpPr>
          <p:cNvPr id="6" name="Rettangolo 5"/>
          <p:cNvSpPr/>
          <p:nvPr/>
        </p:nvSpPr>
        <p:spPr>
          <a:xfrm>
            <a:off x="787400" y="2914650"/>
            <a:ext cx="6156325" cy="369888"/>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rgbClr val="505150"/>
                </a:solidFill>
                <a:cs typeface="+mn-cs"/>
              </a:rPr>
              <a:t>dati sensibili</a:t>
            </a:r>
          </a:p>
        </p:txBody>
      </p:sp>
      <p:sp>
        <p:nvSpPr>
          <p:cNvPr id="7" name="Rettangolo 6"/>
          <p:cNvSpPr/>
          <p:nvPr/>
        </p:nvSpPr>
        <p:spPr>
          <a:xfrm>
            <a:off x="787400" y="3605213"/>
            <a:ext cx="6156325" cy="369887"/>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rgbClr val="505150"/>
                </a:solidFill>
                <a:cs typeface="+mn-cs"/>
              </a:rPr>
              <a:t>responsabilità degli attori </a:t>
            </a:r>
          </a:p>
        </p:txBody>
      </p:sp>
      <p:sp>
        <p:nvSpPr>
          <p:cNvPr id="8" name="Rettangolo 7"/>
          <p:cNvSpPr/>
          <p:nvPr/>
        </p:nvSpPr>
        <p:spPr>
          <a:xfrm>
            <a:off x="787400" y="4678363"/>
            <a:ext cx="6156325" cy="366712"/>
          </a:xfrm>
          <a:prstGeom prst="rect">
            <a:avLst/>
          </a:prstGeom>
          <a:solidFill>
            <a:schemeClr val="tx1">
              <a:lumMod val="50000"/>
              <a:lumOff val="50000"/>
            </a:schemeClr>
          </a:solidFill>
        </p:spPr>
        <p:txBody>
          <a:bodyPr>
            <a:spAutoFit/>
          </a:bodyPr>
          <a:lstStyle/>
          <a:p>
            <a:pPr marL="342900" indent="-342900">
              <a:buFont typeface="Arial" charset="0"/>
              <a:buNone/>
              <a:defRPr/>
            </a:pPr>
            <a:r>
              <a:rPr lang="it-IT" dirty="0">
                <a:solidFill>
                  <a:schemeClr val="bg1"/>
                </a:solidFill>
                <a:cs typeface="+mn-cs"/>
              </a:rPr>
              <a:t>comunicazione dei dati</a:t>
            </a:r>
          </a:p>
        </p:txBody>
      </p:sp>
      <p:sp>
        <p:nvSpPr>
          <p:cNvPr id="9" name="Rettangolo 8"/>
          <p:cNvSpPr/>
          <p:nvPr/>
        </p:nvSpPr>
        <p:spPr>
          <a:xfrm>
            <a:off x="787400" y="4110038"/>
            <a:ext cx="6156325" cy="366712"/>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rgbClr val="505150"/>
                </a:solidFill>
                <a:cs typeface="+mn-cs"/>
              </a:rPr>
              <a:t>natura obbligatoria o facoltativa del conferimento dei dati</a:t>
            </a:r>
          </a:p>
        </p:txBody>
      </p:sp>
      <p:sp>
        <p:nvSpPr>
          <p:cNvPr id="39944" name="CasellaDiTesto 2"/>
          <p:cNvSpPr txBox="1">
            <a:spLocks noChangeArrowheads="1"/>
          </p:cNvSpPr>
          <p:nvPr/>
        </p:nvSpPr>
        <p:spPr bwMode="auto">
          <a:xfrm>
            <a:off x="454025" y="593725"/>
            <a:ext cx="7872413" cy="830263"/>
          </a:xfrm>
          <a:prstGeom prst="rect">
            <a:avLst/>
          </a:prstGeom>
          <a:noFill/>
          <a:ln w="9525">
            <a:noFill/>
            <a:miter lim="800000"/>
            <a:headEnd/>
            <a:tailEnd/>
          </a:ln>
        </p:spPr>
        <p:txBody>
          <a:bodyPr>
            <a:spAutoFit/>
          </a:bodyPr>
          <a:lstStyle/>
          <a:p>
            <a:pPr marL="342900" indent="-342900" algn="ctr">
              <a:buFont typeface="Arial" charset="0"/>
              <a:buNone/>
            </a:pPr>
            <a:r>
              <a:rPr lang="it-IT" sz="2400">
                <a:solidFill>
                  <a:srgbClr val="505150"/>
                </a:solidFill>
              </a:rPr>
              <a:t>Informativa agli interessati: completa, congruente, comprensibile!</a:t>
            </a:r>
            <a:r>
              <a:rPr lang="it-IT">
                <a:solidFill>
                  <a:srgbClr val="505150"/>
                </a:solidFill>
              </a:rPr>
              <a:t> </a:t>
            </a:r>
            <a:endParaRPr lang="it-IT" sz="2000" i="1">
              <a:solidFill>
                <a:srgbClr val="505150"/>
              </a:solidFill>
            </a:endParaRPr>
          </a:p>
        </p:txBody>
      </p:sp>
      <p:sp>
        <p:nvSpPr>
          <p:cNvPr id="2" name="Segnaposto numero diapositiva 1"/>
          <p:cNvSpPr>
            <a:spLocks noGrp="1"/>
          </p:cNvSpPr>
          <p:nvPr>
            <p:ph type="sldNum" sz="quarter" idx="10"/>
          </p:nvPr>
        </p:nvSpPr>
        <p:spPr/>
        <p:txBody>
          <a:bodyPr/>
          <a:lstStyle/>
          <a:p>
            <a:pPr>
              <a:defRPr/>
            </a:pPr>
            <a:fld id="{5E35B21E-3016-4B12-A271-2224957E21BF}" type="slidenum">
              <a:rPr lang="it-IT"/>
              <a:pPr>
                <a:defRPr/>
              </a:pPr>
              <a:t>14</a:t>
            </a:fld>
            <a:endParaRPr lang="it-IT"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8" name="CasellaDiTesto 4"/>
          <p:cNvSpPr txBox="1">
            <a:spLocks noChangeArrowheads="1"/>
          </p:cNvSpPr>
          <p:nvPr/>
        </p:nvSpPr>
        <p:spPr bwMode="auto">
          <a:xfrm>
            <a:off x="819150" y="2201863"/>
            <a:ext cx="6575425" cy="641350"/>
          </a:xfrm>
          <a:prstGeom prst="rect">
            <a:avLst/>
          </a:prstGeom>
          <a:noFill/>
          <a:ln w="9525">
            <a:noFill/>
            <a:miter lim="800000"/>
            <a:headEnd/>
            <a:tailEnd/>
          </a:ln>
        </p:spPr>
        <p:txBody>
          <a:bodyPr>
            <a:spAutoFit/>
          </a:bodyPr>
          <a:lstStyle/>
          <a:p>
            <a:pPr eaLnBrk="0" hangingPunct="0">
              <a:spcBef>
                <a:spcPct val="30000"/>
              </a:spcBef>
              <a:defRPr/>
            </a:pPr>
            <a:r>
              <a:rPr lang="it-IT" dirty="0">
                <a:solidFill>
                  <a:schemeClr val="tx1">
                    <a:lumMod val="75000"/>
                    <a:lumOff val="25000"/>
                  </a:schemeClr>
                </a:solidFill>
                <a:latin typeface="+mn-lt"/>
                <a:cs typeface="+mn-cs"/>
              </a:rPr>
              <a:t>La comunicazione è un processo di trasferimento di dati dal titolare ad un altro soggetto esterno determinato.</a:t>
            </a:r>
          </a:p>
        </p:txBody>
      </p:sp>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9" name="Rettangolo 8"/>
          <p:cNvSpPr/>
          <p:nvPr/>
        </p:nvSpPr>
        <p:spPr>
          <a:xfrm>
            <a:off x="819150" y="1611313"/>
            <a:ext cx="6156325" cy="366712"/>
          </a:xfrm>
          <a:prstGeom prst="rect">
            <a:avLst/>
          </a:prstGeom>
          <a:solidFill>
            <a:schemeClr val="tx1">
              <a:lumMod val="50000"/>
              <a:lumOff val="50000"/>
            </a:schemeClr>
          </a:solidFill>
        </p:spPr>
        <p:txBody>
          <a:bodyPr>
            <a:spAutoFit/>
          </a:bodyPr>
          <a:lstStyle/>
          <a:p>
            <a:pPr marL="342900" indent="-342900">
              <a:buFont typeface="Arial" charset="0"/>
              <a:buNone/>
              <a:defRPr/>
            </a:pPr>
            <a:r>
              <a:rPr lang="it-IT" dirty="0">
                <a:solidFill>
                  <a:schemeClr val="bg1"/>
                </a:solidFill>
                <a:cs typeface="+mn-cs"/>
              </a:rPr>
              <a:t>comunicazione dei dati</a:t>
            </a:r>
          </a:p>
        </p:txBody>
      </p:sp>
      <p:sp>
        <p:nvSpPr>
          <p:cNvPr id="5" name="Rettangolo 4"/>
          <p:cNvSpPr/>
          <p:nvPr/>
        </p:nvSpPr>
        <p:spPr>
          <a:xfrm>
            <a:off x="819150" y="2941638"/>
            <a:ext cx="5375275" cy="1465262"/>
          </a:xfrm>
          <a:prstGeom prst="rect">
            <a:avLst/>
          </a:prstGeom>
        </p:spPr>
        <p:txBody>
          <a:bodyPr>
            <a:spAutoFit/>
          </a:bodyPr>
          <a:lstStyle/>
          <a:p>
            <a:pPr>
              <a:defRPr/>
            </a:pPr>
            <a:r>
              <a:rPr lang="it-IT" dirty="0">
                <a:solidFill>
                  <a:schemeClr val="tx1">
                    <a:lumMod val="75000"/>
                    <a:lumOff val="25000"/>
                  </a:schemeClr>
                </a:solidFill>
                <a:cs typeface="+mn-cs"/>
              </a:rPr>
              <a:t>Il D. </a:t>
            </a:r>
            <a:r>
              <a:rPr lang="it-IT" dirty="0" err="1">
                <a:solidFill>
                  <a:schemeClr val="tx1">
                    <a:lumMod val="75000"/>
                    <a:lumOff val="25000"/>
                  </a:schemeClr>
                </a:solidFill>
                <a:cs typeface="+mn-cs"/>
              </a:rPr>
              <a:t>Lgs</a:t>
            </a:r>
            <a:r>
              <a:rPr lang="it-IT" dirty="0">
                <a:solidFill>
                  <a:schemeClr val="tx1">
                    <a:lumMod val="75000"/>
                    <a:lumOff val="25000"/>
                  </a:schemeClr>
                </a:solidFill>
                <a:cs typeface="+mn-cs"/>
              </a:rPr>
              <a:t> 196/2003 all’art. 13 comma d) prevede che debbano essere indicati nell’informativa (Psn) </a:t>
            </a:r>
          </a:p>
          <a:p>
            <a:pPr>
              <a:defRPr/>
            </a:pPr>
            <a:endParaRPr lang="it-IT" dirty="0">
              <a:solidFill>
                <a:schemeClr val="tx1">
                  <a:lumMod val="75000"/>
                  <a:lumOff val="25000"/>
                </a:schemeClr>
              </a:solidFill>
              <a:cs typeface="+mn-cs"/>
            </a:endParaRPr>
          </a:p>
          <a:p>
            <a:pPr>
              <a:defRPr/>
            </a:pPr>
            <a:r>
              <a:rPr lang="it-IT" dirty="0">
                <a:solidFill>
                  <a:schemeClr val="tx1">
                    <a:lumMod val="95000"/>
                    <a:lumOff val="5000"/>
                  </a:schemeClr>
                </a:solidFill>
                <a:cs typeface="+mn-cs"/>
              </a:rPr>
              <a:t> “i soggetti o le categorie di soggetti ai quali i dati personali possono essere comunicati”</a:t>
            </a:r>
          </a:p>
        </p:txBody>
      </p:sp>
      <p:sp>
        <p:nvSpPr>
          <p:cNvPr id="41989" name="CasellaDiTesto 2"/>
          <p:cNvSpPr txBox="1">
            <a:spLocks noChangeArrowheads="1"/>
          </p:cNvSpPr>
          <p:nvPr/>
        </p:nvSpPr>
        <p:spPr bwMode="auto">
          <a:xfrm>
            <a:off x="454025" y="593725"/>
            <a:ext cx="7872413" cy="830263"/>
          </a:xfrm>
          <a:prstGeom prst="rect">
            <a:avLst/>
          </a:prstGeom>
          <a:noFill/>
          <a:ln w="9525">
            <a:noFill/>
            <a:miter lim="800000"/>
            <a:headEnd/>
            <a:tailEnd/>
          </a:ln>
        </p:spPr>
        <p:txBody>
          <a:bodyPr>
            <a:spAutoFit/>
          </a:bodyPr>
          <a:lstStyle/>
          <a:p>
            <a:pPr marL="342900" indent="-342900" algn="ctr">
              <a:buFont typeface="Arial" charset="0"/>
              <a:buNone/>
            </a:pPr>
            <a:r>
              <a:rPr lang="it-IT" sz="2400">
                <a:solidFill>
                  <a:srgbClr val="505150"/>
                </a:solidFill>
              </a:rPr>
              <a:t>Informativa agli interessati: completa, congruente, comprensibile!</a:t>
            </a:r>
            <a:r>
              <a:rPr lang="it-IT">
                <a:solidFill>
                  <a:srgbClr val="505150"/>
                </a:solidFill>
              </a:rPr>
              <a:t> </a:t>
            </a:r>
            <a:endParaRPr lang="it-IT" sz="2000" i="1">
              <a:solidFill>
                <a:srgbClr val="505150"/>
              </a:solidFill>
            </a:endParaRPr>
          </a:p>
        </p:txBody>
      </p:sp>
      <p:sp>
        <p:nvSpPr>
          <p:cNvPr id="6" name="Segnaposto numero diapositiva 5"/>
          <p:cNvSpPr>
            <a:spLocks noGrp="1"/>
          </p:cNvSpPr>
          <p:nvPr>
            <p:ph type="sldNum" sz="quarter" idx="10"/>
          </p:nvPr>
        </p:nvSpPr>
        <p:spPr/>
        <p:txBody>
          <a:bodyPr/>
          <a:lstStyle/>
          <a:p>
            <a:pPr>
              <a:defRPr/>
            </a:pPr>
            <a:fld id="{9698D488-87E5-48C5-B1BE-C6EDC77657F2}" type="slidenum">
              <a:rPr lang="it-IT"/>
              <a:pPr>
                <a:defRPr/>
              </a:pPr>
              <a:t>15</a:t>
            </a:fld>
            <a:endParaRPr lang="it-IT" dirty="0"/>
          </a:p>
        </p:txBody>
      </p:sp>
      <p:pic>
        <p:nvPicPr>
          <p:cNvPr id="35851" name="Immagine 1" descr="shutterstock_59952682.jpg"/>
          <p:cNvPicPr>
            <a:picLocks noChangeAspect="1"/>
          </p:cNvPicPr>
          <p:nvPr/>
        </p:nvPicPr>
        <p:blipFill>
          <a:blip r:embed="rId3"/>
          <a:srcRect t="24666" r="14342"/>
          <a:stretch>
            <a:fillRect/>
          </a:stretch>
        </p:blipFill>
        <p:spPr bwMode="auto">
          <a:xfrm>
            <a:off x="6718300" y="4298950"/>
            <a:ext cx="1868488" cy="1692275"/>
          </a:xfrm>
          <a:prstGeom prst="rect">
            <a:avLst/>
          </a:prstGeom>
          <a:noFill/>
          <a:ln w="9525">
            <a:noFill/>
            <a:miter lim="800000"/>
            <a:headEnd/>
            <a:tailEnd/>
          </a:ln>
        </p:spPr>
      </p:pic>
      <p:sp>
        <p:nvSpPr>
          <p:cNvPr id="41992" name="Rettangolo 4"/>
          <p:cNvSpPr>
            <a:spLocks noChangeArrowheads="1"/>
          </p:cNvSpPr>
          <p:nvPr/>
        </p:nvSpPr>
        <p:spPr bwMode="auto">
          <a:xfrm>
            <a:off x="819150" y="4832350"/>
            <a:ext cx="6156325" cy="368300"/>
          </a:xfrm>
          <a:prstGeom prst="rect">
            <a:avLst/>
          </a:prstGeom>
          <a:noFill/>
          <a:ln w="9525">
            <a:noFill/>
            <a:miter lim="800000"/>
            <a:headEnd/>
            <a:tailEnd/>
          </a:ln>
        </p:spPr>
        <p:txBody>
          <a:bodyPr>
            <a:spAutoFit/>
          </a:bodyPr>
          <a:lstStyle/>
          <a:p>
            <a:pPr marL="342900" indent="-342900"/>
            <a:r>
              <a:rPr lang="it-IT">
                <a:solidFill>
                  <a:srgbClr val="7F142A"/>
                </a:solidFill>
              </a:rPr>
              <a:t>Individuare con chiarezza il destinatario nella scheda </a:t>
            </a:r>
            <a:endParaRPr lang="it-IT" sz="1600">
              <a:solidFill>
                <a:srgbClr val="7F142A"/>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6" presetClass="emph" presetSubtype="0" fill="hold" nodeType="clickEffect">
                                  <p:stCondLst>
                                    <p:cond delay="0"/>
                                  </p:stCondLst>
                                  <p:childTnLst>
                                    <p:animScale>
                                      <p:cBhvr>
                                        <p:cTn id="6" dur="2000" fill="hold"/>
                                        <p:tgtEl>
                                          <p:spTgt spid="35851"/>
                                        </p:tgtEl>
                                      </p:cBhvr>
                                      <p:by x="150000" y="15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7111" name="Text Box 7" descr="20%"/>
          <p:cNvSpPr txBox="1">
            <a:spLocks noChangeArrowheads="1"/>
          </p:cNvSpPr>
          <p:nvPr/>
        </p:nvSpPr>
        <p:spPr bwMode="auto">
          <a:xfrm>
            <a:off x="819150" y="2352675"/>
            <a:ext cx="7185025" cy="3484563"/>
          </a:xfrm>
          <a:prstGeom prst="rect">
            <a:avLst/>
          </a:prstGeom>
          <a:solidFill>
            <a:schemeClr val="bg1">
              <a:lumMod val="95000"/>
            </a:schemeClr>
          </a:solidFill>
          <a:ln w="9525">
            <a:noFill/>
            <a:miter lim="800000"/>
            <a:headEnd/>
            <a:tailEnd/>
          </a:ln>
          <a:effectLst/>
        </p:spPr>
        <p:txBody>
          <a:bodyPr>
            <a:spAutoFit/>
          </a:bodyPr>
          <a:lstStyle/>
          <a:p>
            <a:pPr defTabSz="914400">
              <a:lnSpc>
                <a:spcPct val="125000"/>
              </a:lnSpc>
            </a:pPr>
            <a:r>
              <a:rPr lang="it-IT">
                <a:solidFill>
                  <a:srgbClr val="505150"/>
                </a:solidFill>
              </a:rPr>
              <a:t>È previsto un piano di rilascio dei dati individuali: Si </a:t>
            </a:r>
            <a:br>
              <a:rPr lang="it-IT">
                <a:solidFill>
                  <a:srgbClr val="505150"/>
                </a:solidFill>
              </a:rPr>
            </a:br>
            <a:endParaRPr lang="it-IT">
              <a:solidFill>
                <a:srgbClr val="505150"/>
              </a:solidFill>
            </a:endParaRPr>
          </a:p>
          <a:p>
            <a:pPr defTabSz="914400">
              <a:lnSpc>
                <a:spcPct val="125000"/>
              </a:lnSpc>
            </a:pPr>
            <a:r>
              <a:rPr lang="it-IT">
                <a:solidFill>
                  <a:srgbClr val="505150"/>
                </a:solidFill>
              </a:rPr>
              <a:t>file microdati per Eurostat: </a:t>
            </a:r>
          </a:p>
          <a:p>
            <a:pPr defTabSz="914400">
              <a:lnSpc>
                <a:spcPct val="125000"/>
              </a:lnSpc>
            </a:pPr>
            <a:r>
              <a:rPr lang="it-IT">
                <a:solidFill>
                  <a:srgbClr val="505150"/>
                </a:solidFill>
              </a:rPr>
              <a:t>	</a:t>
            </a:r>
            <a:r>
              <a:rPr lang="it-IT" sz="1600">
                <a:solidFill>
                  <a:srgbClr val="505150"/>
                </a:solidFill>
              </a:rPr>
              <a:t>Regolamento CE n. 763/2008 </a:t>
            </a:r>
          </a:p>
          <a:p>
            <a:pPr defTabSz="914400">
              <a:lnSpc>
                <a:spcPct val="125000"/>
              </a:lnSpc>
            </a:pPr>
            <a:r>
              <a:rPr lang="it-IT">
                <a:solidFill>
                  <a:srgbClr val="505150"/>
                </a:solidFill>
              </a:rPr>
              <a:t>file per Sistan: file per </a:t>
            </a:r>
          </a:p>
          <a:p>
            <a:pPr defTabSz="914400">
              <a:lnSpc>
                <a:spcPct val="125000"/>
              </a:lnSpc>
            </a:pPr>
            <a:r>
              <a:rPr lang="it-IT">
                <a:solidFill>
                  <a:srgbClr val="505150"/>
                </a:solidFill>
              </a:rPr>
              <a:t>	</a:t>
            </a:r>
            <a:r>
              <a:rPr lang="it-IT" sz="1600">
                <a:solidFill>
                  <a:srgbClr val="505150"/>
                </a:solidFill>
              </a:rPr>
              <a:t>ISS-00XXX</a:t>
            </a:r>
          </a:p>
          <a:p>
            <a:pPr defTabSz="914400">
              <a:lnSpc>
                <a:spcPct val="125000"/>
              </a:lnSpc>
            </a:pPr>
            <a:r>
              <a:rPr lang="it-IT">
                <a:solidFill>
                  <a:srgbClr val="505150"/>
                </a:solidFill>
              </a:rPr>
              <a:t>file per laboratori di analisi dei dati: </a:t>
            </a:r>
          </a:p>
          <a:p>
            <a:pPr defTabSz="914400">
              <a:lnSpc>
                <a:spcPct val="125000"/>
              </a:lnSpc>
            </a:pPr>
            <a:r>
              <a:rPr lang="it-IT">
                <a:solidFill>
                  <a:srgbClr val="505150"/>
                </a:solidFill>
              </a:rPr>
              <a:t>	</a:t>
            </a:r>
            <a:r>
              <a:rPr lang="it-IT" sz="1600">
                <a:solidFill>
                  <a:srgbClr val="505150"/>
                </a:solidFill>
              </a:rPr>
              <a:t>Laboratorio Adele</a:t>
            </a:r>
            <a:endParaRPr lang="it-IT" sz="1600"/>
          </a:p>
          <a:p>
            <a:pPr defTabSz="914400">
              <a:lnSpc>
                <a:spcPct val="125000"/>
              </a:lnSpc>
            </a:pPr>
            <a:r>
              <a:rPr lang="it-IT">
                <a:solidFill>
                  <a:srgbClr val="505150"/>
                </a:solidFill>
              </a:rPr>
              <a:t>file per protocolli di ricerca</a:t>
            </a:r>
            <a:r>
              <a:rPr lang="it-IT" sz="1600">
                <a:solidFill>
                  <a:srgbClr val="505150"/>
                </a:solidFill>
              </a:rPr>
              <a:t>: </a:t>
            </a:r>
          </a:p>
          <a:p>
            <a:pPr defTabSz="914400">
              <a:lnSpc>
                <a:spcPct val="125000"/>
              </a:lnSpc>
            </a:pPr>
            <a:r>
              <a:rPr lang="it-IT" sz="1600">
                <a:solidFill>
                  <a:srgbClr val="505150"/>
                </a:solidFill>
              </a:rPr>
              <a:t>	(università, centri di ricerca…)</a:t>
            </a:r>
            <a:endParaRPr lang="it-IT"/>
          </a:p>
        </p:txBody>
      </p:sp>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44035" name="CasellaDiTesto 2"/>
          <p:cNvSpPr txBox="1">
            <a:spLocks noChangeArrowheads="1"/>
          </p:cNvSpPr>
          <p:nvPr/>
        </p:nvSpPr>
        <p:spPr bwMode="auto">
          <a:xfrm>
            <a:off x="454025" y="593725"/>
            <a:ext cx="7872413" cy="830263"/>
          </a:xfrm>
          <a:prstGeom prst="rect">
            <a:avLst/>
          </a:prstGeom>
          <a:noFill/>
          <a:ln w="9525">
            <a:noFill/>
            <a:miter lim="800000"/>
            <a:headEnd/>
            <a:tailEnd/>
          </a:ln>
        </p:spPr>
        <p:txBody>
          <a:bodyPr>
            <a:spAutoFit/>
          </a:bodyPr>
          <a:lstStyle/>
          <a:p>
            <a:pPr marL="342900" indent="-342900" algn="ctr">
              <a:buFont typeface="Arial" charset="0"/>
              <a:buNone/>
            </a:pPr>
            <a:r>
              <a:rPr lang="it-IT" sz="2400">
                <a:solidFill>
                  <a:srgbClr val="505150"/>
                </a:solidFill>
              </a:rPr>
              <a:t>Informativa agli interessati: completa, congruente, comprensibile!</a:t>
            </a:r>
            <a:r>
              <a:rPr lang="it-IT">
                <a:solidFill>
                  <a:srgbClr val="505150"/>
                </a:solidFill>
              </a:rPr>
              <a:t> </a:t>
            </a:r>
            <a:endParaRPr lang="it-IT" sz="2000" i="1">
              <a:solidFill>
                <a:srgbClr val="505150"/>
              </a:solidFill>
            </a:endParaRPr>
          </a:p>
        </p:txBody>
      </p:sp>
      <p:sp>
        <p:nvSpPr>
          <p:cNvPr id="6" name="Segnaposto numero diapositiva 5"/>
          <p:cNvSpPr>
            <a:spLocks noGrp="1"/>
          </p:cNvSpPr>
          <p:nvPr>
            <p:ph type="sldNum" sz="quarter" idx="10"/>
          </p:nvPr>
        </p:nvSpPr>
        <p:spPr/>
        <p:txBody>
          <a:bodyPr/>
          <a:lstStyle/>
          <a:p>
            <a:pPr>
              <a:defRPr/>
            </a:pPr>
            <a:fld id="{2CFBB4F4-22C3-4599-8D24-6E88B6949903}" type="slidenum">
              <a:rPr lang="it-IT"/>
              <a:pPr>
                <a:defRPr/>
              </a:pPr>
              <a:t>16</a:t>
            </a:fld>
            <a:endParaRPr lang="it-IT" dirty="0"/>
          </a:p>
        </p:txBody>
      </p:sp>
      <p:sp>
        <p:nvSpPr>
          <p:cNvPr id="9" name="Rettangolo 8"/>
          <p:cNvSpPr/>
          <p:nvPr/>
        </p:nvSpPr>
        <p:spPr>
          <a:xfrm>
            <a:off x="819150" y="1611313"/>
            <a:ext cx="7185025" cy="366712"/>
          </a:xfrm>
          <a:prstGeom prst="rect">
            <a:avLst/>
          </a:prstGeom>
          <a:solidFill>
            <a:schemeClr val="tx1">
              <a:lumMod val="50000"/>
              <a:lumOff val="50000"/>
            </a:schemeClr>
          </a:solidFill>
        </p:spPr>
        <p:txBody>
          <a:bodyPr>
            <a:spAutoFit/>
          </a:bodyPr>
          <a:lstStyle/>
          <a:p>
            <a:pPr marL="342900" indent="-342900">
              <a:buFont typeface="Arial" charset="0"/>
              <a:buNone/>
            </a:pPr>
            <a:r>
              <a:rPr lang="it-IT">
                <a:solidFill>
                  <a:schemeClr val="bg1"/>
                </a:solidFill>
              </a:rPr>
              <a:t>comunicazione dei dati personali</a:t>
            </a: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6081" name="CasellaDiTesto 4"/>
          <p:cNvSpPr txBox="1">
            <a:spLocks noChangeArrowheads="1"/>
          </p:cNvSpPr>
          <p:nvPr/>
        </p:nvSpPr>
        <p:spPr bwMode="auto">
          <a:xfrm>
            <a:off x="785813" y="1776413"/>
            <a:ext cx="7539037" cy="3906837"/>
          </a:xfrm>
          <a:prstGeom prst="rect">
            <a:avLst/>
          </a:prstGeom>
          <a:noFill/>
          <a:ln w="9525">
            <a:noFill/>
            <a:miter lim="800000"/>
            <a:headEnd/>
            <a:tailEnd/>
          </a:ln>
        </p:spPr>
        <p:txBody>
          <a:bodyPr>
            <a:spAutoFit/>
          </a:bodyPr>
          <a:lstStyle/>
          <a:p>
            <a:pPr marL="342900" indent="-342900">
              <a:buFont typeface="Arial" charset="0"/>
              <a:buNone/>
            </a:pPr>
            <a:r>
              <a:rPr lang="it-IT">
                <a:solidFill>
                  <a:srgbClr val="777777"/>
                </a:solidFill>
              </a:rPr>
              <a:t>	Attivare collaborazioni con altri soggetti per favorire sperimentazioni e approfondimenti da parte di ricercatori e altri utenti</a:t>
            </a:r>
          </a:p>
          <a:p>
            <a:pPr marL="342900" indent="-342900"/>
            <a:endParaRPr lang="it-IT" b="1">
              <a:solidFill>
                <a:srgbClr val="777777"/>
              </a:solidFill>
            </a:endParaRPr>
          </a:p>
          <a:p>
            <a:pPr marL="342900" indent="-342900"/>
            <a:r>
              <a:rPr lang="it-IT" b="1">
                <a:solidFill>
                  <a:srgbClr val="777777"/>
                </a:solidFill>
              </a:rPr>
              <a:t>	Codice di deontologia, Art. 7. comma 3, Comunicazione a soggetti non facenti parte del Sistema statistico nazionale</a:t>
            </a:r>
            <a:r>
              <a:rPr lang="it-IT">
                <a:solidFill>
                  <a:srgbClr val="777777"/>
                </a:solidFill>
              </a:rPr>
              <a:t> </a:t>
            </a:r>
          </a:p>
          <a:p>
            <a:pPr marL="342900" indent="-342900"/>
            <a:endParaRPr lang="it-IT">
              <a:solidFill>
                <a:srgbClr val="777777"/>
              </a:solidFill>
            </a:endParaRPr>
          </a:p>
          <a:p>
            <a:pPr marL="342900" indent="-342900"/>
            <a:r>
              <a:rPr lang="it-IT">
                <a:solidFill>
                  <a:srgbClr val="777777"/>
                </a:solidFill>
              </a:rPr>
              <a:t>	Il Sistan può comunicare i dati personali privi di identificativi, nell'ambito di progetti congiunti, purché sia garantito il rispetto delle condizioni seguenti:</a:t>
            </a:r>
          </a:p>
          <a:p>
            <a:pPr marL="342900" indent="-342900"/>
            <a:endParaRPr lang="it-IT">
              <a:solidFill>
                <a:srgbClr val="777777"/>
              </a:solidFill>
            </a:endParaRPr>
          </a:p>
          <a:p>
            <a:pPr marL="342900" indent="-342900"/>
            <a:r>
              <a:rPr lang="it-IT">
                <a:solidFill>
                  <a:srgbClr val="777777"/>
                </a:solidFill>
              </a:rPr>
              <a:t>	a) i dati siano il risultato di trattamenti di cui i medesimi soggetti del sistema statistico nazionale sono titolari; (…)</a:t>
            </a:r>
          </a:p>
          <a:p>
            <a:pPr marL="342900" indent="-342900">
              <a:buFont typeface="Arial" charset="0"/>
              <a:buAutoNum type="arabicPeriod"/>
            </a:pPr>
            <a:endParaRPr lang="it-IT">
              <a:solidFill>
                <a:srgbClr val="777777"/>
              </a:solidFill>
            </a:endParaRPr>
          </a:p>
          <a:p>
            <a:pPr marL="342900" indent="-342900"/>
            <a:endParaRPr lang="it-IT" sz="1600">
              <a:solidFill>
                <a:srgbClr val="404040"/>
              </a:solidFill>
            </a:endParaRPr>
          </a:p>
        </p:txBody>
      </p:sp>
      <p:sp>
        <p:nvSpPr>
          <p:cNvPr id="46082" name="CasellaDiTesto 2"/>
          <p:cNvSpPr txBox="1">
            <a:spLocks noChangeArrowheads="1"/>
          </p:cNvSpPr>
          <p:nvPr/>
        </p:nvSpPr>
        <p:spPr bwMode="auto">
          <a:xfrm>
            <a:off x="682625" y="593725"/>
            <a:ext cx="7537450" cy="457200"/>
          </a:xfrm>
          <a:prstGeom prst="rect">
            <a:avLst/>
          </a:prstGeom>
          <a:noFill/>
          <a:ln w="9525">
            <a:noFill/>
            <a:miter lim="800000"/>
            <a:headEnd/>
            <a:tailEnd/>
          </a:ln>
        </p:spPr>
        <p:txBody>
          <a:bodyPr>
            <a:spAutoFit/>
          </a:bodyPr>
          <a:lstStyle/>
          <a:p>
            <a:pPr algn="ctr"/>
            <a:r>
              <a:rPr lang="it-IT" sz="2400">
                <a:solidFill>
                  <a:srgbClr val="404040"/>
                </a:solidFill>
              </a:rPr>
              <a:t>Microdati per la ricerca, obiettivo strategico</a:t>
            </a:r>
            <a:r>
              <a:rPr lang="it-IT" sz="2400"/>
              <a:t> </a:t>
            </a:r>
          </a:p>
        </p:txBody>
      </p:sp>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5" name="Segnaposto numero diapositiva 4"/>
          <p:cNvSpPr>
            <a:spLocks noGrp="1"/>
          </p:cNvSpPr>
          <p:nvPr>
            <p:ph type="sldNum" sz="quarter" idx="10"/>
          </p:nvPr>
        </p:nvSpPr>
        <p:spPr/>
        <p:txBody>
          <a:bodyPr/>
          <a:lstStyle/>
          <a:p>
            <a:pPr>
              <a:defRPr/>
            </a:pPr>
            <a:fld id="{4C98F840-640C-4550-9AC4-B86ACC0475B3}" type="slidenum">
              <a:rPr lang="it-IT"/>
              <a:pPr>
                <a:defRPr/>
              </a:pPr>
              <a:t>17</a:t>
            </a:fld>
            <a:endParaRPr lang="it-IT"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8129" name="CasellaDiTesto 4"/>
          <p:cNvSpPr txBox="1">
            <a:spLocks noChangeArrowheads="1"/>
          </p:cNvSpPr>
          <p:nvPr/>
        </p:nvSpPr>
        <p:spPr bwMode="auto">
          <a:xfrm>
            <a:off x="785813" y="1903413"/>
            <a:ext cx="7434262" cy="2178050"/>
          </a:xfrm>
          <a:prstGeom prst="rect">
            <a:avLst/>
          </a:prstGeom>
          <a:noFill/>
          <a:ln w="9525">
            <a:noFill/>
            <a:miter lim="800000"/>
            <a:headEnd/>
            <a:tailEnd/>
          </a:ln>
        </p:spPr>
        <p:txBody>
          <a:bodyPr>
            <a:spAutoFit/>
          </a:bodyPr>
          <a:lstStyle/>
          <a:p>
            <a:r>
              <a:rPr lang="it-IT" b="1">
                <a:solidFill>
                  <a:srgbClr val="777777"/>
                </a:solidFill>
              </a:rPr>
              <a:t>Repository </a:t>
            </a:r>
          </a:p>
          <a:p>
            <a:endParaRPr lang="it-IT">
              <a:solidFill>
                <a:srgbClr val="777777"/>
              </a:solidFill>
            </a:endParaRPr>
          </a:p>
          <a:p>
            <a:pPr>
              <a:lnSpc>
                <a:spcPct val="140000"/>
              </a:lnSpc>
            </a:pPr>
            <a:r>
              <a:rPr lang="it-IT">
                <a:solidFill>
                  <a:srgbClr val="777777"/>
                </a:solidFill>
              </a:rPr>
              <a:t>basi di dati integrate (archivi amministrativi e fonti statistiche) volte alla realizzazione di archivi statistici intermedi, utili per successive elaborazioni statistiche, anche di tipo longitudinale. (IST-02270 Sistema di integrazione logico-fisica di microdati ).</a:t>
            </a:r>
          </a:p>
        </p:txBody>
      </p:sp>
      <p:sp>
        <p:nvSpPr>
          <p:cNvPr id="48130" name="CasellaDiTesto 5"/>
          <p:cNvSpPr txBox="1">
            <a:spLocks noChangeArrowheads="1"/>
          </p:cNvSpPr>
          <p:nvPr/>
        </p:nvSpPr>
        <p:spPr bwMode="auto">
          <a:xfrm>
            <a:off x="682625" y="6435725"/>
            <a:ext cx="4692650" cy="246063"/>
          </a:xfrm>
          <a:prstGeom prst="rect">
            <a:avLst/>
          </a:prstGeom>
          <a:noFill/>
          <a:ln w="9525">
            <a:noFill/>
            <a:miter lim="800000"/>
            <a:headEnd/>
            <a:tailEnd/>
          </a:ln>
        </p:spPr>
        <p:txBody>
          <a:bodyPr>
            <a:spAutoFit/>
          </a:bodyPr>
          <a:lstStyle/>
          <a:p>
            <a:r>
              <a:rPr lang="it-IT" sz="1000">
                <a:solidFill>
                  <a:srgbClr val="7F7F7F"/>
                </a:solidFill>
              </a:rPr>
              <a:t>Titolo intervento, nome cognome relatore – Luogo, data</a:t>
            </a:r>
          </a:p>
        </p:txBody>
      </p:sp>
      <p:sp>
        <p:nvSpPr>
          <p:cNvPr id="48131" name="CasellaDiTesto 2"/>
          <p:cNvSpPr txBox="1">
            <a:spLocks noChangeArrowheads="1"/>
          </p:cNvSpPr>
          <p:nvPr/>
        </p:nvSpPr>
        <p:spPr bwMode="auto">
          <a:xfrm>
            <a:off x="682625" y="593725"/>
            <a:ext cx="7537450" cy="457200"/>
          </a:xfrm>
          <a:prstGeom prst="rect">
            <a:avLst/>
          </a:prstGeom>
          <a:noFill/>
          <a:ln w="9525">
            <a:noFill/>
            <a:miter lim="800000"/>
            <a:headEnd/>
            <a:tailEnd/>
          </a:ln>
        </p:spPr>
        <p:txBody>
          <a:bodyPr>
            <a:spAutoFit/>
          </a:bodyPr>
          <a:lstStyle/>
          <a:p>
            <a:pPr marL="342900" indent="-342900" algn="ctr"/>
            <a:r>
              <a:rPr lang="it-IT" sz="2400">
                <a:solidFill>
                  <a:srgbClr val="505150"/>
                </a:solidFill>
              </a:rPr>
              <a:t>L’integrazione dei dati e le sfide che ne derivano</a:t>
            </a:r>
          </a:p>
        </p:txBody>
      </p:sp>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pic>
        <p:nvPicPr>
          <p:cNvPr id="48133" name="Picture 7" descr="figure1"/>
          <p:cNvPicPr>
            <a:picLocks noChangeAspect="1" noChangeArrowheads="1"/>
          </p:cNvPicPr>
          <p:nvPr/>
        </p:nvPicPr>
        <p:blipFill>
          <a:blip r:embed="rId3"/>
          <a:srcRect/>
          <a:stretch>
            <a:fillRect/>
          </a:stretch>
        </p:blipFill>
        <p:spPr bwMode="auto">
          <a:xfrm>
            <a:off x="5375275" y="3657600"/>
            <a:ext cx="2984500" cy="2352675"/>
          </a:xfrm>
          <a:prstGeom prst="rect">
            <a:avLst/>
          </a:prstGeom>
          <a:noFill/>
          <a:ln w="9525">
            <a:noFill/>
            <a:miter lim="800000"/>
            <a:headEnd/>
            <a:tailEnd/>
          </a:ln>
        </p:spPr>
      </p:pic>
      <p:sp>
        <p:nvSpPr>
          <p:cNvPr id="6" name="Segnaposto numero diapositiva 5"/>
          <p:cNvSpPr>
            <a:spLocks noGrp="1"/>
          </p:cNvSpPr>
          <p:nvPr>
            <p:ph type="sldNum" sz="quarter" idx="10"/>
          </p:nvPr>
        </p:nvSpPr>
        <p:spPr/>
        <p:txBody>
          <a:bodyPr/>
          <a:lstStyle/>
          <a:p>
            <a:pPr>
              <a:defRPr/>
            </a:pPr>
            <a:fld id="{12A73BA4-1DBC-4640-80CE-D6AA623D5546}" type="slidenum">
              <a:rPr lang="it-IT"/>
              <a:pPr>
                <a:defRPr/>
              </a:pPr>
              <a:t>18</a:t>
            </a:fld>
            <a:endParaRPr lang="it-IT"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0177" name="CasellaDiTesto 4"/>
          <p:cNvSpPr txBox="1">
            <a:spLocks noChangeArrowheads="1"/>
          </p:cNvSpPr>
          <p:nvPr/>
        </p:nvSpPr>
        <p:spPr bwMode="auto">
          <a:xfrm>
            <a:off x="785813" y="1304925"/>
            <a:ext cx="7434262" cy="1190625"/>
          </a:xfrm>
          <a:prstGeom prst="rect">
            <a:avLst/>
          </a:prstGeom>
          <a:noFill/>
          <a:ln w="9525">
            <a:noFill/>
            <a:miter lim="800000"/>
            <a:headEnd/>
            <a:tailEnd/>
          </a:ln>
        </p:spPr>
        <p:txBody>
          <a:bodyPr>
            <a:spAutoFit/>
          </a:bodyPr>
          <a:lstStyle/>
          <a:p>
            <a:r>
              <a:rPr lang="it-IT" b="1">
                <a:solidFill>
                  <a:srgbClr val="777777"/>
                </a:solidFill>
              </a:rPr>
              <a:t>Big Data</a:t>
            </a:r>
          </a:p>
          <a:p>
            <a:endParaRPr lang="it-IT">
              <a:solidFill>
                <a:srgbClr val="777777"/>
              </a:solidFill>
            </a:endParaRPr>
          </a:p>
          <a:p>
            <a:r>
              <a:rPr lang="it-IT">
                <a:solidFill>
                  <a:srgbClr val="777777"/>
                </a:solidFill>
              </a:rPr>
              <a:t>sfruttamento dei dati di telefonia mobile per stimare la mobilità (IST-02589 Uso a fini statistici dei Big Data): i dati sono anonimi</a:t>
            </a:r>
          </a:p>
        </p:txBody>
      </p:sp>
      <p:sp>
        <p:nvSpPr>
          <p:cNvPr id="50178" name="CasellaDiTesto 5"/>
          <p:cNvSpPr txBox="1">
            <a:spLocks noChangeArrowheads="1"/>
          </p:cNvSpPr>
          <p:nvPr/>
        </p:nvSpPr>
        <p:spPr bwMode="auto">
          <a:xfrm>
            <a:off x="682625" y="6435725"/>
            <a:ext cx="4692650" cy="246063"/>
          </a:xfrm>
          <a:prstGeom prst="rect">
            <a:avLst/>
          </a:prstGeom>
          <a:noFill/>
          <a:ln w="9525">
            <a:noFill/>
            <a:miter lim="800000"/>
            <a:headEnd/>
            <a:tailEnd/>
          </a:ln>
        </p:spPr>
        <p:txBody>
          <a:bodyPr>
            <a:spAutoFit/>
          </a:bodyPr>
          <a:lstStyle/>
          <a:p>
            <a:r>
              <a:rPr lang="it-IT" sz="1000">
                <a:solidFill>
                  <a:srgbClr val="7F7F7F"/>
                </a:solidFill>
              </a:rPr>
              <a:t>Titolo intervento, nome cognome relatore – Luogo, data</a:t>
            </a:r>
          </a:p>
        </p:txBody>
      </p:sp>
      <p:sp>
        <p:nvSpPr>
          <p:cNvPr id="50179" name="CasellaDiTesto 2"/>
          <p:cNvSpPr txBox="1">
            <a:spLocks noChangeArrowheads="1"/>
          </p:cNvSpPr>
          <p:nvPr/>
        </p:nvSpPr>
        <p:spPr bwMode="auto">
          <a:xfrm>
            <a:off x="682625" y="593725"/>
            <a:ext cx="7537450" cy="457200"/>
          </a:xfrm>
          <a:prstGeom prst="rect">
            <a:avLst/>
          </a:prstGeom>
          <a:noFill/>
          <a:ln w="9525">
            <a:noFill/>
            <a:miter lim="800000"/>
            <a:headEnd/>
            <a:tailEnd/>
          </a:ln>
        </p:spPr>
        <p:txBody>
          <a:bodyPr>
            <a:spAutoFit/>
          </a:bodyPr>
          <a:lstStyle/>
          <a:p>
            <a:pPr marL="342900" indent="-342900" algn="ctr"/>
            <a:r>
              <a:rPr lang="it-IT" sz="2400">
                <a:solidFill>
                  <a:srgbClr val="505150"/>
                </a:solidFill>
              </a:rPr>
              <a:t>L’integrazione dei dati e le sfide che ne derivano</a:t>
            </a:r>
          </a:p>
        </p:txBody>
      </p:sp>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50181" name="Rettangolo 4"/>
          <p:cNvSpPr>
            <a:spLocks noChangeArrowheads="1"/>
          </p:cNvSpPr>
          <p:nvPr/>
        </p:nvSpPr>
        <p:spPr bwMode="auto">
          <a:xfrm>
            <a:off x="803275" y="2940050"/>
            <a:ext cx="6858000" cy="2289175"/>
          </a:xfrm>
          <a:prstGeom prst="rect">
            <a:avLst/>
          </a:prstGeom>
          <a:noFill/>
          <a:ln w="9525">
            <a:noFill/>
            <a:miter lim="800000"/>
            <a:headEnd/>
            <a:tailEnd/>
          </a:ln>
        </p:spPr>
        <p:txBody>
          <a:bodyPr>
            <a:spAutoFit/>
          </a:bodyPr>
          <a:lstStyle/>
          <a:p>
            <a:r>
              <a:rPr lang="it-IT" b="1">
                <a:solidFill>
                  <a:srgbClr val="777777"/>
                </a:solidFill>
              </a:rPr>
              <a:t>Nuovi studi sull’anonimizzazione dei dati </a:t>
            </a:r>
          </a:p>
          <a:p>
            <a:endParaRPr lang="en-US" b="1">
              <a:solidFill>
                <a:srgbClr val="777777"/>
              </a:solidFill>
            </a:endParaRPr>
          </a:p>
          <a:p>
            <a:r>
              <a:rPr lang="en-US">
                <a:solidFill>
                  <a:srgbClr val="777777"/>
                </a:solidFill>
                <a:hlinkClick r:id="rId3"/>
              </a:rPr>
              <a:t>Article 29 Data Protection Working Party</a:t>
            </a:r>
            <a:endParaRPr lang="en-US">
              <a:solidFill>
                <a:srgbClr val="777777"/>
              </a:solidFill>
            </a:endParaRPr>
          </a:p>
          <a:p>
            <a:r>
              <a:rPr lang="it-IT">
                <a:solidFill>
                  <a:srgbClr val="777777"/>
                </a:solidFill>
              </a:rPr>
              <a:t>Opinion 05/2014 on Anonymisation Techniques Adopted on 10 April 2014 </a:t>
            </a:r>
          </a:p>
          <a:p>
            <a:endParaRPr lang="it-IT">
              <a:solidFill>
                <a:srgbClr val="777777"/>
              </a:solidFill>
            </a:endParaRPr>
          </a:p>
          <a:p>
            <a:r>
              <a:rPr lang="it-IT">
                <a:solidFill>
                  <a:srgbClr val="777777"/>
                </a:solidFill>
              </a:rPr>
              <a:t>(data mining, social network, localizzazione etc.)</a:t>
            </a:r>
          </a:p>
          <a:p>
            <a:endParaRPr lang="it-IT">
              <a:solidFill>
                <a:srgbClr val="777777"/>
              </a:solidFill>
            </a:endParaRPr>
          </a:p>
        </p:txBody>
      </p:sp>
      <p:sp>
        <p:nvSpPr>
          <p:cNvPr id="4" name="Segnaposto numero diapositiva 3"/>
          <p:cNvSpPr>
            <a:spLocks noGrp="1"/>
          </p:cNvSpPr>
          <p:nvPr>
            <p:ph type="sldNum" sz="quarter" idx="10"/>
          </p:nvPr>
        </p:nvSpPr>
        <p:spPr/>
        <p:txBody>
          <a:bodyPr/>
          <a:lstStyle/>
          <a:p>
            <a:pPr>
              <a:defRPr/>
            </a:pPr>
            <a:fld id="{BF85CBA1-3D1C-4DAB-B378-ADED683A5311}" type="slidenum">
              <a:rPr lang="it-IT"/>
              <a:pPr>
                <a:defRPr/>
              </a:pPr>
              <a:t>19</a:t>
            </a:fld>
            <a:endParaRPr lang="it-IT"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1" name="CasellaDiTesto 4"/>
          <p:cNvSpPr txBox="1">
            <a:spLocks noChangeArrowheads="1"/>
          </p:cNvSpPr>
          <p:nvPr/>
        </p:nvSpPr>
        <p:spPr bwMode="auto">
          <a:xfrm>
            <a:off x="682625" y="1725613"/>
            <a:ext cx="7431088" cy="3476625"/>
          </a:xfrm>
          <a:prstGeom prst="rect">
            <a:avLst/>
          </a:prstGeom>
          <a:noFill/>
          <a:ln w="9525">
            <a:noFill/>
            <a:miter lim="800000"/>
            <a:headEnd/>
            <a:tailEnd/>
          </a:ln>
        </p:spPr>
        <p:txBody>
          <a:bodyPr>
            <a:spAutoFit/>
          </a:bodyPr>
          <a:lstStyle/>
          <a:p>
            <a:r>
              <a:rPr lang="it-IT" sz="2000">
                <a:solidFill>
                  <a:srgbClr val="505150"/>
                </a:solidFill>
              </a:rPr>
              <a:t>Garantire la privacy non vuol dire </a:t>
            </a:r>
            <a:r>
              <a:rPr lang="it-IT" sz="2000" u="sng">
                <a:solidFill>
                  <a:srgbClr val="505150"/>
                </a:solidFill>
              </a:rPr>
              <a:t>non</a:t>
            </a:r>
            <a:r>
              <a:rPr lang="it-IT" sz="2000">
                <a:solidFill>
                  <a:srgbClr val="505150"/>
                </a:solidFill>
              </a:rPr>
              <a:t> trattare i dati ma, tramite le garanzie, accrescere la loro qualità e la fiducia dei rispondenti</a:t>
            </a:r>
          </a:p>
          <a:p>
            <a:endParaRPr lang="it-IT">
              <a:solidFill>
                <a:srgbClr val="505150"/>
              </a:solidFill>
            </a:endParaRPr>
          </a:p>
          <a:p>
            <a:r>
              <a:rPr lang="it-IT" sz="2000">
                <a:solidFill>
                  <a:srgbClr val="505150"/>
                </a:solidFill>
              </a:rPr>
              <a:t>Proposta di nuova </a:t>
            </a:r>
            <a:r>
              <a:rPr lang="it-IT" sz="2000">
                <a:solidFill>
                  <a:srgbClr val="505150"/>
                </a:solidFill>
                <a:hlinkClick r:id="rId3"/>
              </a:rPr>
              <a:t>normativa UE</a:t>
            </a:r>
            <a:r>
              <a:rPr lang="it-IT" sz="2000">
                <a:solidFill>
                  <a:srgbClr val="505150"/>
                </a:solidFill>
              </a:rPr>
              <a:t> sulla protezione dei dati personali: si tratta di un </a:t>
            </a:r>
            <a:r>
              <a:rPr lang="it-IT" sz="2000">
                <a:solidFill>
                  <a:srgbClr val="505150"/>
                </a:solidFill>
                <a:hlinkClick r:id="rId4"/>
              </a:rPr>
              <a:t>Regolamento</a:t>
            </a:r>
            <a:r>
              <a:rPr lang="it-IT" sz="2000">
                <a:solidFill>
                  <a:srgbClr val="505150"/>
                </a:solidFill>
              </a:rPr>
              <a:t> che andrà a sostituire la </a:t>
            </a:r>
            <a:r>
              <a:rPr lang="it-IT" sz="2000">
                <a:solidFill>
                  <a:srgbClr val="505150"/>
                </a:solidFill>
                <a:hlinkClick r:id="rId5"/>
              </a:rPr>
              <a:t>direttiva 95/46/CE</a:t>
            </a:r>
            <a:r>
              <a:rPr lang="it-IT" sz="2000">
                <a:solidFill>
                  <a:srgbClr val="505150"/>
                </a:solidFill>
              </a:rPr>
              <a:t> </a:t>
            </a:r>
          </a:p>
          <a:p>
            <a:endParaRPr lang="it-IT">
              <a:solidFill>
                <a:srgbClr val="404040"/>
              </a:solidFill>
            </a:endParaRPr>
          </a:p>
          <a:p>
            <a:pPr algn="ctr">
              <a:lnSpc>
                <a:spcPct val="125000"/>
              </a:lnSpc>
            </a:pPr>
            <a:endParaRPr lang="it-IT" sz="2000" i="1">
              <a:solidFill>
                <a:srgbClr val="505150"/>
              </a:solidFill>
            </a:endParaRPr>
          </a:p>
          <a:p>
            <a:pPr algn="ctr">
              <a:lnSpc>
                <a:spcPct val="125000"/>
              </a:lnSpc>
            </a:pPr>
            <a:endParaRPr lang="it-IT" sz="2000" i="1">
              <a:solidFill>
                <a:srgbClr val="505150"/>
              </a:solidFill>
            </a:endParaRPr>
          </a:p>
          <a:p>
            <a:endParaRPr lang="it-IT" sz="2000" i="1">
              <a:solidFill>
                <a:srgbClr val="505150"/>
              </a:solidFill>
            </a:endParaRPr>
          </a:p>
          <a:p>
            <a:endParaRPr lang="it-IT" sz="1600">
              <a:solidFill>
                <a:srgbClr val="505150"/>
              </a:solidFill>
            </a:endParaRPr>
          </a:p>
        </p:txBody>
      </p:sp>
      <p:sp>
        <p:nvSpPr>
          <p:cNvPr id="15362" name="CasellaDiTesto 2"/>
          <p:cNvSpPr txBox="1">
            <a:spLocks noChangeArrowheads="1"/>
          </p:cNvSpPr>
          <p:nvPr/>
        </p:nvSpPr>
        <p:spPr bwMode="auto">
          <a:xfrm>
            <a:off x="682625" y="593725"/>
            <a:ext cx="7643813" cy="830263"/>
          </a:xfrm>
          <a:prstGeom prst="rect">
            <a:avLst/>
          </a:prstGeom>
          <a:noFill/>
          <a:ln w="9525">
            <a:noFill/>
            <a:miter lim="800000"/>
            <a:headEnd/>
            <a:tailEnd/>
          </a:ln>
        </p:spPr>
        <p:txBody>
          <a:bodyPr>
            <a:spAutoFit/>
          </a:bodyPr>
          <a:lstStyle/>
          <a:p>
            <a:pPr marL="342900" indent="-342900">
              <a:buFont typeface="Wingdings" pitchFamily="2" charset="2"/>
              <a:buNone/>
            </a:pPr>
            <a:r>
              <a:rPr lang="it-IT" sz="2400">
                <a:solidFill>
                  <a:srgbClr val="505150"/>
                </a:solidFill>
              </a:rPr>
              <a:t>	La riservatezza (Principio 5 del Codice delle statistiche europee) per accrescere la qualità</a:t>
            </a:r>
            <a:endParaRPr lang="it-IT"/>
          </a:p>
        </p:txBody>
      </p:sp>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5" name="Segnaposto numero diapositiva 4"/>
          <p:cNvSpPr>
            <a:spLocks noGrp="1"/>
          </p:cNvSpPr>
          <p:nvPr>
            <p:ph type="sldNum" sz="quarter" idx="10"/>
          </p:nvPr>
        </p:nvSpPr>
        <p:spPr/>
        <p:txBody>
          <a:bodyPr/>
          <a:lstStyle/>
          <a:p>
            <a:pPr>
              <a:defRPr/>
            </a:pPr>
            <a:fld id="{A168E7A6-6CA5-42D4-A271-2751B03A4AEE}" type="slidenum">
              <a:rPr lang="it-IT"/>
              <a:pPr>
                <a:defRPr/>
              </a:pPr>
              <a:t>2</a:t>
            </a:fld>
            <a:endParaRPr lang="it-IT" dirty="0"/>
          </a:p>
        </p:txBody>
      </p:sp>
      <p:sp>
        <p:nvSpPr>
          <p:cNvPr id="9" name="Rettangolo 8"/>
          <p:cNvSpPr/>
          <p:nvPr/>
        </p:nvSpPr>
        <p:spPr>
          <a:xfrm>
            <a:off x="787400" y="4164013"/>
            <a:ext cx="6156325" cy="369887"/>
          </a:xfrm>
          <a:prstGeom prst="rect">
            <a:avLst/>
          </a:prstGeom>
          <a:solidFill>
            <a:schemeClr val="bg1">
              <a:lumMod val="85000"/>
            </a:schemeClr>
          </a:solidFill>
        </p:spPr>
        <p:txBody>
          <a:bodyPr>
            <a:spAutoFit/>
          </a:bodyPr>
          <a:lstStyle/>
          <a:p>
            <a:pPr marL="342900" indent="-342900">
              <a:buFont typeface="Arial" charset="0"/>
              <a:buNone/>
              <a:defRPr/>
            </a:pPr>
            <a:r>
              <a:rPr lang="it-IT" dirty="0" err="1">
                <a:solidFill>
                  <a:srgbClr val="505150"/>
                </a:solidFill>
                <a:cs typeface="+mn-cs"/>
              </a:rPr>
              <a:t>One</a:t>
            </a:r>
            <a:r>
              <a:rPr lang="it-IT" dirty="0">
                <a:solidFill>
                  <a:srgbClr val="505150"/>
                </a:solidFill>
                <a:cs typeface="+mn-cs"/>
              </a:rPr>
              <a:t> </a:t>
            </a:r>
            <a:r>
              <a:rPr lang="it-IT" dirty="0" err="1">
                <a:solidFill>
                  <a:srgbClr val="505150"/>
                </a:solidFill>
                <a:cs typeface="+mn-cs"/>
              </a:rPr>
              <a:t>continent</a:t>
            </a:r>
            <a:r>
              <a:rPr lang="it-IT" dirty="0">
                <a:solidFill>
                  <a:srgbClr val="505150"/>
                </a:solidFill>
                <a:cs typeface="+mn-cs"/>
              </a:rPr>
              <a:t>, </a:t>
            </a:r>
            <a:r>
              <a:rPr lang="it-IT" dirty="0" err="1">
                <a:solidFill>
                  <a:srgbClr val="505150"/>
                </a:solidFill>
                <a:cs typeface="+mn-cs"/>
              </a:rPr>
              <a:t>one</a:t>
            </a:r>
            <a:r>
              <a:rPr lang="it-IT" dirty="0">
                <a:solidFill>
                  <a:srgbClr val="505150"/>
                </a:solidFill>
                <a:cs typeface="+mn-cs"/>
              </a:rPr>
              <a:t> law  </a:t>
            </a:r>
          </a:p>
        </p:txBody>
      </p:sp>
      <p:sp>
        <p:nvSpPr>
          <p:cNvPr id="10" name="Rettangolo 9"/>
          <p:cNvSpPr/>
          <p:nvPr/>
        </p:nvSpPr>
        <p:spPr>
          <a:xfrm>
            <a:off x="787400" y="4854575"/>
            <a:ext cx="6156325" cy="366713"/>
          </a:xfrm>
          <a:prstGeom prst="rect">
            <a:avLst/>
          </a:prstGeom>
          <a:solidFill>
            <a:schemeClr val="bg1">
              <a:lumMod val="85000"/>
            </a:schemeClr>
          </a:solidFill>
        </p:spPr>
        <p:txBody>
          <a:bodyPr>
            <a:spAutoFit/>
          </a:bodyPr>
          <a:lstStyle/>
          <a:p>
            <a:pPr marL="342900" indent="-342900">
              <a:buFont typeface="Arial" charset="0"/>
              <a:buNone/>
            </a:pPr>
            <a:r>
              <a:rPr lang="it-IT">
                <a:solidFill>
                  <a:srgbClr val="505150"/>
                </a:solidFill>
              </a:rPr>
              <a:t>Data protection officer</a:t>
            </a:r>
          </a:p>
        </p:txBody>
      </p:sp>
      <p:sp>
        <p:nvSpPr>
          <p:cNvPr id="11" name="Rettangolo 10"/>
          <p:cNvSpPr/>
          <p:nvPr/>
        </p:nvSpPr>
        <p:spPr>
          <a:xfrm>
            <a:off x="787400" y="5545138"/>
            <a:ext cx="6156325" cy="366712"/>
          </a:xfrm>
          <a:prstGeom prst="rect">
            <a:avLst/>
          </a:prstGeom>
          <a:solidFill>
            <a:schemeClr val="bg1">
              <a:lumMod val="85000"/>
            </a:schemeClr>
          </a:solidFill>
        </p:spPr>
        <p:txBody>
          <a:bodyPr>
            <a:spAutoFit/>
          </a:bodyPr>
          <a:lstStyle/>
          <a:p>
            <a:pPr marL="342900" indent="-342900">
              <a:defRPr/>
            </a:pPr>
            <a:r>
              <a:rPr lang="it-IT" dirty="0">
                <a:solidFill>
                  <a:srgbClr val="505150"/>
                </a:solidFill>
                <a:cs typeface="+mn-cs"/>
              </a:rPr>
              <a:t>Diritto all’oblio</a:t>
            </a: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5" name="CasellaDiTesto 4"/>
          <p:cNvSpPr txBox="1">
            <a:spLocks noChangeArrowheads="1"/>
          </p:cNvSpPr>
          <p:nvPr/>
        </p:nvSpPr>
        <p:spPr bwMode="auto">
          <a:xfrm>
            <a:off x="796925" y="1547813"/>
            <a:ext cx="6165850" cy="400050"/>
          </a:xfrm>
          <a:prstGeom prst="rect">
            <a:avLst/>
          </a:prstGeom>
          <a:noFill/>
          <a:ln w="9525">
            <a:noFill/>
            <a:miter lim="800000"/>
            <a:headEnd/>
            <a:tailEnd/>
          </a:ln>
        </p:spPr>
        <p:txBody>
          <a:bodyPr>
            <a:spAutoFit/>
          </a:bodyPr>
          <a:lstStyle/>
          <a:p>
            <a:r>
              <a:rPr lang="it-IT" sz="2000">
                <a:solidFill>
                  <a:srgbClr val="505150"/>
                </a:solidFill>
              </a:rPr>
              <a:t>Valutare l’impatto dell’integrazione sulla privacy</a:t>
            </a:r>
          </a:p>
        </p:txBody>
      </p:sp>
      <p:sp>
        <p:nvSpPr>
          <p:cNvPr id="52226" name="CasellaDiTesto 5"/>
          <p:cNvSpPr txBox="1">
            <a:spLocks noChangeArrowheads="1"/>
          </p:cNvSpPr>
          <p:nvPr/>
        </p:nvSpPr>
        <p:spPr bwMode="auto">
          <a:xfrm>
            <a:off x="682625" y="6435725"/>
            <a:ext cx="4692650" cy="246063"/>
          </a:xfrm>
          <a:prstGeom prst="rect">
            <a:avLst/>
          </a:prstGeom>
          <a:noFill/>
          <a:ln w="9525">
            <a:noFill/>
            <a:miter lim="800000"/>
            <a:headEnd/>
            <a:tailEnd/>
          </a:ln>
        </p:spPr>
        <p:txBody>
          <a:bodyPr>
            <a:spAutoFit/>
          </a:bodyPr>
          <a:lstStyle/>
          <a:p>
            <a:r>
              <a:rPr lang="it-IT" sz="1000">
                <a:solidFill>
                  <a:srgbClr val="7F7F7F"/>
                </a:solidFill>
              </a:rPr>
              <a:t>Titolo intervento, nome cognome relatore – Luogo, data</a:t>
            </a:r>
          </a:p>
        </p:txBody>
      </p:sp>
      <p:sp>
        <p:nvSpPr>
          <p:cNvPr id="52227" name="CasellaDiTesto 2"/>
          <p:cNvSpPr txBox="1">
            <a:spLocks noChangeArrowheads="1"/>
          </p:cNvSpPr>
          <p:nvPr/>
        </p:nvSpPr>
        <p:spPr bwMode="auto">
          <a:xfrm>
            <a:off x="682625" y="593725"/>
            <a:ext cx="7537450" cy="457200"/>
          </a:xfrm>
          <a:prstGeom prst="rect">
            <a:avLst/>
          </a:prstGeom>
          <a:noFill/>
          <a:ln w="9525">
            <a:noFill/>
            <a:miter lim="800000"/>
            <a:headEnd/>
            <a:tailEnd/>
          </a:ln>
        </p:spPr>
        <p:txBody>
          <a:bodyPr>
            <a:spAutoFit/>
          </a:bodyPr>
          <a:lstStyle/>
          <a:p>
            <a:pPr marL="342900" indent="-342900" algn="ctr"/>
            <a:r>
              <a:rPr lang="it-IT" sz="2400">
                <a:solidFill>
                  <a:srgbClr val="505150"/>
                </a:solidFill>
              </a:rPr>
              <a:t>L’integrazione dei dati e le sfide che ne derivano</a:t>
            </a:r>
          </a:p>
        </p:txBody>
      </p:sp>
      <p:sp>
        <p:nvSpPr>
          <p:cNvPr id="38918" name="Rectangle 6" descr="20%"/>
          <p:cNvSpPr>
            <a:spLocks noChangeArrowheads="1"/>
          </p:cNvSpPr>
          <p:nvPr/>
        </p:nvSpPr>
        <p:spPr bwMode="auto">
          <a:xfrm>
            <a:off x="787400" y="3062288"/>
            <a:ext cx="7432675" cy="2928937"/>
          </a:xfrm>
          <a:prstGeom prst="rect">
            <a:avLst/>
          </a:prstGeom>
          <a:solidFill>
            <a:schemeClr val="bg1">
              <a:lumMod val="95000"/>
            </a:schemeClr>
          </a:solidFill>
          <a:ln w="9525">
            <a:noFill/>
            <a:miter lim="800000"/>
            <a:headEnd/>
            <a:tailEnd/>
          </a:ln>
          <a:effectLst/>
        </p:spPr>
        <p:txBody>
          <a:bodyPr wrap="none" anchor="ctr"/>
          <a:lstStyle/>
          <a:p>
            <a:pPr defTabSz="914400">
              <a:defRPr/>
            </a:pPr>
            <a:r>
              <a:rPr lang="it-IT">
                <a:solidFill>
                  <a:srgbClr val="505150"/>
                </a:solidFill>
              </a:rPr>
              <a:t>Se si utilizzano più fonti, si prevede di effettuarne l’integrazione?</a:t>
            </a:r>
            <a:br>
              <a:rPr lang="it-IT">
                <a:solidFill>
                  <a:srgbClr val="505150"/>
                </a:solidFill>
              </a:rPr>
            </a:br>
            <a:r>
              <a:rPr lang="it-IT">
                <a:solidFill>
                  <a:srgbClr val="505150"/>
                </a:solidFill>
              </a:rPr>
              <a:t>() Si     () No</a:t>
            </a:r>
            <a:br>
              <a:rPr lang="it-IT">
                <a:solidFill>
                  <a:srgbClr val="505150"/>
                </a:solidFill>
              </a:rPr>
            </a:br>
            <a:r>
              <a:rPr lang="it-IT">
                <a:solidFill>
                  <a:srgbClr val="505150"/>
                </a:solidFill>
              </a:rPr>
              <a:t/>
            </a:r>
            <a:br>
              <a:rPr lang="it-IT">
                <a:solidFill>
                  <a:srgbClr val="505150"/>
                </a:solidFill>
              </a:rPr>
            </a:br>
            <a:r>
              <a:rPr lang="it-IT">
                <a:solidFill>
                  <a:srgbClr val="505150"/>
                </a:solidFill>
              </a:rPr>
              <a:t>Nel caso di trattamento </a:t>
            </a:r>
            <a:r>
              <a:rPr lang="it-IT" u="sng">
                <a:solidFill>
                  <a:srgbClr val="505150"/>
                </a:solidFill>
              </a:rPr>
              <a:t>anche di soli dati anonimi</a:t>
            </a:r>
            <a:r>
              <a:rPr lang="it-IT">
                <a:solidFill>
                  <a:srgbClr val="505150"/>
                </a:solidFill>
              </a:rPr>
              <a:t>, l'integrazione </a:t>
            </a:r>
          </a:p>
          <a:p>
            <a:pPr defTabSz="914400">
              <a:defRPr/>
            </a:pPr>
            <a:r>
              <a:rPr lang="it-IT">
                <a:solidFill>
                  <a:srgbClr val="505150"/>
                </a:solidFill>
              </a:rPr>
              <a:t>può dar luogo a risultati intermedi in cui è possibile </a:t>
            </a:r>
          </a:p>
          <a:p>
            <a:pPr defTabSz="914400">
              <a:defRPr/>
            </a:pPr>
            <a:r>
              <a:rPr lang="it-IT">
                <a:solidFill>
                  <a:srgbClr val="505150"/>
                </a:solidFill>
              </a:rPr>
              <a:t>identificare gli interessati? (*)</a:t>
            </a:r>
            <a:br>
              <a:rPr lang="it-IT">
                <a:solidFill>
                  <a:srgbClr val="505150"/>
                </a:solidFill>
              </a:rPr>
            </a:br>
            <a:r>
              <a:rPr lang="it-IT">
                <a:solidFill>
                  <a:srgbClr val="505150"/>
                </a:solidFill>
              </a:rPr>
              <a:t>() Si     () No</a:t>
            </a:r>
            <a:br>
              <a:rPr lang="it-IT">
                <a:solidFill>
                  <a:srgbClr val="505150"/>
                </a:solidFill>
              </a:rPr>
            </a:br>
            <a:r>
              <a:rPr lang="it-IT">
                <a:solidFill>
                  <a:srgbClr val="505150"/>
                </a:solidFill>
              </a:rPr>
              <a:t/>
            </a:r>
            <a:br>
              <a:rPr lang="it-IT">
                <a:solidFill>
                  <a:srgbClr val="505150"/>
                </a:solidFill>
              </a:rPr>
            </a:br>
            <a:r>
              <a:rPr lang="it-IT">
                <a:solidFill>
                  <a:srgbClr val="505150"/>
                </a:solidFill>
              </a:rPr>
              <a:t>se si, specificare ________________________________________</a:t>
            </a:r>
          </a:p>
        </p:txBody>
      </p:sp>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10" name="Rettangolo 9"/>
          <p:cNvSpPr/>
          <p:nvPr/>
        </p:nvSpPr>
        <p:spPr>
          <a:xfrm>
            <a:off x="796925" y="2306638"/>
            <a:ext cx="7434263" cy="396875"/>
          </a:xfrm>
          <a:prstGeom prst="rect">
            <a:avLst/>
          </a:prstGeom>
          <a:solidFill>
            <a:schemeClr val="bg1">
              <a:lumMod val="75000"/>
            </a:schemeClr>
          </a:solidFill>
          <a:ln w="9525">
            <a:noFill/>
            <a:miter lim="800000"/>
            <a:headEnd/>
            <a:tailEnd/>
          </a:ln>
        </p:spPr>
        <p:txBody>
          <a:bodyPr>
            <a:spAutoFit/>
          </a:bodyPr>
          <a:lstStyle/>
          <a:p>
            <a:pPr>
              <a:defRPr/>
            </a:pPr>
            <a:r>
              <a:rPr lang="it-IT" sz="2000" dirty="0">
                <a:solidFill>
                  <a:srgbClr val="505150"/>
                </a:solidFill>
                <a:cs typeface="+mn-cs"/>
              </a:rPr>
              <a:t>Un nuovo quesito nel </a:t>
            </a:r>
            <a:r>
              <a:rPr lang="it-IT" sz="2000" dirty="0" err="1">
                <a:solidFill>
                  <a:srgbClr val="505150"/>
                </a:solidFill>
                <a:cs typeface="+mn-cs"/>
              </a:rPr>
              <a:t>Psnonline</a:t>
            </a:r>
            <a:endParaRPr lang="it-IT" sz="2000" dirty="0">
              <a:solidFill>
                <a:srgbClr val="505150"/>
              </a:solidFill>
              <a:cs typeface="+mn-cs"/>
            </a:endParaRPr>
          </a:p>
        </p:txBody>
      </p:sp>
      <p:sp>
        <p:nvSpPr>
          <p:cNvPr id="6" name="Segnaposto numero diapositiva 5"/>
          <p:cNvSpPr>
            <a:spLocks noGrp="1"/>
          </p:cNvSpPr>
          <p:nvPr>
            <p:ph type="sldNum" sz="quarter" idx="10"/>
          </p:nvPr>
        </p:nvSpPr>
        <p:spPr/>
        <p:txBody>
          <a:bodyPr/>
          <a:lstStyle/>
          <a:p>
            <a:pPr>
              <a:defRPr/>
            </a:pPr>
            <a:fld id="{B94B1CA2-9641-4230-AA59-924D6E02298E}" type="slidenum">
              <a:rPr lang="it-IT"/>
              <a:pPr>
                <a:defRPr/>
              </a:pPr>
              <a:t>20</a:t>
            </a:fld>
            <a:endParaRPr lang="it-IT"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3" name="CasellaDiTesto 7"/>
          <p:cNvSpPr txBox="1">
            <a:spLocks noChangeArrowheads="1"/>
          </p:cNvSpPr>
          <p:nvPr/>
        </p:nvSpPr>
        <p:spPr bwMode="auto">
          <a:xfrm>
            <a:off x="787400" y="4838700"/>
            <a:ext cx="7521575" cy="307975"/>
          </a:xfrm>
          <a:prstGeom prst="rect">
            <a:avLst/>
          </a:prstGeom>
          <a:noFill/>
          <a:ln w="9525">
            <a:noFill/>
            <a:miter lim="800000"/>
            <a:headEnd/>
            <a:tailEnd/>
          </a:ln>
        </p:spPr>
        <p:txBody>
          <a:bodyPr>
            <a:spAutoFit/>
          </a:bodyPr>
          <a:lstStyle/>
          <a:p>
            <a:endParaRPr lang="it-IT" sz="1400"/>
          </a:p>
        </p:txBody>
      </p:sp>
      <p:sp>
        <p:nvSpPr>
          <p:cNvPr id="54274" name="CasellaDiTesto 8"/>
          <p:cNvSpPr txBox="1">
            <a:spLocks noChangeArrowheads="1"/>
          </p:cNvSpPr>
          <p:nvPr/>
        </p:nvSpPr>
        <p:spPr bwMode="auto">
          <a:xfrm>
            <a:off x="682625" y="2035175"/>
            <a:ext cx="7643813" cy="2044700"/>
          </a:xfrm>
          <a:prstGeom prst="rect">
            <a:avLst/>
          </a:prstGeom>
          <a:noFill/>
          <a:ln w="9525">
            <a:noFill/>
            <a:miter lim="800000"/>
            <a:headEnd/>
            <a:tailEnd/>
          </a:ln>
        </p:spPr>
        <p:txBody>
          <a:bodyPr>
            <a:spAutoFit/>
          </a:bodyPr>
          <a:lstStyle/>
          <a:p>
            <a:pPr algn="ctr"/>
            <a:r>
              <a:rPr lang="it-IT" sz="2000">
                <a:solidFill>
                  <a:srgbClr val="505150"/>
                </a:solidFill>
              </a:rPr>
              <a:t>Grazie per l’attenzione,</a:t>
            </a:r>
          </a:p>
          <a:p>
            <a:pPr algn="ctr"/>
            <a:endParaRPr lang="it-IT" sz="2000">
              <a:solidFill>
                <a:srgbClr val="505150"/>
              </a:solidFill>
            </a:endParaRPr>
          </a:p>
          <a:p>
            <a:pPr algn="ctr"/>
            <a:r>
              <a:rPr lang="it-IT" sz="2000">
                <a:solidFill>
                  <a:srgbClr val="505150"/>
                </a:solidFill>
              </a:rPr>
              <a:t>Servizio SIS</a:t>
            </a:r>
          </a:p>
          <a:p>
            <a:pPr algn="ctr"/>
            <a:r>
              <a:rPr lang="it-IT" sz="1600">
                <a:solidFill>
                  <a:srgbClr val="777777"/>
                </a:solidFill>
              </a:rPr>
              <a:t>U.O. Unità "Consultazione degli stakeholder e analisi della domanda di statistiche ufficiali -Tutela dei dati personali nei lavori PSN" </a:t>
            </a:r>
          </a:p>
          <a:p>
            <a:pPr algn="ctr"/>
            <a:endParaRPr lang="it-IT" sz="1600">
              <a:solidFill>
                <a:srgbClr val="777777"/>
              </a:solidFill>
            </a:endParaRPr>
          </a:p>
          <a:p>
            <a:pPr algn="ctr"/>
            <a:r>
              <a:rPr lang="it-IT" sz="2000">
                <a:solidFill>
                  <a:srgbClr val="505150"/>
                </a:solidFill>
              </a:rPr>
              <a:t>attias@istat.it</a:t>
            </a:r>
          </a:p>
        </p:txBody>
      </p:sp>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5" name="Segnaposto numero diapositiva 4"/>
          <p:cNvSpPr>
            <a:spLocks noGrp="1"/>
          </p:cNvSpPr>
          <p:nvPr>
            <p:ph type="sldNum" sz="quarter" idx="10"/>
          </p:nvPr>
        </p:nvSpPr>
        <p:spPr/>
        <p:txBody>
          <a:bodyPr/>
          <a:lstStyle/>
          <a:p>
            <a:pPr>
              <a:defRPr/>
            </a:pPr>
            <a:fld id="{25E11692-43E5-49FB-90BB-B627C83D321A}" type="slidenum">
              <a:rPr lang="it-IT"/>
              <a:pPr>
                <a:defRPr/>
              </a:pPr>
              <a:t>21</a:t>
            </a:fld>
            <a:endParaRPr lang="it-IT" dirty="0"/>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CasellaDiTesto 4"/>
          <p:cNvSpPr txBox="1">
            <a:spLocks noChangeArrowheads="1"/>
          </p:cNvSpPr>
          <p:nvPr/>
        </p:nvSpPr>
        <p:spPr bwMode="auto">
          <a:xfrm>
            <a:off x="576263" y="1758950"/>
            <a:ext cx="7643812" cy="4486275"/>
          </a:xfrm>
          <a:prstGeom prst="rect">
            <a:avLst/>
          </a:prstGeom>
          <a:noFill/>
          <a:ln w="9525">
            <a:noFill/>
            <a:miter lim="800000"/>
            <a:headEnd/>
            <a:tailEnd/>
          </a:ln>
        </p:spPr>
        <p:txBody>
          <a:bodyPr>
            <a:spAutoFit/>
          </a:bodyPr>
          <a:lstStyle/>
          <a:p>
            <a:r>
              <a:rPr lang="it-IT"/>
              <a:t>Nuovo </a:t>
            </a:r>
            <a:r>
              <a:rPr lang="it-IT" b="1">
                <a:solidFill>
                  <a:srgbClr val="505150"/>
                </a:solidFill>
              </a:rPr>
              <a:t>articolo 4·bis del Codice di deontologia</a:t>
            </a:r>
            <a:r>
              <a:rPr lang="it-IT"/>
              <a:t>, in base al </a:t>
            </a:r>
          </a:p>
          <a:p>
            <a:r>
              <a:rPr lang="it-IT"/>
              <a:t>quale è il Programma è ora adottato, con riferimento ai dati personali, sensibili e giudiziari, sentito il Garante per lo protezione dei dati personali. </a:t>
            </a:r>
          </a:p>
          <a:p>
            <a:endParaRPr lang="it-IT"/>
          </a:p>
          <a:p>
            <a:r>
              <a:rPr lang="it-IT" b="1">
                <a:solidFill>
                  <a:srgbClr val="505150"/>
                </a:solidFill>
              </a:rPr>
              <a:t>Un parere particolarmente positivo, grazie a:</a:t>
            </a:r>
          </a:p>
          <a:p>
            <a:pPr>
              <a:buFont typeface="Wingdings" pitchFamily="2" charset="2"/>
              <a:buChar char="ü"/>
            </a:pPr>
            <a:endParaRPr lang="it-IT" b="1">
              <a:solidFill>
                <a:srgbClr val="505150"/>
              </a:solidFill>
            </a:endParaRPr>
          </a:p>
          <a:p>
            <a:pPr>
              <a:buFont typeface="Wingdings" pitchFamily="2" charset="2"/>
              <a:buChar char="ü"/>
            </a:pPr>
            <a:r>
              <a:rPr lang="it-IT">
                <a:solidFill>
                  <a:srgbClr val="404040"/>
                </a:solidFill>
              </a:rPr>
              <a:t> Accresciuta competenza degli US del Sistan</a:t>
            </a:r>
          </a:p>
          <a:p>
            <a:pPr>
              <a:buFont typeface="Wingdings" pitchFamily="2" charset="2"/>
              <a:buChar char="ü"/>
            </a:pPr>
            <a:endParaRPr lang="it-IT">
              <a:solidFill>
                <a:srgbClr val="404040"/>
              </a:solidFill>
            </a:endParaRPr>
          </a:p>
          <a:p>
            <a:pPr>
              <a:buFont typeface="Wingdings" pitchFamily="2" charset="2"/>
              <a:buChar char="ü"/>
            </a:pPr>
            <a:r>
              <a:rPr lang="it-IT">
                <a:solidFill>
                  <a:srgbClr val="404040"/>
                </a:solidFill>
              </a:rPr>
              <a:t> Incontri e documentazione ad hoc </a:t>
            </a:r>
          </a:p>
          <a:p>
            <a:pPr>
              <a:buFont typeface="Wingdings" pitchFamily="2" charset="2"/>
              <a:buNone/>
            </a:pPr>
            <a:r>
              <a:rPr lang="it-IT">
                <a:solidFill>
                  <a:srgbClr val="404040"/>
                </a:solidFill>
              </a:rPr>
              <a:t>   su processi nuovi o complessi</a:t>
            </a:r>
          </a:p>
          <a:p>
            <a:pPr>
              <a:buFont typeface="Wingdings" pitchFamily="2" charset="2"/>
              <a:buChar char="ü"/>
            </a:pPr>
            <a:endParaRPr lang="it-IT">
              <a:solidFill>
                <a:srgbClr val="404040"/>
              </a:solidFill>
            </a:endParaRPr>
          </a:p>
          <a:p>
            <a:pPr>
              <a:buFont typeface="Wingdings" pitchFamily="2" charset="2"/>
              <a:buChar char="ü"/>
            </a:pPr>
            <a:r>
              <a:rPr lang="it-IT">
                <a:solidFill>
                  <a:srgbClr val="404040"/>
                </a:solidFill>
              </a:rPr>
              <a:t> Superamento di interpretazioni restrittive</a:t>
            </a:r>
          </a:p>
          <a:p>
            <a:pPr>
              <a:buFont typeface="Wingdings" pitchFamily="2" charset="2"/>
              <a:buChar char="ü"/>
            </a:pPr>
            <a:endParaRPr lang="it-IT">
              <a:solidFill>
                <a:srgbClr val="404040"/>
              </a:solidFill>
            </a:endParaRPr>
          </a:p>
          <a:p>
            <a:pPr>
              <a:buFont typeface="Wingdings" pitchFamily="2" charset="2"/>
              <a:buChar char="ü"/>
            </a:pPr>
            <a:r>
              <a:rPr lang="it-IT">
                <a:solidFill>
                  <a:srgbClr val="404040"/>
                </a:solidFill>
              </a:rPr>
              <a:t> Fiducia nel mondo della statistica</a:t>
            </a:r>
          </a:p>
          <a:p>
            <a:endParaRPr lang="it-IT" sz="2000">
              <a:solidFill>
                <a:srgbClr val="404040"/>
              </a:solidFill>
            </a:endParaRPr>
          </a:p>
          <a:p>
            <a:endParaRPr lang="it-IT" sz="1600">
              <a:solidFill>
                <a:srgbClr val="505150"/>
              </a:solidFill>
            </a:endParaRPr>
          </a:p>
        </p:txBody>
      </p:sp>
      <p:sp>
        <p:nvSpPr>
          <p:cNvPr id="17410" name="CasellaDiTesto 2"/>
          <p:cNvSpPr txBox="1">
            <a:spLocks noChangeArrowheads="1"/>
          </p:cNvSpPr>
          <p:nvPr/>
        </p:nvSpPr>
        <p:spPr bwMode="auto">
          <a:xfrm>
            <a:off x="682625" y="593725"/>
            <a:ext cx="7537450" cy="1066800"/>
          </a:xfrm>
          <a:prstGeom prst="rect">
            <a:avLst/>
          </a:prstGeom>
          <a:noFill/>
          <a:ln w="9525">
            <a:noFill/>
            <a:miter lim="800000"/>
            <a:headEnd/>
            <a:tailEnd/>
          </a:ln>
        </p:spPr>
        <p:txBody>
          <a:bodyPr>
            <a:spAutoFit/>
          </a:bodyPr>
          <a:lstStyle/>
          <a:p>
            <a:pPr marL="342900" indent="-342900" algn="ctr">
              <a:buFont typeface="Wingdings" pitchFamily="2" charset="2"/>
              <a:buNone/>
            </a:pPr>
            <a:r>
              <a:rPr lang="it-IT" sz="2400">
                <a:solidFill>
                  <a:srgbClr val="505150"/>
                </a:solidFill>
              </a:rPr>
              <a:t>Ripartiamo dal parere del garante</a:t>
            </a:r>
          </a:p>
          <a:p>
            <a:pPr marL="342900" indent="-342900" algn="ctr">
              <a:buFont typeface="Wingdings" pitchFamily="2" charset="2"/>
              <a:buNone/>
            </a:pPr>
            <a:r>
              <a:rPr lang="it-IT" sz="2000">
                <a:solidFill>
                  <a:srgbClr val="505150"/>
                </a:solidFill>
              </a:rPr>
              <a:t>Psn 2014-2016, 26 giugno 2014</a:t>
            </a:r>
          </a:p>
          <a:p>
            <a:pPr marL="342900" indent="-342900">
              <a:buFont typeface="Wingdings" pitchFamily="2" charset="2"/>
              <a:buChar char="•"/>
            </a:pPr>
            <a:endParaRPr lang="it-IT" sz="2000">
              <a:solidFill>
                <a:srgbClr val="505150"/>
              </a:solidFill>
            </a:endParaRPr>
          </a:p>
        </p:txBody>
      </p:sp>
      <p:pic>
        <p:nvPicPr>
          <p:cNvPr id="17411" name="Picture 7" descr="fiducia-consumatori-ecommerce"/>
          <p:cNvPicPr>
            <a:picLocks noChangeAspect="1" noChangeArrowheads="1"/>
          </p:cNvPicPr>
          <p:nvPr/>
        </p:nvPicPr>
        <p:blipFill>
          <a:blip r:embed="rId3"/>
          <a:srcRect/>
          <a:stretch>
            <a:fillRect/>
          </a:stretch>
        </p:blipFill>
        <p:spPr bwMode="auto">
          <a:xfrm>
            <a:off x="5224463" y="3692525"/>
            <a:ext cx="3919537" cy="2552700"/>
          </a:xfrm>
          <a:prstGeom prst="rect">
            <a:avLst/>
          </a:prstGeom>
          <a:noFill/>
          <a:ln w="9525">
            <a:noFill/>
            <a:miter lim="800000"/>
            <a:headEnd/>
            <a:tailEnd/>
          </a:ln>
        </p:spPr>
      </p:pic>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5" name="Segnaposto numero diapositiva 4"/>
          <p:cNvSpPr>
            <a:spLocks noGrp="1"/>
          </p:cNvSpPr>
          <p:nvPr>
            <p:ph type="sldNum" sz="quarter" idx="10"/>
          </p:nvPr>
        </p:nvSpPr>
        <p:spPr/>
        <p:txBody>
          <a:bodyPr/>
          <a:lstStyle/>
          <a:p>
            <a:pPr>
              <a:defRPr/>
            </a:pPr>
            <a:fld id="{8C2A625D-516D-4ECF-AE5F-19D3D2D3C8BA}" type="slidenum">
              <a:rPr lang="it-IT"/>
              <a:pPr>
                <a:defRPr/>
              </a:pPr>
              <a:t>3</a:t>
            </a:fld>
            <a:endParaRPr lang="it-IT"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7" name="CasellaDiTesto 4"/>
          <p:cNvSpPr txBox="1">
            <a:spLocks noChangeArrowheads="1"/>
          </p:cNvSpPr>
          <p:nvPr/>
        </p:nvSpPr>
        <p:spPr bwMode="auto">
          <a:xfrm>
            <a:off x="787400" y="1349375"/>
            <a:ext cx="7539038" cy="1525588"/>
          </a:xfrm>
          <a:prstGeom prst="rect">
            <a:avLst/>
          </a:prstGeom>
          <a:noFill/>
          <a:ln w="9525">
            <a:noFill/>
            <a:miter lim="800000"/>
            <a:headEnd/>
            <a:tailEnd/>
          </a:ln>
        </p:spPr>
        <p:txBody>
          <a:bodyPr>
            <a:spAutoFit/>
          </a:bodyPr>
          <a:lstStyle/>
          <a:p>
            <a:r>
              <a:rPr lang="it-IT" sz="2000">
                <a:solidFill>
                  <a:srgbClr val="505150"/>
                </a:solidFill>
              </a:rPr>
              <a:t>	</a:t>
            </a:r>
            <a:endParaRPr lang="it-IT" i="1">
              <a:solidFill>
                <a:srgbClr val="404040"/>
              </a:solidFill>
            </a:endParaRPr>
          </a:p>
          <a:p>
            <a:endParaRPr lang="it-IT" sz="2000" i="1">
              <a:solidFill>
                <a:srgbClr val="505150"/>
              </a:solidFill>
            </a:endParaRPr>
          </a:p>
          <a:p>
            <a:r>
              <a:rPr lang="it-IT">
                <a:solidFill>
                  <a:srgbClr val="505150"/>
                </a:solidFill>
              </a:rPr>
              <a:t> </a:t>
            </a:r>
          </a:p>
          <a:p>
            <a:r>
              <a:rPr lang="it-IT">
                <a:solidFill>
                  <a:srgbClr val="505150"/>
                </a:solidFill>
              </a:rPr>
              <a:t/>
            </a:r>
            <a:br>
              <a:rPr lang="it-IT">
                <a:solidFill>
                  <a:srgbClr val="505150"/>
                </a:solidFill>
              </a:rPr>
            </a:br>
            <a:endParaRPr lang="it-IT">
              <a:solidFill>
                <a:srgbClr val="505150"/>
              </a:solidFill>
            </a:endParaRPr>
          </a:p>
        </p:txBody>
      </p:sp>
      <p:sp>
        <p:nvSpPr>
          <p:cNvPr id="19458" name="CasellaDiTesto 2"/>
          <p:cNvSpPr txBox="1">
            <a:spLocks noChangeArrowheads="1"/>
          </p:cNvSpPr>
          <p:nvPr/>
        </p:nvSpPr>
        <p:spPr bwMode="auto">
          <a:xfrm>
            <a:off x="454025" y="593725"/>
            <a:ext cx="7872413" cy="830263"/>
          </a:xfrm>
          <a:prstGeom prst="rect">
            <a:avLst/>
          </a:prstGeom>
          <a:noFill/>
          <a:ln w="9525">
            <a:noFill/>
            <a:miter lim="800000"/>
            <a:headEnd/>
            <a:tailEnd/>
          </a:ln>
        </p:spPr>
        <p:txBody>
          <a:bodyPr>
            <a:spAutoFit/>
          </a:bodyPr>
          <a:lstStyle/>
          <a:p>
            <a:pPr marL="342900" indent="-342900" algn="ctr">
              <a:buFont typeface="Arial" charset="0"/>
              <a:buNone/>
            </a:pPr>
            <a:r>
              <a:rPr lang="it-IT" sz="2400">
                <a:solidFill>
                  <a:srgbClr val="505150"/>
                </a:solidFill>
              </a:rPr>
              <a:t>Informativa agli interessati: completa, congruente, comprensibile!</a:t>
            </a:r>
            <a:r>
              <a:rPr lang="it-IT">
                <a:solidFill>
                  <a:srgbClr val="505150"/>
                </a:solidFill>
              </a:rPr>
              <a:t> </a:t>
            </a:r>
            <a:endParaRPr lang="it-IT" sz="2000" i="1">
              <a:solidFill>
                <a:srgbClr val="505150"/>
              </a:solidFill>
            </a:endParaRPr>
          </a:p>
        </p:txBody>
      </p:sp>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5" name="Rettangolo 4"/>
          <p:cNvSpPr/>
          <p:nvPr/>
        </p:nvSpPr>
        <p:spPr>
          <a:xfrm>
            <a:off x="787400" y="2224088"/>
            <a:ext cx="6156325" cy="369887"/>
          </a:xfrm>
          <a:prstGeom prst="rect">
            <a:avLst/>
          </a:prstGeom>
          <a:solidFill>
            <a:schemeClr val="bg1">
              <a:lumMod val="85000"/>
            </a:schemeClr>
          </a:solidFill>
        </p:spPr>
        <p:txBody>
          <a:bodyPr>
            <a:spAutoFit/>
          </a:bodyPr>
          <a:lstStyle/>
          <a:p>
            <a:pPr marL="342900" indent="-342900">
              <a:buFont typeface="Arial" charset="0"/>
              <a:buNone/>
              <a:defRPr/>
            </a:pPr>
            <a:r>
              <a:rPr lang="it-IT" dirty="0">
                <a:solidFill>
                  <a:srgbClr val="505150"/>
                </a:solidFill>
                <a:cs typeface="+mn-cs"/>
              </a:rPr>
              <a:t>finalità</a:t>
            </a:r>
          </a:p>
        </p:txBody>
      </p:sp>
      <p:sp>
        <p:nvSpPr>
          <p:cNvPr id="6" name="Rettangolo 5"/>
          <p:cNvSpPr/>
          <p:nvPr/>
        </p:nvSpPr>
        <p:spPr>
          <a:xfrm>
            <a:off x="787400" y="2914650"/>
            <a:ext cx="6156325" cy="369888"/>
          </a:xfrm>
          <a:prstGeom prst="rect">
            <a:avLst/>
          </a:prstGeom>
          <a:solidFill>
            <a:schemeClr val="bg1">
              <a:lumMod val="85000"/>
            </a:schemeClr>
          </a:solidFill>
        </p:spPr>
        <p:txBody>
          <a:bodyPr>
            <a:spAutoFit/>
          </a:bodyPr>
          <a:lstStyle/>
          <a:p>
            <a:pPr marL="342900" indent="-342900">
              <a:buFont typeface="Arial" charset="0"/>
              <a:buNone/>
              <a:defRPr/>
            </a:pPr>
            <a:r>
              <a:rPr lang="it-IT" dirty="0">
                <a:solidFill>
                  <a:srgbClr val="505150"/>
                </a:solidFill>
                <a:cs typeface="+mn-cs"/>
              </a:rPr>
              <a:t>dati sensibili</a:t>
            </a:r>
          </a:p>
        </p:txBody>
      </p:sp>
      <p:sp>
        <p:nvSpPr>
          <p:cNvPr id="7" name="Rettangolo 6"/>
          <p:cNvSpPr/>
          <p:nvPr/>
        </p:nvSpPr>
        <p:spPr>
          <a:xfrm>
            <a:off x="787400" y="3605213"/>
            <a:ext cx="6156325" cy="369887"/>
          </a:xfrm>
          <a:prstGeom prst="rect">
            <a:avLst/>
          </a:prstGeom>
          <a:solidFill>
            <a:schemeClr val="bg1">
              <a:lumMod val="85000"/>
            </a:schemeClr>
          </a:solidFill>
        </p:spPr>
        <p:txBody>
          <a:bodyPr>
            <a:spAutoFit/>
          </a:bodyPr>
          <a:lstStyle/>
          <a:p>
            <a:pPr marL="342900" indent="-342900">
              <a:buFont typeface="Arial" charset="0"/>
              <a:buNone/>
              <a:defRPr/>
            </a:pPr>
            <a:r>
              <a:rPr lang="it-IT" dirty="0">
                <a:solidFill>
                  <a:srgbClr val="505150"/>
                </a:solidFill>
                <a:cs typeface="+mn-cs"/>
              </a:rPr>
              <a:t>responsabilità degli attori </a:t>
            </a:r>
          </a:p>
        </p:txBody>
      </p:sp>
      <p:sp>
        <p:nvSpPr>
          <p:cNvPr id="8" name="Rettangolo 7"/>
          <p:cNvSpPr/>
          <p:nvPr/>
        </p:nvSpPr>
        <p:spPr>
          <a:xfrm>
            <a:off x="787400" y="4295775"/>
            <a:ext cx="6156325" cy="369888"/>
          </a:xfrm>
          <a:prstGeom prst="rect">
            <a:avLst/>
          </a:prstGeom>
          <a:solidFill>
            <a:schemeClr val="bg1">
              <a:lumMod val="85000"/>
            </a:schemeClr>
          </a:solidFill>
        </p:spPr>
        <p:txBody>
          <a:bodyPr>
            <a:spAutoFit/>
          </a:bodyPr>
          <a:lstStyle/>
          <a:p>
            <a:pPr marL="342900" indent="-342900">
              <a:buFont typeface="Arial" charset="0"/>
              <a:buNone/>
              <a:defRPr/>
            </a:pPr>
            <a:r>
              <a:rPr lang="it-IT" dirty="0">
                <a:solidFill>
                  <a:srgbClr val="505150"/>
                </a:solidFill>
                <a:cs typeface="+mn-cs"/>
              </a:rPr>
              <a:t>comunicazione dei dati</a:t>
            </a:r>
          </a:p>
        </p:txBody>
      </p:sp>
      <p:sp>
        <p:nvSpPr>
          <p:cNvPr id="9" name="Rettangolo 8"/>
          <p:cNvSpPr/>
          <p:nvPr/>
        </p:nvSpPr>
        <p:spPr>
          <a:xfrm>
            <a:off x="787400" y="4986338"/>
            <a:ext cx="6156325" cy="369887"/>
          </a:xfrm>
          <a:prstGeom prst="rect">
            <a:avLst/>
          </a:prstGeom>
          <a:solidFill>
            <a:schemeClr val="bg1">
              <a:lumMod val="85000"/>
            </a:schemeClr>
          </a:solidFill>
        </p:spPr>
        <p:txBody>
          <a:bodyPr>
            <a:spAutoFit/>
          </a:bodyPr>
          <a:lstStyle/>
          <a:p>
            <a:pPr marL="342900" indent="-342900">
              <a:buFont typeface="Arial" charset="0"/>
              <a:buNone/>
              <a:defRPr/>
            </a:pPr>
            <a:r>
              <a:rPr lang="it-IT" dirty="0">
                <a:solidFill>
                  <a:srgbClr val="505150"/>
                </a:solidFill>
                <a:cs typeface="+mn-cs"/>
              </a:rPr>
              <a:t>natura obbligatoria o facoltativa del conferimento dei dati</a:t>
            </a:r>
          </a:p>
        </p:txBody>
      </p:sp>
      <p:sp>
        <p:nvSpPr>
          <p:cNvPr id="10" name="Segnaposto numero diapositiva 9"/>
          <p:cNvSpPr>
            <a:spLocks noGrp="1"/>
          </p:cNvSpPr>
          <p:nvPr>
            <p:ph type="sldNum" sz="quarter" idx="10"/>
          </p:nvPr>
        </p:nvSpPr>
        <p:spPr/>
        <p:txBody>
          <a:bodyPr/>
          <a:lstStyle/>
          <a:p>
            <a:pPr>
              <a:defRPr/>
            </a:pPr>
            <a:fld id="{07F19B5C-96F6-4214-8FB9-C7449833BAE9}" type="slidenum">
              <a:rPr lang="it-IT"/>
              <a:pPr>
                <a:defRPr/>
              </a:pPr>
              <a:t>4</a:t>
            </a:fld>
            <a:endParaRPr lang="it-IT"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5" name="CasellaDiTesto 4"/>
          <p:cNvSpPr txBox="1">
            <a:spLocks noChangeArrowheads="1"/>
          </p:cNvSpPr>
          <p:nvPr/>
        </p:nvSpPr>
        <p:spPr bwMode="auto">
          <a:xfrm>
            <a:off x="787400" y="1349375"/>
            <a:ext cx="7539038" cy="1525588"/>
          </a:xfrm>
          <a:prstGeom prst="rect">
            <a:avLst/>
          </a:prstGeom>
          <a:noFill/>
          <a:ln w="9525">
            <a:noFill/>
            <a:miter lim="800000"/>
            <a:headEnd/>
            <a:tailEnd/>
          </a:ln>
        </p:spPr>
        <p:txBody>
          <a:bodyPr>
            <a:spAutoFit/>
          </a:bodyPr>
          <a:lstStyle/>
          <a:p>
            <a:r>
              <a:rPr lang="it-IT" sz="2000">
                <a:solidFill>
                  <a:srgbClr val="505150"/>
                </a:solidFill>
              </a:rPr>
              <a:t>	</a:t>
            </a:r>
            <a:endParaRPr lang="it-IT" i="1">
              <a:solidFill>
                <a:srgbClr val="404040"/>
              </a:solidFill>
            </a:endParaRPr>
          </a:p>
          <a:p>
            <a:endParaRPr lang="it-IT" sz="2000" i="1">
              <a:solidFill>
                <a:srgbClr val="505150"/>
              </a:solidFill>
            </a:endParaRPr>
          </a:p>
          <a:p>
            <a:r>
              <a:rPr lang="it-IT">
                <a:solidFill>
                  <a:srgbClr val="505150"/>
                </a:solidFill>
              </a:rPr>
              <a:t> </a:t>
            </a:r>
          </a:p>
          <a:p>
            <a:r>
              <a:rPr lang="it-IT">
                <a:solidFill>
                  <a:srgbClr val="505150"/>
                </a:solidFill>
              </a:rPr>
              <a:t/>
            </a:r>
            <a:br>
              <a:rPr lang="it-IT">
                <a:solidFill>
                  <a:srgbClr val="505150"/>
                </a:solidFill>
              </a:rPr>
            </a:br>
            <a:endParaRPr lang="it-IT">
              <a:solidFill>
                <a:srgbClr val="505150"/>
              </a:solidFill>
            </a:endParaRPr>
          </a:p>
        </p:txBody>
      </p:sp>
      <p:sp>
        <p:nvSpPr>
          <p:cNvPr id="21506" name="CasellaDiTesto 2"/>
          <p:cNvSpPr txBox="1">
            <a:spLocks noChangeArrowheads="1"/>
          </p:cNvSpPr>
          <p:nvPr/>
        </p:nvSpPr>
        <p:spPr bwMode="auto">
          <a:xfrm>
            <a:off x="454025" y="593725"/>
            <a:ext cx="7872413" cy="830263"/>
          </a:xfrm>
          <a:prstGeom prst="rect">
            <a:avLst/>
          </a:prstGeom>
          <a:noFill/>
          <a:ln w="9525">
            <a:noFill/>
            <a:miter lim="800000"/>
            <a:headEnd/>
            <a:tailEnd/>
          </a:ln>
        </p:spPr>
        <p:txBody>
          <a:bodyPr>
            <a:spAutoFit/>
          </a:bodyPr>
          <a:lstStyle/>
          <a:p>
            <a:pPr marL="342900" indent="-342900" algn="ctr">
              <a:buFont typeface="Arial" charset="0"/>
              <a:buNone/>
            </a:pPr>
            <a:r>
              <a:rPr lang="it-IT" sz="2400">
                <a:solidFill>
                  <a:srgbClr val="505150"/>
                </a:solidFill>
              </a:rPr>
              <a:t>Informativa agli interessati: completa, congruente, comprensibile!</a:t>
            </a:r>
            <a:r>
              <a:rPr lang="it-IT">
                <a:solidFill>
                  <a:srgbClr val="505150"/>
                </a:solidFill>
              </a:rPr>
              <a:t> </a:t>
            </a:r>
            <a:endParaRPr lang="it-IT" sz="2000" i="1">
              <a:solidFill>
                <a:srgbClr val="505150"/>
              </a:solidFill>
            </a:endParaRPr>
          </a:p>
        </p:txBody>
      </p:sp>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5" name="Rettangolo 4"/>
          <p:cNvSpPr/>
          <p:nvPr/>
        </p:nvSpPr>
        <p:spPr>
          <a:xfrm>
            <a:off x="787400" y="2224088"/>
            <a:ext cx="6156325" cy="369887"/>
          </a:xfrm>
          <a:prstGeom prst="rect">
            <a:avLst/>
          </a:prstGeom>
          <a:solidFill>
            <a:schemeClr val="bg1">
              <a:lumMod val="50000"/>
            </a:schemeClr>
          </a:solidFill>
        </p:spPr>
        <p:txBody>
          <a:bodyPr>
            <a:spAutoFit/>
          </a:bodyPr>
          <a:lstStyle/>
          <a:p>
            <a:pPr marL="342900" indent="-342900">
              <a:buFont typeface="Arial" charset="0"/>
              <a:buNone/>
              <a:defRPr/>
            </a:pPr>
            <a:r>
              <a:rPr lang="it-IT" dirty="0">
                <a:solidFill>
                  <a:schemeClr val="bg1"/>
                </a:solidFill>
                <a:cs typeface="+mn-cs"/>
              </a:rPr>
              <a:t>finalità</a:t>
            </a:r>
          </a:p>
        </p:txBody>
      </p:sp>
      <p:sp>
        <p:nvSpPr>
          <p:cNvPr id="6" name="Rettangolo 5"/>
          <p:cNvSpPr/>
          <p:nvPr/>
        </p:nvSpPr>
        <p:spPr>
          <a:xfrm>
            <a:off x="787400" y="2914650"/>
            <a:ext cx="6156325" cy="369888"/>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rgbClr val="505150"/>
                </a:solidFill>
                <a:cs typeface="+mn-cs"/>
              </a:rPr>
              <a:t>dati sensibili</a:t>
            </a:r>
          </a:p>
        </p:txBody>
      </p:sp>
      <p:sp>
        <p:nvSpPr>
          <p:cNvPr id="7" name="Rettangolo 6"/>
          <p:cNvSpPr/>
          <p:nvPr/>
        </p:nvSpPr>
        <p:spPr>
          <a:xfrm>
            <a:off x="787400" y="3605213"/>
            <a:ext cx="6156325" cy="369887"/>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rgbClr val="505150"/>
                </a:solidFill>
                <a:cs typeface="+mn-cs"/>
              </a:rPr>
              <a:t>responsabilità degli attori </a:t>
            </a:r>
          </a:p>
        </p:txBody>
      </p:sp>
      <p:sp>
        <p:nvSpPr>
          <p:cNvPr id="8" name="Rettangolo 7"/>
          <p:cNvSpPr/>
          <p:nvPr/>
        </p:nvSpPr>
        <p:spPr>
          <a:xfrm>
            <a:off x="787400" y="4295775"/>
            <a:ext cx="6156325" cy="369888"/>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rgbClr val="505150"/>
                </a:solidFill>
                <a:cs typeface="+mn-cs"/>
              </a:rPr>
              <a:t>comunicazione dei dati</a:t>
            </a:r>
          </a:p>
        </p:txBody>
      </p:sp>
      <p:sp>
        <p:nvSpPr>
          <p:cNvPr id="9" name="Rettangolo 8"/>
          <p:cNvSpPr/>
          <p:nvPr/>
        </p:nvSpPr>
        <p:spPr>
          <a:xfrm>
            <a:off x="785813" y="4953000"/>
            <a:ext cx="6156325" cy="366713"/>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rgbClr val="505150"/>
                </a:solidFill>
                <a:cs typeface="+mn-cs"/>
              </a:rPr>
              <a:t>natura obbligatoria o facoltativa del conferimento dei dati</a:t>
            </a:r>
          </a:p>
        </p:txBody>
      </p:sp>
      <p:sp>
        <p:nvSpPr>
          <p:cNvPr id="2" name="Segnaposto numero diapositiva 1"/>
          <p:cNvSpPr>
            <a:spLocks noGrp="1"/>
          </p:cNvSpPr>
          <p:nvPr>
            <p:ph type="sldNum" sz="quarter" idx="10"/>
          </p:nvPr>
        </p:nvSpPr>
        <p:spPr/>
        <p:txBody>
          <a:bodyPr/>
          <a:lstStyle/>
          <a:p>
            <a:pPr>
              <a:defRPr/>
            </a:pPr>
            <a:fld id="{BAFAFF27-FB5A-4517-B5BB-71C0D083F7AC}" type="slidenum">
              <a:rPr lang="it-IT"/>
              <a:pPr>
                <a:defRPr/>
              </a:pPr>
              <a:t>5</a:t>
            </a:fld>
            <a:endParaRPr lang="it-IT"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3" name="CasellaDiTesto 4"/>
          <p:cNvSpPr txBox="1">
            <a:spLocks noChangeArrowheads="1"/>
          </p:cNvSpPr>
          <p:nvPr/>
        </p:nvSpPr>
        <p:spPr bwMode="auto">
          <a:xfrm>
            <a:off x="787400" y="1349375"/>
            <a:ext cx="7539038" cy="1525588"/>
          </a:xfrm>
          <a:prstGeom prst="rect">
            <a:avLst/>
          </a:prstGeom>
          <a:noFill/>
          <a:ln w="9525">
            <a:noFill/>
            <a:miter lim="800000"/>
            <a:headEnd/>
            <a:tailEnd/>
          </a:ln>
        </p:spPr>
        <p:txBody>
          <a:bodyPr>
            <a:spAutoFit/>
          </a:bodyPr>
          <a:lstStyle/>
          <a:p>
            <a:r>
              <a:rPr lang="it-IT" sz="2000">
                <a:solidFill>
                  <a:srgbClr val="505150"/>
                </a:solidFill>
              </a:rPr>
              <a:t>	</a:t>
            </a:r>
            <a:endParaRPr lang="it-IT" i="1">
              <a:solidFill>
                <a:srgbClr val="404040"/>
              </a:solidFill>
            </a:endParaRPr>
          </a:p>
          <a:p>
            <a:endParaRPr lang="it-IT" sz="2000" i="1">
              <a:solidFill>
                <a:srgbClr val="505150"/>
              </a:solidFill>
            </a:endParaRPr>
          </a:p>
          <a:p>
            <a:r>
              <a:rPr lang="it-IT">
                <a:solidFill>
                  <a:srgbClr val="505150"/>
                </a:solidFill>
              </a:rPr>
              <a:t> </a:t>
            </a:r>
          </a:p>
          <a:p>
            <a:r>
              <a:rPr lang="it-IT">
                <a:solidFill>
                  <a:srgbClr val="505150"/>
                </a:solidFill>
              </a:rPr>
              <a:t/>
            </a:r>
            <a:br>
              <a:rPr lang="it-IT">
                <a:solidFill>
                  <a:srgbClr val="505150"/>
                </a:solidFill>
              </a:rPr>
            </a:br>
            <a:endParaRPr lang="it-IT">
              <a:solidFill>
                <a:srgbClr val="505150"/>
              </a:solidFill>
            </a:endParaRPr>
          </a:p>
        </p:txBody>
      </p:sp>
      <p:sp>
        <p:nvSpPr>
          <p:cNvPr id="23554" name="Text Box 7"/>
          <p:cNvSpPr txBox="1">
            <a:spLocks noChangeArrowheads="1"/>
          </p:cNvSpPr>
          <p:nvPr/>
        </p:nvSpPr>
        <p:spPr bwMode="auto">
          <a:xfrm>
            <a:off x="785813" y="2757488"/>
            <a:ext cx="7643812" cy="2566987"/>
          </a:xfrm>
          <a:prstGeom prst="rect">
            <a:avLst/>
          </a:prstGeom>
          <a:noFill/>
          <a:ln w="9525">
            <a:noFill/>
            <a:miter lim="800000"/>
            <a:headEnd/>
            <a:tailEnd/>
          </a:ln>
        </p:spPr>
        <p:txBody>
          <a:bodyPr>
            <a:spAutoFit/>
          </a:bodyPr>
          <a:lstStyle/>
          <a:p>
            <a:pPr defTabSz="914400">
              <a:spcBef>
                <a:spcPct val="50000"/>
              </a:spcBef>
            </a:pPr>
            <a:r>
              <a:rPr lang="it-IT">
                <a:solidFill>
                  <a:srgbClr val="505150"/>
                </a:solidFill>
              </a:rPr>
              <a:t>Nel campo «</a:t>
            </a:r>
            <a:r>
              <a:rPr lang="it-IT" b="1">
                <a:solidFill>
                  <a:srgbClr val="505150"/>
                </a:solidFill>
              </a:rPr>
              <a:t>obiettivo»</a:t>
            </a:r>
            <a:r>
              <a:rPr lang="it-IT">
                <a:solidFill>
                  <a:srgbClr val="505150"/>
                </a:solidFill>
              </a:rPr>
              <a:t> della scheda </a:t>
            </a:r>
          </a:p>
          <a:p>
            <a:pPr defTabSz="914400">
              <a:spcBef>
                <a:spcPct val="50000"/>
              </a:spcBef>
            </a:pPr>
            <a:r>
              <a:rPr lang="it-IT">
                <a:solidFill>
                  <a:srgbClr val="505150"/>
                </a:solidFill>
              </a:rPr>
              <a:t>	- deve essere reso chiaro che l’obiettivo è statistico </a:t>
            </a:r>
          </a:p>
          <a:p>
            <a:pPr defTabSz="914400">
              <a:spcBef>
                <a:spcPct val="50000"/>
              </a:spcBef>
            </a:pPr>
            <a:r>
              <a:rPr lang="it-IT">
                <a:solidFill>
                  <a:srgbClr val="505150"/>
                </a:solidFill>
              </a:rPr>
              <a:t>	- deve essere indicata con chiarezza la finalità del trattamento 		  in relazione all’acquisizione delle fonti</a:t>
            </a:r>
          </a:p>
          <a:p>
            <a:pPr defTabSz="914400">
              <a:spcBef>
                <a:spcPct val="50000"/>
              </a:spcBef>
            </a:pPr>
            <a:r>
              <a:rPr lang="it-IT">
                <a:solidFill>
                  <a:srgbClr val="505150"/>
                </a:solidFill>
              </a:rPr>
              <a:t>Es. il motivo dell’indispensabilità di acquisire un archivio su base nazionale per una regione</a:t>
            </a:r>
          </a:p>
          <a:p>
            <a:pPr defTabSz="914400">
              <a:spcBef>
                <a:spcPct val="50000"/>
              </a:spcBef>
            </a:pPr>
            <a:r>
              <a:rPr lang="it-IT"/>
              <a:t>  </a:t>
            </a:r>
          </a:p>
        </p:txBody>
      </p:sp>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9" name="Rettangolo 8"/>
          <p:cNvSpPr/>
          <p:nvPr/>
        </p:nvSpPr>
        <p:spPr>
          <a:xfrm>
            <a:off x="787400" y="2224088"/>
            <a:ext cx="6156325" cy="369887"/>
          </a:xfrm>
          <a:prstGeom prst="rect">
            <a:avLst/>
          </a:prstGeom>
          <a:solidFill>
            <a:schemeClr val="bg1">
              <a:lumMod val="50000"/>
            </a:schemeClr>
          </a:solidFill>
        </p:spPr>
        <p:txBody>
          <a:bodyPr>
            <a:spAutoFit/>
          </a:bodyPr>
          <a:lstStyle/>
          <a:p>
            <a:pPr marL="342900" indent="-342900">
              <a:buFont typeface="Arial" charset="0"/>
              <a:buNone/>
              <a:defRPr/>
            </a:pPr>
            <a:r>
              <a:rPr lang="it-IT" dirty="0">
                <a:solidFill>
                  <a:schemeClr val="bg1"/>
                </a:solidFill>
                <a:cs typeface="+mn-cs"/>
              </a:rPr>
              <a:t>finalità</a:t>
            </a:r>
          </a:p>
        </p:txBody>
      </p:sp>
      <p:sp>
        <p:nvSpPr>
          <p:cNvPr id="23557" name="CasellaDiTesto 2"/>
          <p:cNvSpPr txBox="1">
            <a:spLocks noChangeArrowheads="1"/>
          </p:cNvSpPr>
          <p:nvPr/>
        </p:nvSpPr>
        <p:spPr bwMode="auto">
          <a:xfrm>
            <a:off x="454025" y="593725"/>
            <a:ext cx="7872413" cy="830263"/>
          </a:xfrm>
          <a:prstGeom prst="rect">
            <a:avLst/>
          </a:prstGeom>
          <a:noFill/>
          <a:ln w="9525">
            <a:noFill/>
            <a:miter lim="800000"/>
            <a:headEnd/>
            <a:tailEnd/>
          </a:ln>
        </p:spPr>
        <p:txBody>
          <a:bodyPr>
            <a:spAutoFit/>
          </a:bodyPr>
          <a:lstStyle/>
          <a:p>
            <a:pPr marL="342900" indent="-342900" algn="ctr">
              <a:buFont typeface="Arial" charset="0"/>
              <a:buNone/>
            </a:pPr>
            <a:r>
              <a:rPr lang="it-IT" sz="2400">
                <a:solidFill>
                  <a:srgbClr val="505150"/>
                </a:solidFill>
              </a:rPr>
              <a:t>Informativa agli interessati: completa, congruente, comprensibile!</a:t>
            </a:r>
            <a:r>
              <a:rPr lang="it-IT">
                <a:solidFill>
                  <a:srgbClr val="505150"/>
                </a:solidFill>
              </a:rPr>
              <a:t> </a:t>
            </a:r>
            <a:endParaRPr lang="it-IT" sz="2000" i="1">
              <a:solidFill>
                <a:srgbClr val="505150"/>
              </a:solidFill>
            </a:endParaRPr>
          </a:p>
        </p:txBody>
      </p:sp>
      <p:sp>
        <p:nvSpPr>
          <p:cNvPr id="2" name="Segnaposto numero diapositiva 1"/>
          <p:cNvSpPr>
            <a:spLocks noGrp="1"/>
          </p:cNvSpPr>
          <p:nvPr>
            <p:ph type="sldNum" sz="quarter" idx="10"/>
          </p:nvPr>
        </p:nvSpPr>
        <p:spPr/>
        <p:txBody>
          <a:bodyPr/>
          <a:lstStyle/>
          <a:p>
            <a:pPr>
              <a:defRPr/>
            </a:pPr>
            <a:fld id="{E1202D3B-B9D7-4899-B5A5-D02C775E6EC1}" type="slidenum">
              <a:rPr lang="it-IT"/>
              <a:pPr>
                <a:defRPr/>
              </a:pPr>
              <a:t>6</a:t>
            </a:fld>
            <a:endParaRPr lang="it-IT" dirty="0"/>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1" name="CasellaDiTesto 4"/>
          <p:cNvSpPr txBox="1">
            <a:spLocks noChangeArrowheads="1"/>
          </p:cNvSpPr>
          <p:nvPr/>
        </p:nvSpPr>
        <p:spPr bwMode="auto">
          <a:xfrm>
            <a:off x="787400" y="1349375"/>
            <a:ext cx="7539038" cy="1525588"/>
          </a:xfrm>
          <a:prstGeom prst="rect">
            <a:avLst/>
          </a:prstGeom>
          <a:noFill/>
          <a:ln w="9525">
            <a:noFill/>
            <a:miter lim="800000"/>
            <a:headEnd/>
            <a:tailEnd/>
          </a:ln>
        </p:spPr>
        <p:txBody>
          <a:bodyPr>
            <a:spAutoFit/>
          </a:bodyPr>
          <a:lstStyle/>
          <a:p>
            <a:r>
              <a:rPr lang="it-IT" sz="2000">
                <a:solidFill>
                  <a:srgbClr val="505150"/>
                </a:solidFill>
              </a:rPr>
              <a:t>	</a:t>
            </a:r>
            <a:endParaRPr lang="it-IT" i="1">
              <a:solidFill>
                <a:srgbClr val="404040"/>
              </a:solidFill>
            </a:endParaRPr>
          </a:p>
          <a:p>
            <a:endParaRPr lang="it-IT" sz="2000" i="1">
              <a:solidFill>
                <a:srgbClr val="505150"/>
              </a:solidFill>
            </a:endParaRPr>
          </a:p>
          <a:p>
            <a:r>
              <a:rPr lang="it-IT">
                <a:solidFill>
                  <a:srgbClr val="505150"/>
                </a:solidFill>
              </a:rPr>
              <a:t> </a:t>
            </a:r>
          </a:p>
          <a:p>
            <a:r>
              <a:rPr lang="it-IT">
                <a:solidFill>
                  <a:srgbClr val="505150"/>
                </a:solidFill>
              </a:rPr>
              <a:t/>
            </a:r>
            <a:br>
              <a:rPr lang="it-IT">
                <a:solidFill>
                  <a:srgbClr val="505150"/>
                </a:solidFill>
              </a:rPr>
            </a:br>
            <a:endParaRPr lang="it-IT">
              <a:solidFill>
                <a:srgbClr val="505150"/>
              </a:solidFill>
            </a:endParaRPr>
          </a:p>
        </p:txBody>
      </p:sp>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5" name="Rettangolo 4"/>
          <p:cNvSpPr/>
          <p:nvPr/>
        </p:nvSpPr>
        <p:spPr>
          <a:xfrm>
            <a:off x="787400" y="2224088"/>
            <a:ext cx="6156325" cy="369887"/>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chemeClr val="tx1">
                    <a:lumMod val="65000"/>
                    <a:lumOff val="35000"/>
                  </a:schemeClr>
                </a:solidFill>
                <a:cs typeface="+mn-cs"/>
              </a:rPr>
              <a:t>finalità</a:t>
            </a:r>
          </a:p>
        </p:txBody>
      </p:sp>
      <p:sp>
        <p:nvSpPr>
          <p:cNvPr id="6" name="Rettangolo 5"/>
          <p:cNvSpPr/>
          <p:nvPr/>
        </p:nvSpPr>
        <p:spPr>
          <a:xfrm>
            <a:off x="787400" y="2914650"/>
            <a:ext cx="6156325" cy="369888"/>
          </a:xfrm>
          <a:prstGeom prst="rect">
            <a:avLst/>
          </a:prstGeom>
          <a:solidFill>
            <a:schemeClr val="tx1">
              <a:lumMod val="50000"/>
              <a:lumOff val="50000"/>
            </a:schemeClr>
          </a:solidFill>
        </p:spPr>
        <p:txBody>
          <a:bodyPr>
            <a:spAutoFit/>
          </a:bodyPr>
          <a:lstStyle/>
          <a:p>
            <a:pPr marL="342900" indent="-342900">
              <a:buFont typeface="Arial" charset="0"/>
              <a:buNone/>
              <a:defRPr/>
            </a:pPr>
            <a:r>
              <a:rPr lang="it-IT" dirty="0">
                <a:solidFill>
                  <a:schemeClr val="bg1"/>
                </a:solidFill>
                <a:cs typeface="+mn-cs"/>
              </a:rPr>
              <a:t>dati sensibili</a:t>
            </a:r>
          </a:p>
        </p:txBody>
      </p:sp>
      <p:sp>
        <p:nvSpPr>
          <p:cNvPr id="7" name="Rettangolo 6"/>
          <p:cNvSpPr/>
          <p:nvPr/>
        </p:nvSpPr>
        <p:spPr>
          <a:xfrm>
            <a:off x="787400" y="3605213"/>
            <a:ext cx="6156325" cy="369887"/>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rgbClr val="505150"/>
                </a:solidFill>
                <a:cs typeface="+mn-cs"/>
              </a:rPr>
              <a:t>responsabilità degli attori </a:t>
            </a:r>
          </a:p>
        </p:txBody>
      </p:sp>
      <p:sp>
        <p:nvSpPr>
          <p:cNvPr id="8" name="Rettangolo 7"/>
          <p:cNvSpPr/>
          <p:nvPr/>
        </p:nvSpPr>
        <p:spPr>
          <a:xfrm>
            <a:off x="787400" y="4295775"/>
            <a:ext cx="6156325" cy="369888"/>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rgbClr val="505150"/>
                </a:solidFill>
                <a:cs typeface="+mn-cs"/>
              </a:rPr>
              <a:t>comunicazione dei dati</a:t>
            </a:r>
          </a:p>
        </p:txBody>
      </p:sp>
      <p:sp>
        <p:nvSpPr>
          <p:cNvPr id="9" name="Rettangolo 8"/>
          <p:cNvSpPr/>
          <p:nvPr/>
        </p:nvSpPr>
        <p:spPr>
          <a:xfrm>
            <a:off x="787400" y="4986338"/>
            <a:ext cx="6156325" cy="369887"/>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rgbClr val="505150"/>
                </a:solidFill>
                <a:cs typeface="+mn-cs"/>
              </a:rPr>
              <a:t>natura obbligatoria o facoltativa del conferimento dei dati</a:t>
            </a:r>
          </a:p>
        </p:txBody>
      </p:sp>
      <p:sp>
        <p:nvSpPr>
          <p:cNvPr id="25608" name="CasellaDiTesto 2"/>
          <p:cNvSpPr txBox="1">
            <a:spLocks noChangeArrowheads="1"/>
          </p:cNvSpPr>
          <p:nvPr/>
        </p:nvSpPr>
        <p:spPr bwMode="auto">
          <a:xfrm>
            <a:off x="454025" y="593725"/>
            <a:ext cx="7872413" cy="830263"/>
          </a:xfrm>
          <a:prstGeom prst="rect">
            <a:avLst/>
          </a:prstGeom>
          <a:noFill/>
          <a:ln w="9525">
            <a:noFill/>
            <a:miter lim="800000"/>
            <a:headEnd/>
            <a:tailEnd/>
          </a:ln>
        </p:spPr>
        <p:txBody>
          <a:bodyPr>
            <a:spAutoFit/>
          </a:bodyPr>
          <a:lstStyle/>
          <a:p>
            <a:pPr marL="342900" indent="-342900" algn="ctr">
              <a:buFont typeface="Arial" charset="0"/>
              <a:buNone/>
            </a:pPr>
            <a:r>
              <a:rPr lang="it-IT" sz="2400">
                <a:solidFill>
                  <a:srgbClr val="505150"/>
                </a:solidFill>
              </a:rPr>
              <a:t>Informativa agli interessati: completa, congruente, comprensibile!</a:t>
            </a:r>
            <a:r>
              <a:rPr lang="it-IT">
                <a:solidFill>
                  <a:srgbClr val="505150"/>
                </a:solidFill>
              </a:rPr>
              <a:t> </a:t>
            </a:r>
            <a:endParaRPr lang="it-IT" sz="2000" i="1">
              <a:solidFill>
                <a:srgbClr val="505150"/>
              </a:solidFill>
            </a:endParaRPr>
          </a:p>
        </p:txBody>
      </p:sp>
      <p:sp>
        <p:nvSpPr>
          <p:cNvPr id="2" name="Segnaposto numero diapositiva 1"/>
          <p:cNvSpPr>
            <a:spLocks noGrp="1"/>
          </p:cNvSpPr>
          <p:nvPr>
            <p:ph type="sldNum" sz="quarter" idx="10"/>
          </p:nvPr>
        </p:nvSpPr>
        <p:spPr/>
        <p:txBody>
          <a:bodyPr/>
          <a:lstStyle/>
          <a:p>
            <a:pPr>
              <a:defRPr/>
            </a:pPr>
            <a:fld id="{180BAC48-6A35-49B7-BB34-288C0B97F240}" type="slidenum">
              <a:rPr lang="it-IT"/>
              <a:pPr>
                <a:defRPr/>
              </a:pPr>
              <a:t>7</a:t>
            </a:fld>
            <a:endParaRPr lang="it-IT"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649" name="CasellaDiTesto 4"/>
          <p:cNvSpPr txBox="1">
            <a:spLocks noChangeArrowheads="1"/>
          </p:cNvSpPr>
          <p:nvPr/>
        </p:nvSpPr>
        <p:spPr bwMode="auto">
          <a:xfrm>
            <a:off x="787400" y="1349375"/>
            <a:ext cx="7539038" cy="1525588"/>
          </a:xfrm>
          <a:prstGeom prst="rect">
            <a:avLst/>
          </a:prstGeom>
          <a:noFill/>
          <a:ln w="9525">
            <a:noFill/>
            <a:miter lim="800000"/>
            <a:headEnd/>
            <a:tailEnd/>
          </a:ln>
        </p:spPr>
        <p:txBody>
          <a:bodyPr>
            <a:spAutoFit/>
          </a:bodyPr>
          <a:lstStyle/>
          <a:p>
            <a:r>
              <a:rPr lang="it-IT" sz="2000">
                <a:solidFill>
                  <a:srgbClr val="505150"/>
                </a:solidFill>
              </a:rPr>
              <a:t>	</a:t>
            </a:r>
            <a:endParaRPr lang="it-IT" i="1">
              <a:solidFill>
                <a:srgbClr val="404040"/>
              </a:solidFill>
            </a:endParaRPr>
          </a:p>
          <a:p>
            <a:endParaRPr lang="it-IT" sz="2000" i="1">
              <a:solidFill>
                <a:srgbClr val="505150"/>
              </a:solidFill>
            </a:endParaRPr>
          </a:p>
          <a:p>
            <a:r>
              <a:rPr lang="it-IT">
                <a:solidFill>
                  <a:srgbClr val="505150"/>
                </a:solidFill>
              </a:rPr>
              <a:t> </a:t>
            </a:r>
          </a:p>
          <a:p>
            <a:r>
              <a:rPr lang="it-IT">
                <a:solidFill>
                  <a:srgbClr val="505150"/>
                </a:solidFill>
              </a:rPr>
              <a:t/>
            </a:r>
            <a:br>
              <a:rPr lang="it-IT">
                <a:solidFill>
                  <a:srgbClr val="505150"/>
                </a:solidFill>
              </a:rPr>
            </a:br>
            <a:endParaRPr lang="it-IT">
              <a:solidFill>
                <a:srgbClr val="505150"/>
              </a:solidFill>
            </a:endParaRPr>
          </a:p>
        </p:txBody>
      </p:sp>
      <p:sp>
        <p:nvSpPr>
          <p:cNvPr id="27650" name="Text Box 7"/>
          <p:cNvSpPr txBox="1">
            <a:spLocks noChangeArrowheads="1"/>
          </p:cNvSpPr>
          <p:nvPr/>
        </p:nvSpPr>
        <p:spPr bwMode="auto">
          <a:xfrm>
            <a:off x="787400" y="3606800"/>
            <a:ext cx="6926263" cy="855663"/>
          </a:xfrm>
          <a:prstGeom prst="rect">
            <a:avLst/>
          </a:prstGeom>
          <a:noFill/>
          <a:ln w="9525">
            <a:noFill/>
            <a:miter lim="800000"/>
            <a:headEnd/>
            <a:tailEnd/>
          </a:ln>
        </p:spPr>
        <p:txBody>
          <a:bodyPr>
            <a:spAutoFit/>
          </a:bodyPr>
          <a:lstStyle/>
          <a:p>
            <a:pPr defTabSz="914400">
              <a:spcBef>
                <a:spcPct val="50000"/>
              </a:spcBef>
            </a:pPr>
            <a:r>
              <a:rPr lang="it-IT" b="1">
                <a:solidFill>
                  <a:srgbClr val="7F142A"/>
                </a:solidFill>
              </a:rPr>
              <a:t>Attenzione</a:t>
            </a:r>
            <a:r>
              <a:rPr lang="it-IT">
                <a:solidFill>
                  <a:srgbClr val="7F142A"/>
                </a:solidFill>
              </a:rPr>
              <a:t>!</a:t>
            </a:r>
            <a:r>
              <a:rPr lang="it-IT">
                <a:solidFill>
                  <a:srgbClr val="505150"/>
                </a:solidFill>
              </a:rPr>
              <a:t> </a:t>
            </a:r>
            <a:r>
              <a:rPr lang="it-IT" sz="1600">
                <a:solidFill>
                  <a:srgbClr val="505150"/>
                </a:solidFill>
              </a:rPr>
              <a:t>Qualificare correttamente la natura sensibile del dato: un lavoro che rileva i fattori di rischio nell’HIV potrebbe essere idoneo a rilevare anche la vita sessuale.</a:t>
            </a:r>
          </a:p>
        </p:txBody>
      </p:sp>
      <p:sp>
        <p:nvSpPr>
          <p:cNvPr id="40975" name="Text Box 15" descr="25%"/>
          <p:cNvSpPr txBox="1">
            <a:spLocks noChangeArrowheads="1"/>
          </p:cNvSpPr>
          <p:nvPr/>
        </p:nvSpPr>
        <p:spPr bwMode="auto">
          <a:xfrm>
            <a:off x="787400" y="2141538"/>
            <a:ext cx="6926263" cy="1160462"/>
          </a:xfrm>
          <a:prstGeom prst="rect">
            <a:avLst/>
          </a:prstGeom>
          <a:solidFill>
            <a:schemeClr val="bg1">
              <a:lumMod val="95000"/>
            </a:schemeClr>
          </a:solidFill>
          <a:ln w="9525">
            <a:noFill/>
            <a:miter lim="800000"/>
            <a:headEnd/>
            <a:tailEnd/>
          </a:ln>
          <a:effectLst/>
        </p:spPr>
        <p:txBody>
          <a:bodyPr>
            <a:spAutoFit/>
          </a:bodyPr>
          <a:lstStyle/>
          <a:p>
            <a:pPr defTabSz="914400">
              <a:spcBef>
                <a:spcPct val="50000"/>
              </a:spcBef>
              <a:defRPr/>
            </a:pPr>
            <a:r>
              <a:rPr lang="it-IT">
                <a:solidFill>
                  <a:srgbClr val="505150"/>
                </a:solidFill>
              </a:rPr>
              <a:t>Principali caratteri statistici rilevati: </a:t>
            </a:r>
            <a:r>
              <a:rPr lang="it-IT" sz="1600">
                <a:solidFill>
                  <a:srgbClr val="505150"/>
                </a:solidFill>
              </a:rPr>
              <a:t>Genere; Età; Condizione di salute generale; Condizione di salute oculare; </a:t>
            </a:r>
            <a:br>
              <a:rPr lang="it-IT" sz="1600">
                <a:solidFill>
                  <a:srgbClr val="505150"/>
                </a:solidFill>
              </a:rPr>
            </a:br>
            <a:r>
              <a:rPr lang="it-IT">
                <a:solidFill>
                  <a:srgbClr val="505150"/>
                </a:solidFill>
              </a:rPr>
              <a:t>Tra i dati personali ci sono anche dati sensibili: </a:t>
            </a:r>
            <a:r>
              <a:rPr lang="it-IT" sz="1600">
                <a:solidFill>
                  <a:srgbClr val="505150"/>
                </a:solidFill>
              </a:rPr>
              <a:t>Sì </a:t>
            </a:r>
            <a:br>
              <a:rPr lang="it-IT" sz="1600">
                <a:solidFill>
                  <a:srgbClr val="505150"/>
                </a:solidFill>
              </a:rPr>
            </a:br>
            <a:r>
              <a:rPr lang="it-IT">
                <a:solidFill>
                  <a:srgbClr val="505150"/>
                </a:solidFill>
              </a:rPr>
              <a:t>I dati sensibili sono idonei a rivelare</a:t>
            </a:r>
            <a:r>
              <a:rPr lang="it-IT" b="1">
                <a:solidFill>
                  <a:srgbClr val="505150"/>
                </a:solidFill>
              </a:rPr>
              <a:t>: </a:t>
            </a:r>
            <a:r>
              <a:rPr lang="it-IT" sz="1600">
                <a:solidFill>
                  <a:srgbClr val="505150"/>
                </a:solidFill>
              </a:rPr>
              <a:t>stato di salute</a:t>
            </a:r>
          </a:p>
        </p:txBody>
      </p:sp>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9" name="Rettangolo 8"/>
          <p:cNvSpPr/>
          <p:nvPr/>
        </p:nvSpPr>
        <p:spPr>
          <a:xfrm>
            <a:off x="787400" y="1492250"/>
            <a:ext cx="6926263" cy="366713"/>
          </a:xfrm>
          <a:prstGeom prst="rect">
            <a:avLst/>
          </a:prstGeom>
          <a:solidFill>
            <a:schemeClr val="tx1">
              <a:lumMod val="50000"/>
              <a:lumOff val="50000"/>
            </a:schemeClr>
          </a:solidFill>
        </p:spPr>
        <p:txBody>
          <a:bodyPr>
            <a:spAutoFit/>
          </a:bodyPr>
          <a:lstStyle/>
          <a:p>
            <a:pPr marL="342900" indent="-342900">
              <a:buFont typeface="Arial" charset="0"/>
              <a:buNone/>
              <a:defRPr/>
            </a:pPr>
            <a:r>
              <a:rPr lang="it-IT" dirty="0">
                <a:solidFill>
                  <a:schemeClr val="bg1"/>
                </a:solidFill>
                <a:cs typeface="+mn-cs"/>
              </a:rPr>
              <a:t>dati sensibili</a:t>
            </a:r>
          </a:p>
        </p:txBody>
      </p:sp>
      <p:sp>
        <p:nvSpPr>
          <p:cNvPr id="27654" name="CasellaDiTesto 2"/>
          <p:cNvSpPr txBox="1">
            <a:spLocks noChangeArrowheads="1"/>
          </p:cNvSpPr>
          <p:nvPr/>
        </p:nvSpPr>
        <p:spPr bwMode="auto">
          <a:xfrm>
            <a:off x="454025" y="593725"/>
            <a:ext cx="7872413" cy="830263"/>
          </a:xfrm>
          <a:prstGeom prst="rect">
            <a:avLst/>
          </a:prstGeom>
          <a:noFill/>
          <a:ln w="9525">
            <a:noFill/>
            <a:miter lim="800000"/>
            <a:headEnd/>
            <a:tailEnd/>
          </a:ln>
        </p:spPr>
        <p:txBody>
          <a:bodyPr>
            <a:spAutoFit/>
          </a:bodyPr>
          <a:lstStyle/>
          <a:p>
            <a:pPr marL="342900" indent="-342900" algn="ctr">
              <a:buFont typeface="Arial" charset="0"/>
              <a:buNone/>
            </a:pPr>
            <a:r>
              <a:rPr lang="it-IT" sz="2400">
                <a:solidFill>
                  <a:srgbClr val="505150"/>
                </a:solidFill>
              </a:rPr>
              <a:t>Informativa agli interessati: completa, congruente, comprensibile!</a:t>
            </a:r>
            <a:r>
              <a:rPr lang="it-IT">
                <a:solidFill>
                  <a:srgbClr val="505150"/>
                </a:solidFill>
              </a:rPr>
              <a:t> </a:t>
            </a:r>
            <a:endParaRPr lang="it-IT" sz="2000" i="1">
              <a:solidFill>
                <a:srgbClr val="505150"/>
              </a:solidFill>
            </a:endParaRPr>
          </a:p>
        </p:txBody>
      </p:sp>
      <p:sp>
        <p:nvSpPr>
          <p:cNvPr id="2" name="Segnaposto numero diapositiva 1"/>
          <p:cNvSpPr>
            <a:spLocks noGrp="1"/>
          </p:cNvSpPr>
          <p:nvPr>
            <p:ph type="sldNum" sz="quarter" idx="10"/>
          </p:nvPr>
        </p:nvSpPr>
        <p:spPr/>
        <p:txBody>
          <a:bodyPr/>
          <a:lstStyle/>
          <a:p>
            <a:pPr>
              <a:defRPr/>
            </a:pPr>
            <a:fld id="{E812D45A-A9F4-4AA6-BB3D-269DFDD0D3BE}" type="slidenum">
              <a:rPr lang="it-IT"/>
              <a:pPr>
                <a:defRPr/>
              </a:pPr>
              <a:t>8</a:t>
            </a:fld>
            <a:endParaRPr lang="it-IT" dirty="0"/>
          </a:p>
        </p:txBody>
      </p:sp>
      <p:sp>
        <p:nvSpPr>
          <p:cNvPr id="27656" name="Rettangolo 4"/>
          <p:cNvSpPr>
            <a:spLocks noChangeArrowheads="1"/>
          </p:cNvSpPr>
          <p:nvPr/>
        </p:nvSpPr>
        <p:spPr bwMode="auto">
          <a:xfrm>
            <a:off x="785813" y="4686300"/>
            <a:ext cx="7221537" cy="1344613"/>
          </a:xfrm>
          <a:prstGeom prst="rect">
            <a:avLst/>
          </a:prstGeom>
          <a:noFill/>
          <a:ln w="9525">
            <a:noFill/>
            <a:miter lim="800000"/>
            <a:headEnd/>
            <a:tailEnd/>
          </a:ln>
        </p:spPr>
        <p:txBody>
          <a:bodyPr>
            <a:spAutoFit/>
          </a:bodyPr>
          <a:lstStyle/>
          <a:p>
            <a:r>
              <a:rPr lang="it-IT" b="1">
                <a:solidFill>
                  <a:srgbClr val="404040"/>
                </a:solidFill>
              </a:rPr>
              <a:t>Il garante, inoltre, ricorda che (art. 22 Codice di deontologia)</a:t>
            </a:r>
          </a:p>
          <a:p>
            <a:pPr>
              <a:buFont typeface="Wingdings" pitchFamily="2" charset="2"/>
              <a:buChar char="ü"/>
            </a:pPr>
            <a:r>
              <a:rPr lang="it-IT" sz="1600">
                <a:solidFill>
                  <a:srgbClr val="404040"/>
                </a:solidFill>
              </a:rPr>
              <a:t>i dati sensibili e giudiziari devono essere resi temporanemante inintellegibili  anche a chi è autorizzato (tramite pw o criptazione)</a:t>
            </a:r>
          </a:p>
          <a:p>
            <a:pPr>
              <a:buFont typeface="Wingdings" pitchFamily="2" charset="2"/>
              <a:buChar char="ü"/>
            </a:pPr>
            <a:r>
              <a:rPr lang="it-IT" sz="1600">
                <a:solidFill>
                  <a:srgbClr val="404040"/>
                </a:solidFill>
              </a:rPr>
              <a:t>quelli sullo stato di salute e vita sessuale devono essere tenuti separati dagli altri dati</a:t>
            </a:r>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7" name="CasellaDiTesto 4"/>
          <p:cNvSpPr txBox="1">
            <a:spLocks noChangeArrowheads="1"/>
          </p:cNvSpPr>
          <p:nvPr/>
        </p:nvSpPr>
        <p:spPr bwMode="auto">
          <a:xfrm>
            <a:off x="787400" y="1349375"/>
            <a:ext cx="7539038" cy="1525588"/>
          </a:xfrm>
          <a:prstGeom prst="rect">
            <a:avLst/>
          </a:prstGeom>
          <a:noFill/>
          <a:ln w="9525">
            <a:noFill/>
            <a:miter lim="800000"/>
            <a:headEnd/>
            <a:tailEnd/>
          </a:ln>
        </p:spPr>
        <p:txBody>
          <a:bodyPr>
            <a:spAutoFit/>
          </a:bodyPr>
          <a:lstStyle/>
          <a:p>
            <a:r>
              <a:rPr lang="it-IT" sz="2000">
                <a:solidFill>
                  <a:srgbClr val="505150"/>
                </a:solidFill>
              </a:rPr>
              <a:t>	</a:t>
            </a:r>
            <a:endParaRPr lang="it-IT" i="1">
              <a:solidFill>
                <a:srgbClr val="404040"/>
              </a:solidFill>
            </a:endParaRPr>
          </a:p>
          <a:p>
            <a:endParaRPr lang="it-IT" sz="2000" i="1">
              <a:solidFill>
                <a:srgbClr val="505150"/>
              </a:solidFill>
            </a:endParaRPr>
          </a:p>
          <a:p>
            <a:r>
              <a:rPr lang="it-IT">
                <a:solidFill>
                  <a:srgbClr val="505150"/>
                </a:solidFill>
              </a:rPr>
              <a:t> </a:t>
            </a:r>
          </a:p>
          <a:p>
            <a:r>
              <a:rPr lang="it-IT">
                <a:solidFill>
                  <a:srgbClr val="505150"/>
                </a:solidFill>
              </a:rPr>
              <a:t/>
            </a:r>
            <a:br>
              <a:rPr lang="it-IT">
                <a:solidFill>
                  <a:srgbClr val="505150"/>
                </a:solidFill>
              </a:rPr>
            </a:br>
            <a:endParaRPr lang="it-IT">
              <a:solidFill>
                <a:srgbClr val="505150"/>
              </a:solidFill>
            </a:endParaRPr>
          </a:p>
        </p:txBody>
      </p:sp>
      <p:sp>
        <p:nvSpPr>
          <p:cNvPr id="3" name="Segnaposto piè di pagina 2"/>
          <p:cNvSpPr>
            <a:spLocks noGrp="1"/>
          </p:cNvSpPr>
          <p:nvPr>
            <p:ph type="ftr" sz="quarter" idx="11"/>
          </p:nvPr>
        </p:nvSpPr>
        <p:spPr/>
        <p:txBody>
          <a:bodyPr/>
          <a:lstStyle/>
          <a:p>
            <a:pPr>
              <a:defRPr/>
            </a:pPr>
            <a:r>
              <a:rPr lang="it-IT"/>
              <a:t>Le regole della privacy: questioni aperte - Monica Attias</a:t>
            </a:r>
            <a:endParaRPr lang="it-IT" dirty="0"/>
          </a:p>
        </p:txBody>
      </p:sp>
      <p:sp>
        <p:nvSpPr>
          <p:cNvPr id="5" name="Rettangolo 4"/>
          <p:cNvSpPr/>
          <p:nvPr/>
        </p:nvSpPr>
        <p:spPr>
          <a:xfrm>
            <a:off x="787400" y="2224088"/>
            <a:ext cx="6156325" cy="369887"/>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chemeClr val="tx1">
                    <a:lumMod val="65000"/>
                    <a:lumOff val="35000"/>
                  </a:schemeClr>
                </a:solidFill>
                <a:cs typeface="+mn-cs"/>
              </a:rPr>
              <a:t>finalità</a:t>
            </a:r>
          </a:p>
        </p:txBody>
      </p:sp>
      <p:sp>
        <p:nvSpPr>
          <p:cNvPr id="6" name="Rettangolo 5"/>
          <p:cNvSpPr/>
          <p:nvPr/>
        </p:nvSpPr>
        <p:spPr>
          <a:xfrm>
            <a:off x="787400" y="2914650"/>
            <a:ext cx="6156325" cy="369888"/>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rgbClr val="505150"/>
                </a:solidFill>
                <a:cs typeface="+mn-cs"/>
              </a:rPr>
              <a:t>dati sensibili</a:t>
            </a:r>
          </a:p>
        </p:txBody>
      </p:sp>
      <p:sp>
        <p:nvSpPr>
          <p:cNvPr id="7" name="Rettangolo 6"/>
          <p:cNvSpPr/>
          <p:nvPr/>
        </p:nvSpPr>
        <p:spPr>
          <a:xfrm>
            <a:off x="787400" y="3605213"/>
            <a:ext cx="6156325" cy="369887"/>
          </a:xfrm>
          <a:prstGeom prst="rect">
            <a:avLst/>
          </a:prstGeom>
          <a:solidFill>
            <a:schemeClr val="tx1">
              <a:lumMod val="50000"/>
              <a:lumOff val="50000"/>
            </a:schemeClr>
          </a:solidFill>
        </p:spPr>
        <p:txBody>
          <a:bodyPr>
            <a:spAutoFit/>
          </a:bodyPr>
          <a:lstStyle/>
          <a:p>
            <a:pPr marL="342900" indent="-342900">
              <a:buFont typeface="Arial" charset="0"/>
              <a:buNone/>
              <a:defRPr/>
            </a:pPr>
            <a:r>
              <a:rPr lang="it-IT" dirty="0">
                <a:solidFill>
                  <a:schemeClr val="bg1"/>
                </a:solidFill>
                <a:cs typeface="+mn-cs"/>
              </a:rPr>
              <a:t>responsabilità degli attori </a:t>
            </a:r>
          </a:p>
        </p:txBody>
      </p:sp>
      <p:sp>
        <p:nvSpPr>
          <p:cNvPr id="8" name="Rettangolo 7"/>
          <p:cNvSpPr/>
          <p:nvPr/>
        </p:nvSpPr>
        <p:spPr>
          <a:xfrm>
            <a:off x="787400" y="4295775"/>
            <a:ext cx="6156325" cy="369888"/>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rgbClr val="505150"/>
                </a:solidFill>
                <a:cs typeface="+mn-cs"/>
              </a:rPr>
              <a:t>comunicazione dei dati</a:t>
            </a:r>
          </a:p>
        </p:txBody>
      </p:sp>
      <p:sp>
        <p:nvSpPr>
          <p:cNvPr id="9" name="Rettangolo 8"/>
          <p:cNvSpPr/>
          <p:nvPr/>
        </p:nvSpPr>
        <p:spPr>
          <a:xfrm>
            <a:off x="787400" y="4986338"/>
            <a:ext cx="6156325" cy="369887"/>
          </a:xfrm>
          <a:prstGeom prst="rect">
            <a:avLst/>
          </a:prstGeom>
          <a:solidFill>
            <a:schemeClr val="bg1">
              <a:lumMod val="95000"/>
            </a:schemeClr>
          </a:solidFill>
        </p:spPr>
        <p:txBody>
          <a:bodyPr>
            <a:spAutoFit/>
          </a:bodyPr>
          <a:lstStyle/>
          <a:p>
            <a:pPr marL="342900" indent="-342900">
              <a:buFont typeface="Arial" charset="0"/>
              <a:buNone/>
              <a:defRPr/>
            </a:pPr>
            <a:r>
              <a:rPr lang="it-IT" dirty="0">
                <a:solidFill>
                  <a:srgbClr val="505150"/>
                </a:solidFill>
                <a:cs typeface="+mn-cs"/>
              </a:rPr>
              <a:t>natura obbligatoria o facoltativa del conferimento dei dati</a:t>
            </a:r>
          </a:p>
        </p:txBody>
      </p:sp>
      <p:sp>
        <p:nvSpPr>
          <p:cNvPr id="29704" name="CasellaDiTesto 2"/>
          <p:cNvSpPr txBox="1">
            <a:spLocks noChangeArrowheads="1"/>
          </p:cNvSpPr>
          <p:nvPr/>
        </p:nvSpPr>
        <p:spPr bwMode="auto">
          <a:xfrm>
            <a:off x="454025" y="593725"/>
            <a:ext cx="7872413" cy="830263"/>
          </a:xfrm>
          <a:prstGeom prst="rect">
            <a:avLst/>
          </a:prstGeom>
          <a:noFill/>
          <a:ln w="9525">
            <a:noFill/>
            <a:miter lim="800000"/>
            <a:headEnd/>
            <a:tailEnd/>
          </a:ln>
        </p:spPr>
        <p:txBody>
          <a:bodyPr>
            <a:spAutoFit/>
          </a:bodyPr>
          <a:lstStyle/>
          <a:p>
            <a:pPr marL="342900" indent="-342900" algn="ctr">
              <a:buFont typeface="Arial" charset="0"/>
              <a:buNone/>
            </a:pPr>
            <a:r>
              <a:rPr lang="it-IT" sz="2400">
                <a:solidFill>
                  <a:srgbClr val="505150"/>
                </a:solidFill>
              </a:rPr>
              <a:t>Informativa agli interessati: completa, congruente, comprensibile!</a:t>
            </a:r>
            <a:r>
              <a:rPr lang="it-IT">
                <a:solidFill>
                  <a:srgbClr val="505150"/>
                </a:solidFill>
              </a:rPr>
              <a:t> </a:t>
            </a:r>
            <a:endParaRPr lang="it-IT" sz="2000" i="1">
              <a:solidFill>
                <a:srgbClr val="505150"/>
              </a:solidFill>
            </a:endParaRPr>
          </a:p>
        </p:txBody>
      </p:sp>
      <p:sp>
        <p:nvSpPr>
          <p:cNvPr id="2" name="Segnaposto numero diapositiva 1"/>
          <p:cNvSpPr>
            <a:spLocks noGrp="1"/>
          </p:cNvSpPr>
          <p:nvPr>
            <p:ph type="sldNum" sz="quarter" idx="10"/>
          </p:nvPr>
        </p:nvSpPr>
        <p:spPr/>
        <p:txBody>
          <a:bodyPr/>
          <a:lstStyle/>
          <a:p>
            <a:pPr>
              <a:defRPr/>
            </a:pPr>
            <a:fld id="{CDFDAB67-D797-49CA-8B34-F8A2ED78F54E}" type="slidenum">
              <a:rPr lang="it-IT"/>
              <a:pPr>
                <a:defRPr/>
              </a:pPr>
              <a:t>9</a:t>
            </a:fld>
            <a:endParaRPr lang="it-IT" dirty="0"/>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copertina">
  <a:themeElements>
    <a:clrScheme name="Impostazioni personalizzate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1293</TotalTime>
  <Words>2124</Words>
  <Application>Microsoft Office PowerPoint</Application>
  <PresentationFormat>Presentazione su schermo (4:3)</PresentationFormat>
  <Paragraphs>280</Paragraphs>
  <Slides>21</Slides>
  <Notes>20</Notes>
  <HiddenSlides>0</HiddenSlides>
  <MMClips>0</MMClips>
  <ScaleCrop>false</ScaleCrop>
  <HeadingPairs>
    <vt:vector size="6" baseType="variant">
      <vt:variant>
        <vt:lpstr>Caratteri utilizzati</vt:lpstr>
      </vt:variant>
      <vt:variant>
        <vt:i4>4</vt:i4>
      </vt:variant>
      <vt:variant>
        <vt:lpstr>Modello struttura</vt:lpstr>
      </vt:variant>
      <vt:variant>
        <vt:i4>11</vt:i4>
      </vt:variant>
      <vt:variant>
        <vt:lpstr>Titoli diapositive</vt:lpstr>
      </vt:variant>
      <vt:variant>
        <vt:i4>21</vt:i4>
      </vt:variant>
    </vt:vector>
  </HeadingPairs>
  <TitlesOfParts>
    <vt:vector size="36" baseType="lpstr">
      <vt:lpstr>Arial</vt:lpstr>
      <vt:lpstr>Calibri</vt:lpstr>
      <vt:lpstr>Times New Roman</vt:lpstr>
      <vt:lpstr>Wingdings</vt:lpstr>
      <vt:lpstr>copertina</vt:lpstr>
      <vt:lpstr>copertina</vt:lpstr>
      <vt:lpstr>copertina</vt:lpstr>
      <vt:lpstr>copertina</vt:lpstr>
      <vt:lpstr>copertina</vt:lpstr>
      <vt:lpstr>copertina</vt:lpstr>
      <vt:lpstr>copertina</vt:lpstr>
      <vt:lpstr>copertina</vt:lpstr>
      <vt:lpstr>copertina</vt:lpstr>
      <vt:lpstr>copertina</vt:lpstr>
      <vt:lpstr>copertina</vt:lpstr>
      <vt:lpstr>Diapositiva 1</vt:lpstr>
      <vt:lpstr>Diapositiva 2</vt:lpstr>
      <vt:lpstr>Diapositiva 3</vt:lpstr>
      <vt:lpstr>Diapositiva 4</vt:lpstr>
      <vt:lpstr>Diapositiva 5</vt:lpstr>
      <vt:lpstr>Diapositiva 6</vt:lpstr>
      <vt:lpstr>Diapositiva 7</vt:lpstr>
      <vt:lpstr>Diapositiva 8</vt:lpstr>
      <vt:lpstr>Diapositiva 9</vt:lpstr>
      <vt:lpstr>Diapositiva 10</vt:lpstr>
      <vt:lpstr>Diapositiva 11</vt:lpstr>
      <vt:lpstr>Diapositiva 12</vt:lpstr>
      <vt:lpstr>Diapositiva 13</vt:lpstr>
      <vt:lpstr>Diapositiva 14</vt:lpstr>
      <vt:lpstr>Diapositiva 15</vt:lpstr>
      <vt:lpstr>Diapositiva 16</vt:lpstr>
      <vt:lpstr>Diapositiva 17</vt:lpstr>
      <vt:lpstr>Diapositiva 18</vt:lpstr>
      <vt:lpstr>Diapositiva 19</vt:lpstr>
      <vt:lpstr>Diapositiva 20</vt:lpstr>
      <vt:lpstr>Diapositiva 21</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Bruna Tabanella</dc:creator>
  <cp:lastModifiedBy>template</cp:lastModifiedBy>
  <cp:revision>103</cp:revision>
  <dcterms:created xsi:type="dcterms:W3CDTF">2012-12-11T11:00:35Z</dcterms:created>
  <dcterms:modified xsi:type="dcterms:W3CDTF">2014-09-16T10:29:38Z</dcterms:modified>
</cp:coreProperties>
</file>