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Default Extension="bin" ContentType="application/vnd.openxmlformats-officedocument.oleObject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wmf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330" r:id="rId3"/>
    <p:sldId id="325" r:id="rId4"/>
    <p:sldId id="326" r:id="rId5"/>
    <p:sldId id="327" r:id="rId6"/>
    <p:sldId id="328" r:id="rId7"/>
    <p:sldId id="329" r:id="rId8"/>
    <p:sldId id="321" r:id="rId9"/>
    <p:sldId id="319" r:id="rId10"/>
    <p:sldId id="315" r:id="rId11"/>
    <p:sldId id="320" r:id="rId12"/>
    <p:sldId id="337" r:id="rId13"/>
    <p:sldId id="338" r:id="rId14"/>
    <p:sldId id="339" r:id="rId15"/>
    <p:sldId id="342" r:id="rId16"/>
    <p:sldId id="343" r:id="rId17"/>
    <p:sldId id="344" r:id="rId18"/>
  </p:sldIdLst>
  <p:sldSz cx="9144000" cy="6858000" type="screen4x3"/>
  <p:notesSz cx="6797675" cy="9926638"/>
  <p:defaultTextStyle>
    <a:defPPr>
      <a:defRPr lang="it-IT"/>
    </a:defPPr>
    <a:lvl1pPr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defTabSz="457200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Bruna Tabanella" initials="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FF"/>
    <a:srgbClr val="0099FF"/>
    <a:srgbClr val="0066CC"/>
    <a:srgbClr val="003399"/>
    <a:srgbClr val="FF0000"/>
    <a:srgbClr val="A50021"/>
    <a:srgbClr val="4D4D4D"/>
    <a:srgbClr val="333333"/>
  </p:clrMru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essuno stile, nessuna griglia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napVertSplitter="1" vertBarState="minimized" horzBarState="maximized">
    <p:restoredLeft sz="15620" autoAdjust="0"/>
    <p:restoredTop sz="94624" autoAdjust="0"/>
  </p:normalViewPr>
  <p:slideViewPr>
    <p:cSldViewPr snapToGrid="0" snapToObjects="1">
      <p:cViewPr>
        <p:scale>
          <a:sx n="100" d="100"/>
          <a:sy n="100" d="100"/>
        </p:scale>
        <p:origin x="-810" y="-216"/>
      </p:cViewPr>
      <p:guideLst>
        <p:guide orient="horz" pos="1354"/>
        <p:guide pos="5759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commentAuthors" Target="commentAuthor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28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30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3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530EE7-73E0-4680-8869-00FFA57A24FC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B7C83C68-81EE-4AAB-A297-FBD5C606FCF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verticale e tes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5E8E91C-ACD4-4252-8829-71D699063284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32C12F4-1E74-404A-AD31-D1945E562BE0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11C90D5-7890-4571-8D02-707889E8CB9D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88C9563-4D8A-4CCF-ABDD-E80B29E3161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enuto 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1839E9B6-8D62-44BF-B0AB-E93FB442BE16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79D0B9F-C424-4B2C-B01A-00263E588BC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2420C61-C962-49EA-87F4-0B84FCAA232B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6010C09D-4157-449A-8EA2-DD8520369E2D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5496AAE9-08A7-495E-9F5F-66F54298598F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96F83DD-ACB2-4579-8E19-E804D5FFC897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DFFDDF6E-51DF-488D-98DF-9F05F4F99002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77DBC6-D55E-473D-A646-D30B0A362A8F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F3A9982E-66D2-4C00-9854-2953BEE64B9E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9B648533-553A-4769-8A42-43DD9B2DD4B1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it-IT" noProof="0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it-IT" smtClean="0"/>
              <a:t>Fare clic per modificare gli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C40E18EE-7843-4EC7-B7AE-341BAC58EAE5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73F52A7F-2D8D-49C0-A95F-DCC30C206815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it-IT" smtClean="0"/>
              <a:t>Fare clic per modificare stile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it-IT" smtClean="0"/>
              <a:t>Fare clic per modificare gli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256B61A5-5BDA-43CB-9A4F-BC6585AE9DAB}" type="datetimeFigureOut">
              <a:rPr lang="it-IT"/>
              <a:pPr>
                <a:defRPr/>
              </a:pPr>
              <a:t>16/09/2014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lvl1pPr fontAlgn="auto">
              <a:spcBef>
                <a:spcPts val="0"/>
              </a:spcBef>
              <a:spcAft>
                <a:spcPts val="0"/>
              </a:spcAft>
              <a:defRPr>
                <a:latin typeface="+mn-lt"/>
                <a:cs typeface="+mn-cs"/>
              </a:defRPr>
            </a:lvl1pPr>
          </a:lstStyle>
          <a:p>
            <a:pPr>
              <a:defRPr/>
            </a:pPr>
            <a:fld id="{36960F2C-ECEC-42AA-BC03-DC15630F0C48}" type="slidenum">
              <a:rPr lang="it-IT"/>
              <a:pPr>
                <a:defRPr/>
              </a:pPr>
              <a:t>‹N›</a:t>
            </a:fld>
            <a:endParaRPr lang="it-IT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e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/>
          <p:nvPr userDrawn="1"/>
        </p:nvSpPr>
        <p:spPr>
          <a:xfrm>
            <a:off x="777875" y="0"/>
            <a:ext cx="7543800" cy="381000"/>
          </a:xfrm>
          <a:prstGeom prst="rect">
            <a:avLst/>
          </a:prstGeom>
          <a:solidFill>
            <a:srgbClr val="7F142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buFont typeface="Times New Roman" pitchFamily="-28" charset="0"/>
              <a:buNone/>
              <a:defRPr/>
            </a:pPr>
            <a:endParaRPr lang="en-US"/>
          </a:p>
        </p:txBody>
      </p:sp>
      <p:cxnSp>
        <p:nvCxnSpPr>
          <p:cNvPr id="9" name="Connettore 1 8"/>
          <p:cNvCxnSpPr/>
          <p:nvPr userDrawn="1"/>
        </p:nvCxnSpPr>
        <p:spPr>
          <a:xfrm>
            <a:off x="777875" y="6254750"/>
            <a:ext cx="7543800" cy="0"/>
          </a:xfrm>
          <a:prstGeom prst="line">
            <a:avLst/>
          </a:prstGeom>
          <a:ln>
            <a:solidFill>
              <a:srgbClr val="7F142A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pic>
        <p:nvPicPr>
          <p:cNvPr id="1028" name="Immagine 10" descr="marchio 2.jpg"/>
          <p:cNvPicPr>
            <a:picLocks noChangeAspect="1"/>
          </p:cNvPicPr>
          <p:nvPr userDrawn="1"/>
        </p:nvPicPr>
        <p:blipFill>
          <a:blip r:embed="rId12"/>
          <a:srcRect/>
          <a:stretch>
            <a:fillRect/>
          </a:stretch>
        </p:blipFill>
        <p:spPr bwMode="auto">
          <a:xfrm>
            <a:off x="7558088" y="6346825"/>
            <a:ext cx="806450" cy="334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0" r:id="rId2"/>
    <p:sldLayoutId id="2147483661" r:id="rId3"/>
    <p:sldLayoutId id="2147483662" r:id="rId4"/>
    <p:sldLayoutId id="2147483663" r:id="rId5"/>
    <p:sldLayoutId id="2147483664" r:id="rId6"/>
    <p:sldLayoutId id="2147483665" r:id="rId7"/>
    <p:sldLayoutId id="2147483666" r:id="rId8"/>
    <p:sldLayoutId id="2147483667" r:id="rId9"/>
    <p:sldLayoutId id="2147483668" r:id="rId10"/>
  </p:sldLayoutIdLst>
  <p:timing>
    <p:tnLst>
      <p:par>
        <p:cTn id="1" dur="indefinite" restart="never" nodeType="tmRoot"/>
      </p:par>
    </p:tnLst>
  </p:timing>
  <p:txStyles>
    <p:titleStyle>
      <a:lvl1pPr algn="ctr" defTabSz="457200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2pPr>
      <a:lvl3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3pPr>
      <a:lvl4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4pPr>
      <a:lvl5pPr algn="ctr" defTabSz="457200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5pPr>
      <a:lvl6pPr marL="4572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6pPr>
      <a:lvl7pPr marL="9144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7pPr>
      <a:lvl8pPr marL="13716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8pPr>
      <a:lvl9pPr marL="1828800" algn="ctr" defTabSz="457200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charset="0"/>
        </a:defRPr>
      </a:lvl9pPr>
    </p:titleStyle>
    <p:bodyStyle>
      <a:lvl1pPr marL="342900" indent="-3429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4" Type="http://schemas.openxmlformats.org/officeDocument/2006/relationships/oleObject" Target="../embeddings/oleObject1.bin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2.vml"/><Relationship Id="rId4" Type="http://schemas.openxmlformats.org/officeDocument/2006/relationships/oleObject" Target="../embeddings/oleObject2.bin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3.vml"/><Relationship Id="rId4" Type="http://schemas.openxmlformats.org/officeDocument/2006/relationships/image" Target="../media/image31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4.vml"/><Relationship Id="rId4" Type="http://schemas.openxmlformats.org/officeDocument/2006/relationships/oleObject" Target="../embeddings/oleObject4.bin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4.png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5.png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12" Type="http://schemas.openxmlformats.org/officeDocument/2006/relationships/image" Target="../media/image21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5.jpeg"/><Relationship Id="rId11" Type="http://schemas.openxmlformats.org/officeDocument/2006/relationships/image" Target="../media/image20.jpeg"/><Relationship Id="rId5" Type="http://schemas.openxmlformats.org/officeDocument/2006/relationships/image" Target="../media/image14.jpeg"/><Relationship Id="rId10" Type="http://schemas.openxmlformats.org/officeDocument/2006/relationships/image" Target="../media/image19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CasellaDiTesto 4"/>
          <p:cNvSpPr txBox="1">
            <a:spLocks noChangeArrowheads="1"/>
          </p:cNvSpPr>
          <p:nvPr/>
        </p:nvSpPr>
        <p:spPr bwMode="auto">
          <a:xfrm>
            <a:off x="731838" y="1231900"/>
            <a:ext cx="7551737" cy="479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2100" b="1">
                <a:solidFill>
                  <a:srgbClr val="505150"/>
                </a:solidFill>
                <a:latin typeface="Calibri" pitchFamily="34" charset="0"/>
              </a:rPr>
              <a:t>Psn 2014-2016. Aggiornamento 2016</a:t>
            </a:r>
          </a:p>
          <a:p>
            <a:endParaRPr lang="it-IT" sz="2100">
              <a:solidFill>
                <a:srgbClr val="505150"/>
              </a:solidFill>
              <a:latin typeface="Calibri" pitchFamily="34" charset="0"/>
            </a:endParaRPr>
          </a:p>
          <a:p>
            <a:r>
              <a:rPr lang="it-IT" sz="2100" i="1">
                <a:solidFill>
                  <a:srgbClr val="505150"/>
                </a:solidFill>
                <a:latin typeface="Calibri" pitchFamily="34" charset="0"/>
              </a:rPr>
              <a:t>Riunione di coordinamento</a:t>
            </a:r>
          </a:p>
          <a:p>
            <a:endParaRPr lang="it-IT" sz="2100" i="1">
              <a:solidFill>
                <a:srgbClr val="505150"/>
              </a:solidFill>
              <a:latin typeface="Calibri" pitchFamily="34" charset="0"/>
            </a:endParaRPr>
          </a:p>
          <a:p>
            <a:endParaRPr lang="it-IT" sz="1200" b="1">
              <a:solidFill>
                <a:srgbClr val="505150"/>
              </a:solidFill>
            </a:endParaRPr>
          </a:p>
          <a:p>
            <a:r>
              <a:rPr lang="it-IT" sz="3100" b="1">
                <a:solidFill>
                  <a:srgbClr val="505150"/>
                </a:solidFill>
                <a:latin typeface="Calibri" pitchFamily="34" charset="0"/>
              </a:rPr>
              <a:t>Una prima valutazione dell’uso delle</a:t>
            </a:r>
            <a:r>
              <a:rPr lang="it-IT" sz="3100" b="1">
                <a:solidFill>
                  <a:srgbClr val="9E3A38"/>
                </a:solidFill>
                <a:latin typeface="Calibri" pitchFamily="34" charset="0"/>
              </a:rPr>
              <a:t> Community</a:t>
            </a:r>
            <a:r>
              <a:rPr lang="it-IT" sz="3100" b="1">
                <a:solidFill>
                  <a:srgbClr val="505150"/>
                </a:solidFill>
                <a:latin typeface="Calibri" pitchFamily="34" charset="0"/>
              </a:rPr>
              <a:t> </a:t>
            </a:r>
            <a:r>
              <a:rPr lang="it-IT" sz="3100" b="1">
                <a:solidFill>
                  <a:srgbClr val="9E3A38"/>
                </a:solidFill>
                <a:latin typeface="Calibri" pitchFamily="34" charset="0"/>
              </a:rPr>
              <a:t>per i Circoli di qualità</a:t>
            </a:r>
            <a:r>
              <a:rPr lang="it-IT" sz="3100" b="1">
                <a:solidFill>
                  <a:srgbClr val="505150"/>
                </a:solidFill>
                <a:latin typeface="Calibri" pitchFamily="34" charset="0"/>
              </a:rPr>
              <a:t>: evidenze e opportunità</a:t>
            </a:r>
          </a:p>
          <a:p>
            <a:endParaRPr lang="it-IT" sz="2200">
              <a:solidFill>
                <a:srgbClr val="505150"/>
              </a:solidFill>
            </a:endParaRPr>
          </a:p>
          <a:p>
            <a:r>
              <a:rPr lang="it-IT" sz="1300" i="1">
                <a:latin typeface="Calibri" pitchFamily="34" charset="0"/>
              </a:rPr>
              <a:t>Mirko Benedetti</a:t>
            </a:r>
          </a:p>
          <a:p>
            <a:endParaRPr lang="it-IT" sz="1300" i="1"/>
          </a:p>
          <a:p>
            <a:endParaRPr lang="it-IT" sz="1500" i="1"/>
          </a:p>
          <a:p>
            <a:endParaRPr lang="it-IT" sz="1500" i="1"/>
          </a:p>
          <a:p>
            <a:endParaRPr lang="it-IT" sz="1500" i="1"/>
          </a:p>
          <a:p>
            <a:endParaRPr lang="it-IT" sz="1500" i="1"/>
          </a:p>
          <a:p>
            <a:r>
              <a:rPr lang="it-IT" sz="1100"/>
              <a:t>15 settembre 2014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5"/>
          <p:cNvSpPr>
            <a:spLocks noChangeArrowheads="1"/>
          </p:cNvSpPr>
          <p:nvPr/>
        </p:nvSpPr>
        <p:spPr bwMode="auto">
          <a:xfrm>
            <a:off x="2260600" y="0"/>
            <a:ext cx="45085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Contenuti prodotti per Community</a:t>
            </a:r>
          </a:p>
        </p:txBody>
      </p:sp>
      <p:pic>
        <p:nvPicPr>
          <p:cNvPr id="22530" name="Picture 9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53138" y="693738"/>
            <a:ext cx="2592387" cy="52720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260600" y="414338"/>
            <a:ext cx="3416300" cy="353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13" descr="conversations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756025"/>
            <a:ext cx="3124200" cy="3111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28"/>
          <p:cNvSpPr>
            <a:spLocks noChangeArrowheads="1"/>
          </p:cNvSpPr>
          <p:nvPr/>
        </p:nvSpPr>
        <p:spPr bwMode="auto">
          <a:xfrm rot="-463310">
            <a:off x="2949575" y="2060575"/>
            <a:ext cx="1970088" cy="425450"/>
          </a:xfrm>
          <a:prstGeom prst="rect">
            <a:avLst/>
          </a:prstGeom>
          <a:solidFill>
            <a:srgbClr val="4D4D4D"/>
          </a:solidFill>
          <a:ln w="127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2100" b="1">
                <a:solidFill>
                  <a:schemeClr val="bg1"/>
                </a:solidFill>
                <a:latin typeface="Calibri" pitchFamily="34" charset="0"/>
              </a:rPr>
              <a:t>  425 contenuti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225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3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40" name="Rectangle 5"/>
          <p:cNvSpPr>
            <a:spLocks noChangeArrowheads="1"/>
          </p:cNvSpPr>
          <p:nvPr/>
        </p:nvSpPr>
        <p:spPr bwMode="auto">
          <a:xfrm>
            <a:off x="1993900" y="0"/>
            <a:ext cx="51181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Contenuti prodotti in media da ogni utente</a:t>
            </a:r>
          </a:p>
        </p:txBody>
      </p:sp>
      <p:pic>
        <p:nvPicPr>
          <p:cNvPr id="3" name="Picture 21" descr="DocumentoDiTrasporto-292x30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895350" y="1474788"/>
            <a:ext cx="4505325" cy="4632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2539" name="Object 11"/>
          <p:cNvGraphicFramePr>
            <a:graphicFrameLocks noChangeAspect="1"/>
          </p:cNvGraphicFramePr>
          <p:nvPr/>
        </p:nvGraphicFramePr>
        <p:xfrm>
          <a:off x="3225800" y="1797050"/>
          <a:ext cx="5076825" cy="3255963"/>
        </p:xfrm>
        <a:graphic>
          <a:graphicData uri="http://schemas.openxmlformats.org/presentationml/2006/ole">
            <p:oleObj spid="_x0000_s22539" name="Grafico" r:id="rId4" imgW="5924662" imgH="3800328" progId="Excel.Chart.8">
              <p:embed/>
            </p:oleObj>
          </a:graphicData>
        </a:graphic>
      </p:graphicFrame>
      <p:sp>
        <p:nvSpPr>
          <p:cNvPr id="22533" name="Rectangle 28"/>
          <p:cNvSpPr>
            <a:spLocks noChangeArrowheads="1"/>
          </p:cNvSpPr>
          <p:nvPr/>
        </p:nvSpPr>
        <p:spPr bwMode="auto">
          <a:xfrm rot="289025">
            <a:off x="3948113" y="3683000"/>
            <a:ext cx="3549650" cy="3159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1300" b="1">
                <a:solidFill>
                  <a:schemeClr val="bg1"/>
                </a:solidFill>
                <a:latin typeface="Calibri" pitchFamily="34" charset="0"/>
              </a:rPr>
              <a:t>  Ogni utente ha prodotto in media 0,5 contenuti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25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2539" grpId="0"/>
      <p:bldP spid="22533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63" name="Rectangle 5"/>
          <p:cNvSpPr>
            <a:spLocks noChangeArrowheads="1"/>
          </p:cNvSpPr>
          <p:nvPr/>
        </p:nvSpPr>
        <p:spPr bwMode="auto">
          <a:xfrm>
            <a:off x="2105025" y="0"/>
            <a:ext cx="537845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Utenti che accedono alle Community dei CdQ</a:t>
            </a:r>
          </a:p>
        </p:txBody>
      </p:sp>
      <p:pic>
        <p:nvPicPr>
          <p:cNvPr id="206861" name="Picture 1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138113" y="2019300"/>
            <a:ext cx="3100388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6862" name="Object 14"/>
          <p:cNvGraphicFramePr>
            <a:graphicFrameLocks noChangeAspect="1"/>
          </p:cNvGraphicFramePr>
          <p:nvPr/>
        </p:nvGraphicFramePr>
        <p:xfrm>
          <a:off x="1655763" y="2028825"/>
          <a:ext cx="6786562" cy="4338638"/>
        </p:xfrm>
        <a:graphic>
          <a:graphicData uri="http://schemas.openxmlformats.org/presentationml/2006/ole">
            <p:oleObj spid="_x0000_s206862" name="Grafico" r:id="rId4" imgW="5886298" imgH="3762289" progId="Excel.Chart.8">
              <p:embed/>
            </p:oleObj>
          </a:graphicData>
        </a:graphic>
      </p:graphicFrame>
      <p:sp>
        <p:nvSpPr>
          <p:cNvPr id="22533" name="Rectangle 28"/>
          <p:cNvSpPr>
            <a:spLocks noChangeArrowheads="1"/>
          </p:cNvSpPr>
          <p:nvPr/>
        </p:nvSpPr>
        <p:spPr bwMode="auto">
          <a:xfrm rot="459422">
            <a:off x="2962275" y="4025900"/>
            <a:ext cx="4545013" cy="3159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1300" b="1">
                <a:solidFill>
                  <a:schemeClr val="bg1"/>
                </a:solidFill>
                <a:latin typeface="Calibri" pitchFamily="34" charset="0"/>
              </a:rPr>
              <a:t>In media il 41% degli utenti è entrato nelle Community dei CdQ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68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6862" grpId="0"/>
      <p:bldP spid="22533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9" name="Rectangle 5"/>
          <p:cNvSpPr>
            <a:spLocks noChangeArrowheads="1"/>
          </p:cNvSpPr>
          <p:nvPr/>
        </p:nvSpPr>
        <p:spPr bwMode="auto">
          <a:xfrm>
            <a:off x="2108200" y="0"/>
            <a:ext cx="51181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Utenti che ricevono la notifica via e-mail</a:t>
            </a:r>
          </a:p>
        </p:txBody>
      </p:sp>
      <p:graphicFrame>
        <p:nvGraphicFramePr>
          <p:cNvPr id="207878" name="Object 6"/>
          <p:cNvGraphicFramePr>
            <a:graphicFrameLocks noChangeAspect="1"/>
          </p:cNvGraphicFramePr>
          <p:nvPr/>
        </p:nvGraphicFramePr>
        <p:xfrm>
          <a:off x="2732088" y="1620838"/>
          <a:ext cx="5746750" cy="3676650"/>
        </p:xfrm>
        <a:graphic>
          <a:graphicData uri="http://schemas.openxmlformats.org/presentationml/2006/ole">
            <p:oleObj spid="_x0000_s207878" name="Grafico" r:id="rId3" imgW="5896051" imgH="3772042" progId="Excel.Chart.8">
              <p:embed/>
            </p:oleObj>
          </a:graphicData>
        </a:graphic>
      </p:graphicFrame>
      <p:pic>
        <p:nvPicPr>
          <p:cNvPr id="2" name="Picture 7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-700088" y="990600"/>
            <a:ext cx="3819526" cy="4924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2533" name="Rectangle 28"/>
          <p:cNvSpPr>
            <a:spLocks noChangeArrowheads="1"/>
          </p:cNvSpPr>
          <p:nvPr/>
        </p:nvSpPr>
        <p:spPr bwMode="auto">
          <a:xfrm rot="636166">
            <a:off x="3622675" y="3267075"/>
            <a:ext cx="4086225" cy="3159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1300" b="1">
                <a:solidFill>
                  <a:schemeClr val="bg1"/>
                </a:solidFill>
                <a:latin typeface="Calibri" pitchFamily="34" charset="0"/>
              </a:rPr>
              <a:t>In media il 31,5% degli utenti riceve la notifica via e-mail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78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7878" grpId="0"/>
      <p:bldP spid="2253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904" name="Rectangle 5"/>
          <p:cNvSpPr>
            <a:spLocks noChangeArrowheads="1"/>
          </p:cNvSpPr>
          <p:nvPr/>
        </p:nvSpPr>
        <p:spPr bwMode="auto">
          <a:xfrm>
            <a:off x="2222500" y="0"/>
            <a:ext cx="51181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Utenti attivi delle Community dei CdQ</a:t>
            </a:r>
          </a:p>
        </p:txBody>
      </p:sp>
      <p:pic>
        <p:nvPicPr>
          <p:cNvPr id="208902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153150" y="776288"/>
            <a:ext cx="2990850" cy="463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208903" name="Object 7"/>
          <p:cNvGraphicFramePr>
            <a:graphicFrameLocks noChangeAspect="1"/>
          </p:cNvGraphicFramePr>
          <p:nvPr/>
        </p:nvGraphicFramePr>
        <p:xfrm>
          <a:off x="523875" y="1957388"/>
          <a:ext cx="6153150" cy="3941762"/>
        </p:xfrm>
        <a:graphic>
          <a:graphicData uri="http://schemas.openxmlformats.org/presentationml/2006/ole">
            <p:oleObj spid="_x0000_s208903" name="Grafico" r:id="rId4" imgW="5905480" imgH="3781471" progId="Excel.Chart.8">
              <p:embed/>
            </p:oleObj>
          </a:graphicData>
        </a:graphic>
      </p:graphicFrame>
      <p:sp>
        <p:nvSpPr>
          <p:cNvPr id="22533" name="Rectangle 28"/>
          <p:cNvSpPr>
            <a:spLocks noChangeArrowheads="1"/>
          </p:cNvSpPr>
          <p:nvPr/>
        </p:nvSpPr>
        <p:spPr bwMode="auto">
          <a:xfrm rot="688008">
            <a:off x="1482725" y="3990975"/>
            <a:ext cx="3917950" cy="315913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1300" b="1">
                <a:solidFill>
                  <a:schemeClr val="bg1"/>
                </a:solidFill>
                <a:latin typeface="Calibri" pitchFamily="34" charset="0"/>
              </a:rPr>
              <a:t>In media il 6,6% degli utenti ha scritto almeno un post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890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890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225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OleChart spid="208903" grpId="0"/>
      <p:bldP spid="22533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1" name="CasellaDiTesto 2"/>
          <p:cNvSpPr txBox="1">
            <a:spLocks noChangeArrowheads="1"/>
          </p:cNvSpPr>
          <p:nvPr/>
        </p:nvSpPr>
        <p:spPr bwMode="auto">
          <a:xfrm>
            <a:off x="2711450" y="0"/>
            <a:ext cx="3778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solidFill>
                  <a:schemeClr val="bg1"/>
                </a:solidFill>
              </a:rPr>
              <a:t>Riepilogando: punti di forza</a:t>
            </a:r>
          </a:p>
        </p:txBody>
      </p:sp>
      <p:sp>
        <p:nvSpPr>
          <p:cNvPr id="134148" name="Rectangle 4"/>
          <p:cNvSpPr>
            <a:spLocks noChangeArrowheads="1"/>
          </p:cNvSpPr>
          <p:nvPr/>
        </p:nvSpPr>
        <p:spPr bwMode="auto">
          <a:xfrm>
            <a:off x="3771900" y="749300"/>
            <a:ext cx="4629150" cy="4945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</a:rPr>
              <a:t>1.</a:t>
            </a:r>
            <a:r>
              <a:rPr lang="it-IT" b="1">
                <a:solidFill>
                  <a:srgbClr val="777777"/>
                </a:solidFill>
              </a:rPr>
              <a:t> I CdQ hanno </a:t>
            </a:r>
            <a:r>
              <a:rPr lang="it-IT" b="1">
                <a:solidFill>
                  <a:srgbClr val="800000"/>
                </a:solidFill>
              </a:rPr>
              <a:t>reagito positivamente</a:t>
            </a:r>
            <a:r>
              <a:rPr lang="it-IT" b="1">
                <a:solidFill>
                  <a:srgbClr val="777777"/>
                </a:solidFill>
              </a:rPr>
              <a:t> all’innovazione della Sistan Community</a:t>
            </a:r>
            <a:endParaRPr lang="it-IT" b="1">
              <a:solidFill>
                <a:srgbClr val="800000"/>
              </a:solidFill>
            </a:endParaRPr>
          </a:p>
          <a:p>
            <a:pPr defTabSz="914400"/>
            <a:endParaRPr lang="it-IT" b="1">
              <a:solidFill>
                <a:srgbClr val="777777"/>
              </a:solidFill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</a:rPr>
              <a:t>2.</a:t>
            </a:r>
            <a:r>
              <a:rPr lang="it-IT" b="1">
                <a:solidFill>
                  <a:srgbClr val="777777"/>
                </a:solidFill>
              </a:rPr>
              <a:t> È diffuso il ricorso alla tipologia di contenuto </a:t>
            </a:r>
            <a:r>
              <a:rPr lang="it-IT" b="1">
                <a:solidFill>
                  <a:srgbClr val="800000"/>
                </a:solidFill>
              </a:rPr>
              <a:t>documento</a:t>
            </a:r>
          </a:p>
          <a:p>
            <a:pPr defTabSz="914400"/>
            <a:endParaRPr lang="it-IT" b="1">
              <a:solidFill>
                <a:srgbClr val="777777"/>
              </a:solidFill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</a:rPr>
              <a:t>3.</a:t>
            </a:r>
            <a:r>
              <a:rPr lang="it-IT" b="1">
                <a:solidFill>
                  <a:srgbClr val="777777"/>
                </a:solidFill>
              </a:rPr>
              <a:t> Alcuni CdQ si segnalano per un </a:t>
            </a:r>
            <a:r>
              <a:rPr lang="it-IT" b="1">
                <a:solidFill>
                  <a:srgbClr val="800000"/>
                </a:solidFill>
              </a:rPr>
              <a:t>attività in Community</a:t>
            </a:r>
            <a:r>
              <a:rPr lang="it-IT" b="1">
                <a:solidFill>
                  <a:srgbClr val="777777"/>
                </a:solidFill>
              </a:rPr>
              <a:t> più che doppia rispetto alla media dei CdQ</a:t>
            </a:r>
          </a:p>
          <a:p>
            <a:pPr defTabSz="914400"/>
            <a:endParaRPr lang="it-IT" b="1">
              <a:solidFill>
                <a:srgbClr val="777777"/>
              </a:solidFill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</a:rPr>
              <a:t>4.</a:t>
            </a:r>
            <a:r>
              <a:rPr lang="it-IT" b="1">
                <a:solidFill>
                  <a:srgbClr val="777777"/>
                </a:solidFill>
              </a:rPr>
              <a:t> </a:t>
            </a:r>
            <a:r>
              <a:rPr lang="it-IT" b="1">
                <a:solidFill>
                  <a:srgbClr val="800000"/>
                </a:solidFill>
              </a:rPr>
              <a:t>Condizioni favorevoli</a:t>
            </a:r>
            <a:r>
              <a:rPr lang="it-IT" b="1">
                <a:solidFill>
                  <a:srgbClr val="777777"/>
                </a:solidFill>
              </a:rPr>
              <a:t> al miglioramento della partecipazione (componenti dei CdQ &gt; 50, composizione eterogenea dei CdQ, possibilità di lavorare in GdL, relazioni con la Cuis, promozione dell’uso di strumenti di relazione)</a:t>
            </a:r>
            <a:endParaRPr lang="it-IT" b="1">
              <a:solidFill>
                <a:srgbClr val="800000"/>
              </a:solidFill>
            </a:endParaRPr>
          </a:p>
        </p:txBody>
      </p:sp>
      <p:pic>
        <p:nvPicPr>
          <p:cNvPr id="20992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565150" y="1393825"/>
            <a:ext cx="414655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34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99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4148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0945" name="CasellaDiTesto 2"/>
          <p:cNvSpPr txBox="1">
            <a:spLocks noChangeArrowheads="1"/>
          </p:cNvSpPr>
          <p:nvPr/>
        </p:nvSpPr>
        <p:spPr bwMode="auto">
          <a:xfrm>
            <a:off x="2254250" y="0"/>
            <a:ext cx="47942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solidFill>
                  <a:schemeClr val="bg1"/>
                </a:solidFill>
              </a:rPr>
              <a:t>Riepilogando: aree di miglioramento</a:t>
            </a:r>
          </a:p>
        </p:txBody>
      </p:sp>
      <p:pic>
        <p:nvPicPr>
          <p:cNvPr id="21094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952500" y="1579563"/>
            <a:ext cx="3867150" cy="367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1793" name="Rectangle 4"/>
          <p:cNvSpPr>
            <a:spLocks noChangeArrowheads="1"/>
          </p:cNvSpPr>
          <p:nvPr/>
        </p:nvSpPr>
        <p:spPr bwMode="auto">
          <a:xfrm>
            <a:off x="3244850" y="598488"/>
            <a:ext cx="5108575" cy="5311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1.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Ampi margini di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crescita dell’accesso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alla Sistan Community</a:t>
            </a:r>
          </a:p>
          <a:p>
            <a:pPr defTabSz="914400"/>
            <a:endParaRPr lang="it-IT" b="1">
              <a:solidFill>
                <a:srgbClr val="800000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2.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La performance complessiva delle Community dei CdQ è trainata soprattutto da alcune: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allargare la partecipazione</a:t>
            </a:r>
          </a:p>
          <a:p>
            <a:pPr defTabSz="914400"/>
            <a:endParaRPr lang="it-IT" b="1">
              <a:solidFill>
                <a:srgbClr val="800000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3.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Ampi margini di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miglioramento della partecipazione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di tutti gli utenti</a:t>
            </a:r>
            <a:endParaRPr lang="it-IT" b="1">
              <a:solidFill>
                <a:srgbClr val="800000"/>
              </a:solidFill>
              <a:latin typeface="Calibri" pitchFamily="34" charset="0"/>
            </a:endParaRPr>
          </a:p>
          <a:p>
            <a:pPr defTabSz="914400"/>
            <a:endParaRPr lang="it-IT" b="1">
              <a:solidFill>
                <a:srgbClr val="777777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4.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Incrementare l’uso di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 tutti i tipi di contenuto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(non solo post e documenti ma anche calendario, wiki, sondaggi)</a:t>
            </a:r>
            <a:endParaRPr lang="it-IT" b="1">
              <a:solidFill>
                <a:srgbClr val="800000"/>
              </a:solidFill>
              <a:latin typeface="Calibri" pitchFamily="34" charset="0"/>
            </a:endParaRPr>
          </a:p>
          <a:p>
            <a:pPr defTabSz="914400"/>
            <a:endParaRPr lang="it-IT" b="1">
              <a:solidFill>
                <a:srgbClr val="777777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5.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Attivare le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notifiche via e-mail</a:t>
            </a:r>
          </a:p>
          <a:p>
            <a:pPr defTabSz="914400"/>
            <a:endParaRPr lang="it-IT" b="1">
              <a:solidFill>
                <a:srgbClr val="777777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6.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Cercare di far transitare i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flussi di lavoro</a:t>
            </a:r>
          </a:p>
          <a:p>
            <a:pPr defTabSz="914400"/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nelle Community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109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61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1793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6851" name="Picture 7" descr="Circolo di qualità Giustizia e sicurez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985963" y="871538"/>
            <a:ext cx="996950" cy="62388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2" name="Picture 9" descr="Circolo di qualità Conti nazionali e territoriali; statistiche sui prezzi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640138" y="2257425"/>
            <a:ext cx="839787" cy="63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3" name="Picture 11" descr="Circolo di qualità Ambiente e territo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125788" y="874713"/>
            <a:ext cx="958850" cy="62071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4" name="Picture 13" descr="Circolo di qualità Popolazione e famiglia; condizioni di vita e partecipazione sociale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291138" y="1609725"/>
            <a:ext cx="920750" cy="5715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5" name="Picture 15" descr="Circolo di qualità Industria, costruzioni e servizi: statistiche settoriali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619625" y="2257425"/>
            <a:ext cx="839788" cy="63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6" name="Picture 17" descr="Circolo di qualità Salute, sanità e assistenza socia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4127500" y="2992438"/>
            <a:ext cx="901700" cy="630237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7" name="Picture 19" descr="Circolo di qualità Agricoltura, foreste e pesca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063875" y="1589088"/>
            <a:ext cx="917575" cy="5969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8" name="Picture 21" descr="Circolo di qualità Istruzione, formazione, cultura e attività ricreativa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4135438" y="1609725"/>
            <a:ext cx="1046162" cy="5969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59" name="Picture 23" descr="Circolo di qualità Lavoro e sistema dei trasferimenti monetari previdenziali e assistenziali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237038" y="866775"/>
            <a:ext cx="839787" cy="63023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60" name="Picture 25" descr="Circolo di qualità Pubblica Amministrazione e istituzioni private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216650" y="885825"/>
            <a:ext cx="930275" cy="627063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06861" name="Picture 27" descr="Circolo di qualità Industria, costruzioni e servizi: statistiche strutturali e trasversali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213350" y="885825"/>
            <a:ext cx="881063" cy="623888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62466" name="Rectangle 5"/>
          <p:cNvSpPr>
            <a:spLocks noChangeArrowheads="1"/>
          </p:cNvSpPr>
          <p:nvPr/>
        </p:nvSpPr>
        <p:spPr bwMode="auto">
          <a:xfrm>
            <a:off x="3538538" y="4008438"/>
            <a:ext cx="2151062" cy="869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>
              <a:defRPr/>
            </a:pPr>
            <a:r>
              <a:rPr lang="it-IT" sz="5100" b="1">
                <a:solidFill>
                  <a:srgbClr val="77777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Gr</a:t>
            </a:r>
            <a:r>
              <a:rPr lang="it-IT" sz="5100" b="1">
                <a:solidFill>
                  <a:srgbClr val="800000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@</a:t>
            </a:r>
            <a:r>
              <a:rPr lang="it-IT" sz="5100" b="1">
                <a:solidFill>
                  <a:srgbClr val="777777"/>
                </a:solidFill>
                <a:effectLst>
                  <a:outerShdw blurRad="38100" dist="38100" dir="2700000" algn="tl">
                    <a:srgbClr val="C0C0C0"/>
                  </a:outerShdw>
                </a:effectLst>
                <a:latin typeface="Calibri" pitchFamily="34" charset="0"/>
              </a:rPr>
              <a:t>zie</a:t>
            </a:r>
          </a:p>
        </p:txBody>
      </p:sp>
      <p:sp>
        <p:nvSpPr>
          <p:cNvPr id="206867" name="Rectangle 3"/>
          <p:cNvSpPr>
            <a:spLocks noChangeArrowheads="1"/>
          </p:cNvSpPr>
          <p:nvPr/>
        </p:nvSpPr>
        <p:spPr bwMode="auto">
          <a:xfrm>
            <a:off x="3211513" y="5494338"/>
            <a:ext cx="2838450" cy="6873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endParaRPr lang="it-IT" sz="1300" b="1">
              <a:solidFill>
                <a:srgbClr val="800000"/>
              </a:solidFill>
              <a:latin typeface="Verdana" pitchFamily="34" charset="0"/>
            </a:endParaRPr>
          </a:p>
          <a:p>
            <a:pPr algn="ctr" defTabSz="914400"/>
            <a:r>
              <a:rPr lang="it-IT" sz="1300" b="1">
                <a:solidFill>
                  <a:srgbClr val="800000"/>
                </a:solidFill>
                <a:latin typeface="Verdana" pitchFamily="34" charset="0"/>
              </a:rPr>
              <a:t>mirko.benedetti@istat.it</a:t>
            </a:r>
          </a:p>
          <a:p>
            <a:pPr algn="ctr" defTabSz="914400"/>
            <a:endParaRPr lang="it-IT" sz="1300" b="1">
              <a:solidFill>
                <a:srgbClr val="800000"/>
              </a:solidFill>
              <a:latin typeface="Verdana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068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068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0" fill="hold"/>
                                        <p:tgtEl>
                                          <p:spTgt spid="2068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2068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0" fill="hold"/>
                                        <p:tgtEl>
                                          <p:spTgt spid="2068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0" fill="hold"/>
                                        <p:tgtEl>
                                          <p:spTgt spid="2068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0" fill="hold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0" fill="hold"/>
                                        <p:tgtEl>
                                          <p:spTgt spid="2068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0" fill="hold"/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0" fill="hold"/>
                                        <p:tgtEl>
                                          <p:spTgt spid="2068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50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5000" fill="hold"/>
                                        <p:tgtEl>
                                          <p:spTgt spid="2068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0" fill="hold"/>
                                        <p:tgtEl>
                                          <p:spTgt spid="2068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50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5000" fill="hold"/>
                                        <p:tgtEl>
                                          <p:spTgt spid="20686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9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4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1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2" dur="5000" fill="hold"/>
                                        <p:tgtEl>
                                          <p:spTgt spid="6246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3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0" fill="hold"/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0" fill="hold"/>
                                        <p:tgtEl>
                                          <p:spTgt spid="20686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2466" grpId="0"/>
      <p:bldP spid="20686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5"/>
          <p:cNvSpPr>
            <a:spLocks noChangeArrowheads="1"/>
          </p:cNvSpPr>
          <p:nvPr/>
        </p:nvSpPr>
        <p:spPr bwMode="auto">
          <a:xfrm>
            <a:off x="2870200" y="-38100"/>
            <a:ext cx="37973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La Sistan Community: che cos’è</a:t>
            </a:r>
          </a:p>
        </p:txBody>
      </p:sp>
      <p:sp>
        <p:nvSpPr>
          <p:cNvPr id="13314" name="Rectangle 15"/>
          <p:cNvSpPr>
            <a:spLocks noChangeArrowheads="1"/>
          </p:cNvSpPr>
          <p:nvPr/>
        </p:nvSpPr>
        <p:spPr bwMode="auto">
          <a:xfrm>
            <a:off x="3390900" y="1482725"/>
            <a:ext cx="5141913" cy="4395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1.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È un ambiente per la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comunicazione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, il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lavoro collaborativo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e l’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interrelazione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tra le persone che operano in ambito Sistan</a:t>
            </a:r>
          </a:p>
          <a:p>
            <a:pPr defTabSz="914400"/>
            <a:endParaRPr lang="it-IT" b="1">
              <a:solidFill>
                <a:srgbClr val="5F5F5F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2.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È parte integrante del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portale del Sistan</a:t>
            </a:r>
          </a:p>
          <a:p>
            <a:pPr defTabSz="914400"/>
            <a:endParaRPr lang="it-IT" b="1">
              <a:solidFill>
                <a:srgbClr val="003399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3.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È una piattaforma di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Enterprise Social Networking</a:t>
            </a:r>
          </a:p>
          <a:p>
            <a:pPr defTabSz="914400"/>
            <a:endParaRPr lang="it-IT" b="1">
              <a:solidFill>
                <a:srgbClr val="5F5F5F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4.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È nello stesso tempo un insieme di</a:t>
            </a:r>
            <a:r>
              <a:rPr lang="it-IT" b="1">
                <a:latin typeface="Calibri" pitchFamily="34" charset="0"/>
              </a:rPr>
              <a:t>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comunità ristrette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, rappresentate essenzialmente dagli organismi consultivi e di </a:t>
            </a:r>
            <a:r>
              <a:rPr lang="it-IT" b="1" i="1">
                <a:solidFill>
                  <a:srgbClr val="777777"/>
                </a:solidFill>
                <a:latin typeface="Calibri" pitchFamily="34" charset="0"/>
              </a:rPr>
              <a:t>governance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 del Sistan, ma anche luogo di discussione e interazione per le</a:t>
            </a:r>
            <a:r>
              <a:rPr lang="it-IT" b="1">
                <a:latin typeface="Calibri" pitchFamily="34" charset="0"/>
              </a:rPr>
              <a:t>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persone che operano in ambito Sistan</a:t>
            </a:r>
            <a:r>
              <a:rPr lang="it-IT" b="1">
                <a:latin typeface="Calibri" pitchFamily="34" charset="0"/>
              </a:rPr>
              <a:t>, </a:t>
            </a:r>
            <a:r>
              <a:rPr lang="it-IT" b="1">
                <a:solidFill>
                  <a:srgbClr val="777777"/>
                </a:solidFill>
                <a:latin typeface="Calibri" pitchFamily="34" charset="0"/>
              </a:rPr>
              <a:t>al di là delle appartenenze ai singoli gruppi.</a:t>
            </a:r>
          </a:p>
        </p:txBody>
      </p:sp>
      <p:pic>
        <p:nvPicPr>
          <p:cNvPr id="13315" name="Picture 1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4303713"/>
            <a:ext cx="2946400" cy="590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6" name="Picture 17" descr="friend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1820863"/>
            <a:ext cx="2955925" cy="2482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5"/>
          <p:cNvSpPr>
            <a:spLocks noChangeArrowheads="1"/>
          </p:cNvSpPr>
          <p:nvPr/>
        </p:nvSpPr>
        <p:spPr bwMode="auto">
          <a:xfrm>
            <a:off x="2387600" y="0"/>
            <a:ext cx="4537075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La Sistan Community: come funziona</a:t>
            </a:r>
          </a:p>
        </p:txBody>
      </p:sp>
      <p:pic>
        <p:nvPicPr>
          <p:cNvPr id="14338" name="Picture 5" descr="COMMUNUTY%20MANAGER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1025525"/>
            <a:ext cx="8610600" cy="505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9" name="Line 7"/>
          <p:cNvSpPr>
            <a:spLocks noChangeShapeType="1"/>
          </p:cNvSpPr>
          <p:nvPr/>
        </p:nvSpPr>
        <p:spPr bwMode="auto">
          <a:xfrm flipV="1">
            <a:off x="4579938" y="2441575"/>
            <a:ext cx="1363662" cy="13620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0" name="Line 8"/>
          <p:cNvSpPr>
            <a:spLocks noChangeShapeType="1"/>
          </p:cNvSpPr>
          <p:nvPr/>
        </p:nvSpPr>
        <p:spPr bwMode="auto">
          <a:xfrm flipV="1">
            <a:off x="2786063" y="2139950"/>
            <a:ext cx="1793875" cy="108743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1" name="Line 9"/>
          <p:cNvSpPr>
            <a:spLocks noChangeShapeType="1"/>
          </p:cNvSpPr>
          <p:nvPr/>
        </p:nvSpPr>
        <p:spPr bwMode="auto">
          <a:xfrm>
            <a:off x="4595813" y="2147888"/>
            <a:ext cx="1682750" cy="108743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2" name="Line 10"/>
          <p:cNvSpPr>
            <a:spLocks noChangeShapeType="1"/>
          </p:cNvSpPr>
          <p:nvPr/>
        </p:nvSpPr>
        <p:spPr bwMode="auto">
          <a:xfrm flipV="1">
            <a:off x="5729288" y="3803650"/>
            <a:ext cx="982662" cy="6746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3" name="Line 11"/>
          <p:cNvSpPr>
            <a:spLocks noChangeShapeType="1"/>
          </p:cNvSpPr>
          <p:nvPr/>
        </p:nvSpPr>
        <p:spPr bwMode="auto">
          <a:xfrm flipH="1" flipV="1">
            <a:off x="2387600" y="3803650"/>
            <a:ext cx="1035050" cy="674688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4" name="Line 12"/>
          <p:cNvSpPr>
            <a:spLocks noChangeShapeType="1"/>
          </p:cNvSpPr>
          <p:nvPr/>
        </p:nvSpPr>
        <p:spPr bwMode="auto">
          <a:xfrm flipH="1" flipV="1">
            <a:off x="3208338" y="2441575"/>
            <a:ext cx="1371600" cy="13620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3325" name="Line 13"/>
          <p:cNvSpPr>
            <a:spLocks noChangeShapeType="1"/>
          </p:cNvSpPr>
          <p:nvPr/>
        </p:nvSpPr>
        <p:spPr bwMode="auto">
          <a:xfrm flipH="1">
            <a:off x="3313113" y="1984375"/>
            <a:ext cx="688975" cy="266700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2" name="Line 8"/>
          <p:cNvSpPr>
            <a:spLocks noChangeShapeType="1"/>
          </p:cNvSpPr>
          <p:nvPr/>
        </p:nvSpPr>
        <p:spPr bwMode="auto">
          <a:xfrm>
            <a:off x="2786063" y="3227388"/>
            <a:ext cx="3492500" cy="7937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3" name="Line 8"/>
          <p:cNvSpPr>
            <a:spLocks noChangeShapeType="1"/>
          </p:cNvSpPr>
          <p:nvPr/>
        </p:nvSpPr>
        <p:spPr bwMode="auto">
          <a:xfrm flipV="1">
            <a:off x="2387600" y="2441575"/>
            <a:ext cx="3556000" cy="13620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4" name="Line 8"/>
          <p:cNvSpPr>
            <a:spLocks noChangeShapeType="1"/>
          </p:cNvSpPr>
          <p:nvPr/>
        </p:nvSpPr>
        <p:spPr bwMode="auto">
          <a:xfrm flipH="1" flipV="1">
            <a:off x="5143500" y="1984375"/>
            <a:ext cx="800100" cy="16351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5" name="Line 8"/>
          <p:cNvSpPr>
            <a:spLocks noChangeShapeType="1"/>
          </p:cNvSpPr>
          <p:nvPr/>
        </p:nvSpPr>
        <p:spPr bwMode="auto">
          <a:xfrm>
            <a:off x="3208338" y="2441575"/>
            <a:ext cx="3503612" cy="13620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6" name="Line 8"/>
          <p:cNvSpPr>
            <a:spLocks noChangeShapeType="1"/>
          </p:cNvSpPr>
          <p:nvPr/>
        </p:nvSpPr>
        <p:spPr bwMode="auto">
          <a:xfrm flipV="1">
            <a:off x="2786063" y="2441575"/>
            <a:ext cx="422275" cy="78581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7" name="Line 8"/>
          <p:cNvSpPr>
            <a:spLocks noChangeShapeType="1"/>
          </p:cNvSpPr>
          <p:nvPr/>
        </p:nvSpPr>
        <p:spPr bwMode="auto">
          <a:xfrm>
            <a:off x="3313113" y="2251075"/>
            <a:ext cx="3398837" cy="15525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8" name="Line 8"/>
          <p:cNvSpPr>
            <a:spLocks noChangeShapeType="1"/>
          </p:cNvSpPr>
          <p:nvPr/>
        </p:nvSpPr>
        <p:spPr bwMode="auto">
          <a:xfrm flipV="1">
            <a:off x="3422650" y="1984375"/>
            <a:ext cx="579438" cy="24939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" name="Line 8"/>
          <p:cNvSpPr>
            <a:spLocks noChangeShapeType="1"/>
          </p:cNvSpPr>
          <p:nvPr/>
        </p:nvSpPr>
        <p:spPr bwMode="auto">
          <a:xfrm flipH="1" flipV="1">
            <a:off x="6924675" y="2533650"/>
            <a:ext cx="352425" cy="523875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10" name="Line 8"/>
          <p:cNvSpPr>
            <a:spLocks noChangeShapeType="1"/>
          </p:cNvSpPr>
          <p:nvPr/>
        </p:nvSpPr>
        <p:spPr bwMode="auto">
          <a:xfrm flipV="1">
            <a:off x="5729288" y="2441575"/>
            <a:ext cx="214312" cy="2036763"/>
          </a:xfrm>
          <a:prstGeom prst="line">
            <a:avLst/>
          </a:prstGeom>
          <a:noFill/>
          <a:ln w="25400">
            <a:solidFill>
              <a:schemeClr val="accent1"/>
            </a:solidFill>
            <a:round/>
            <a:headEnd/>
            <a:tailEnd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3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3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13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3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319" grpId="0" animBg="1"/>
      <p:bldP spid="13320" grpId="0" animBg="1"/>
      <p:bldP spid="13321" grpId="0" animBg="1"/>
      <p:bldP spid="13322" grpId="0" animBg="1"/>
      <p:bldP spid="13323" grpId="0" animBg="1"/>
      <p:bldP spid="13324" grpId="0" animBg="1"/>
      <p:bldP spid="13325" grpId="0" animBg="1"/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5"/>
          <p:cNvSpPr>
            <a:spLocks noChangeArrowheads="1"/>
          </p:cNvSpPr>
          <p:nvPr/>
        </p:nvSpPr>
        <p:spPr bwMode="auto">
          <a:xfrm>
            <a:off x="2746375" y="0"/>
            <a:ext cx="4206875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La Sistan Community: Obiettivi</a:t>
            </a:r>
          </a:p>
        </p:txBody>
      </p:sp>
      <p:sp>
        <p:nvSpPr>
          <p:cNvPr id="88068" name="Rectangle 29"/>
          <p:cNvSpPr>
            <a:spLocks noChangeArrowheads="1"/>
          </p:cNvSpPr>
          <p:nvPr/>
        </p:nvSpPr>
        <p:spPr bwMode="auto">
          <a:xfrm>
            <a:off x="3198813" y="990600"/>
            <a:ext cx="4752975" cy="47164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1.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Favorire la discussione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e il confronto su temi di interesse per il Sistan</a:t>
            </a:r>
          </a:p>
          <a:p>
            <a:pPr defTabSz="914400"/>
            <a:endParaRPr lang="it-IT" b="1">
              <a:solidFill>
                <a:srgbClr val="5F5F5F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2.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Agevolare lo svolgimento delle attività di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organismi consultivi e di </a:t>
            </a:r>
            <a:r>
              <a:rPr lang="it-IT" b="1" i="1">
                <a:solidFill>
                  <a:srgbClr val="800000"/>
                </a:solidFill>
                <a:latin typeface="Calibri" pitchFamily="34" charset="0"/>
              </a:rPr>
              <a:t>governance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del Sistan (Comstat, Cuis)</a:t>
            </a:r>
          </a:p>
          <a:p>
            <a:pPr defTabSz="914400"/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</a:t>
            </a: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3.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Mettere a sistema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saperi, intelligenze, sensibilità, professionalità, agevolando il confronto tra professionalità, esperienze, punti di vista</a:t>
            </a:r>
          </a:p>
          <a:p>
            <a:pPr defTabSz="914400"/>
            <a:endParaRPr lang="it-IT" b="1">
              <a:solidFill>
                <a:srgbClr val="5F5F5F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4.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Promuovere la circolazione delle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buone pratiche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</a:t>
            </a:r>
          </a:p>
          <a:p>
            <a:pPr defTabSz="914400"/>
            <a:endParaRPr lang="it-IT" b="1">
              <a:solidFill>
                <a:srgbClr val="5F5F5F"/>
              </a:solidFill>
              <a:latin typeface="Calibri" pitchFamily="34" charset="0"/>
            </a:endParaRPr>
          </a:p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5.</a:t>
            </a:r>
            <a:r>
              <a:rPr lang="it-IT" b="1">
                <a:solidFill>
                  <a:srgbClr val="5F5F5F"/>
                </a:solidFill>
                <a:latin typeface="Calibri" pitchFamily="34" charset="0"/>
              </a:rPr>
              <a:t> Promuovere il </a:t>
            </a:r>
            <a:r>
              <a:rPr lang="it-IT" b="1">
                <a:solidFill>
                  <a:srgbClr val="800000"/>
                </a:solidFill>
                <a:latin typeface="Calibri" pitchFamily="34" charset="0"/>
              </a:rPr>
              <a:t>lavoro collaborativo</a:t>
            </a:r>
          </a:p>
        </p:txBody>
      </p:sp>
      <p:pic>
        <p:nvPicPr>
          <p:cNvPr id="15363" name="Picture 7" descr="3d icona persone con l'obiettivo-Questo è un esempio di rendering 3d Archivio Fotografico - 1476707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-627063" y="1244600"/>
            <a:ext cx="3825876" cy="48879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80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CasellaDiTesto 2"/>
          <p:cNvSpPr txBox="1">
            <a:spLocks noChangeArrowheads="1"/>
          </p:cNvSpPr>
          <p:nvPr/>
        </p:nvSpPr>
        <p:spPr bwMode="auto">
          <a:xfrm>
            <a:off x="1990725" y="-30163"/>
            <a:ext cx="5010150" cy="41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100" b="1">
                <a:solidFill>
                  <a:schemeClr val="bg1"/>
                </a:solidFill>
                <a:latin typeface="Calibri" pitchFamily="34" charset="0"/>
              </a:rPr>
              <a:t>La Sistan Community: da chi è composta</a:t>
            </a:r>
          </a:p>
        </p:txBody>
      </p:sp>
      <p:pic>
        <p:nvPicPr>
          <p:cNvPr id="16386" name="Picture 1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3619500"/>
            <a:ext cx="9185275" cy="42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7"/>
          <p:cNvSpPr>
            <a:spLocks noChangeArrowheads="1"/>
          </p:cNvSpPr>
          <p:nvPr/>
        </p:nvSpPr>
        <p:spPr bwMode="auto">
          <a:xfrm rot="-685364">
            <a:off x="258763" y="4706938"/>
            <a:ext cx="3100387" cy="590550"/>
          </a:xfrm>
          <a:prstGeom prst="rect">
            <a:avLst/>
          </a:prstGeom>
          <a:solidFill>
            <a:srgbClr val="50515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3100" b="1">
                <a:solidFill>
                  <a:schemeClr val="bg1"/>
                </a:solidFill>
                <a:latin typeface="Calibri" pitchFamily="34" charset="0"/>
              </a:rPr>
              <a:t>33 Community</a:t>
            </a:r>
          </a:p>
        </p:txBody>
      </p:sp>
      <p:sp>
        <p:nvSpPr>
          <p:cNvPr id="34828" name="Rectangle 12"/>
          <p:cNvSpPr>
            <a:spLocks noChangeArrowheads="1"/>
          </p:cNvSpPr>
          <p:nvPr/>
        </p:nvSpPr>
        <p:spPr bwMode="auto">
          <a:xfrm rot="-678264">
            <a:off x="125413" y="3944938"/>
            <a:ext cx="3443287" cy="742950"/>
          </a:xfrm>
          <a:prstGeom prst="rect">
            <a:avLst/>
          </a:prstGeom>
          <a:solidFill>
            <a:srgbClr val="FF99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it-IT" sz="4100" b="1">
                <a:solidFill>
                  <a:schemeClr val="bg1"/>
                </a:solidFill>
                <a:latin typeface="Calibri" pitchFamily="34" charset="0"/>
              </a:rPr>
              <a:t>1.352 persone</a:t>
            </a:r>
          </a:p>
        </p:txBody>
      </p:sp>
      <p:pic>
        <p:nvPicPr>
          <p:cNvPr id="146443" name="Picture 11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24150" y="523875"/>
            <a:ext cx="3695700" cy="3011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Rectangle 7"/>
          <p:cNvSpPr>
            <a:spLocks noChangeArrowheads="1"/>
          </p:cNvSpPr>
          <p:nvPr/>
        </p:nvSpPr>
        <p:spPr bwMode="auto">
          <a:xfrm rot="411014">
            <a:off x="3654425" y="1782763"/>
            <a:ext cx="1755775" cy="346075"/>
          </a:xfrm>
          <a:prstGeom prst="rect">
            <a:avLst/>
          </a:prstGeom>
          <a:solidFill>
            <a:srgbClr val="FF000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1500" b="1">
                <a:solidFill>
                  <a:schemeClr val="bg1"/>
                </a:solidFill>
                <a:latin typeface="Calibri" pitchFamily="34" charset="0"/>
              </a:rPr>
              <a:t>12.637 contenuti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740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48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64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09" grpId="0" animBg="1"/>
      <p:bldP spid="34828" grpId="0" animBg="1"/>
      <p:bldP spid="2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CasellaDiTesto 2"/>
          <p:cNvSpPr txBox="1">
            <a:spLocks noChangeArrowheads="1"/>
          </p:cNvSpPr>
          <p:nvPr/>
        </p:nvSpPr>
        <p:spPr bwMode="auto">
          <a:xfrm>
            <a:off x="1854200" y="-30163"/>
            <a:ext cx="5800725" cy="4127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sz="2100" b="1">
                <a:solidFill>
                  <a:schemeClr val="bg1"/>
                </a:solidFill>
                <a:latin typeface="Calibri" pitchFamily="34" charset="0"/>
              </a:rPr>
              <a:t>La Sistan Community: come si accede/1</a:t>
            </a:r>
          </a:p>
        </p:txBody>
      </p:sp>
      <p:sp>
        <p:nvSpPr>
          <p:cNvPr id="17410" name="AutoShape 15" descr="Z"/>
          <p:cNvSpPr>
            <a:spLocks noChangeAspect="1" noChangeArrowheads="1"/>
          </p:cNvSpPr>
          <p:nvPr/>
        </p:nvSpPr>
        <p:spPr bwMode="auto">
          <a:xfrm>
            <a:off x="4419600" y="32766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endParaRPr lang="it-IT"/>
          </a:p>
        </p:txBody>
      </p:sp>
      <p:sp>
        <p:nvSpPr>
          <p:cNvPr id="95237" name="Rectangle 3"/>
          <p:cNvSpPr>
            <a:spLocks noChangeArrowheads="1"/>
          </p:cNvSpPr>
          <p:nvPr/>
        </p:nvSpPr>
        <p:spPr bwMode="auto">
          <a:xfrm>
            <a:off x="1500188" y="876300"/>
            <a:ext cx="5837237" cy="2197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lvl="1"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1.</a:t>
            </a:r>
            <a:r>
              <a:rPr lang="it-IT" sz="1500" b="1">
                <a:solidFill>
                  <a:srgbClr val="777777"/>
                </a:solidFill>
                <a:latin typeface="Calibri" pitchFamily="34" charset="0"/>
              </a:rPr>
              <a:t> </a:t>
            </a:r>
            <a:r>
              <a:rPr lang="it-IT" sz="1500" b="1">
                <a:solidFill>
                  <a:srgbClr val="5F5F5F"/>
                </a:solidFill>
                <a:latin typeface="Calibri" pitchFamily="34" charset="0"/>
              </a:rPr>
              <a:t>Sono state poste </a:t>
            </a:r>
            <a:r>
              <a:rPr lang="it-IT" sz="1500" b="1">
                <a:solidFill>
                  <a:srgbClr val="800000"/>
                </a:solidFill>
                <a:latin typeface="Calibri" pitchFamily="34" charset="0"/>
              </a:rPr>
              <a:t>barriere in entrata</a:t>
            </a:r>
            <a:r>
              <a:rPr lang="it-IT" sz="1500" b="1">
                <a:solidFill>
                  <a:srgbClr val="5F5F5F"/>
                </a:solidFill>
                <a:latin typeface="Calibri" pitchFamily="34" charset="0"/>
              </a:rPr>
              <a:t> per avere certezza dell’identità delle persone e della titolarità dei contenuti </a:t>
            </a:r>
          </a:p>
          <a:p>
            <a:pPr lvl="1" defTabSz="914400"/>
            <a:endParaRPr lang="it-IT" sz="1500" b="1">
              <a:solidFill>
                <a:srgbClr val="5F5F5F"/>
              </a:solidFill>
              <a:latin typeface="Calibri" pitchFamily="34" charset="0"/>
            </a:endParaRPr>
          </a:p>
          <a:p>
            <a:pPr lvl="1"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2.</a:t>
            </a:r>
            <a:r>
              <a:rPr lang="it-IT" sz="1500" b="1">
                <a:solidFill>
                  <a:srgbClr val="777777"/>
                </a:solidFill>
                <a:latin typeface="Calibri" pitchFamily="34" charset="0"/>
              </a:rPr>
              <a:t> </a:t>
            </a:r>
            <a:r>
              <a:rPr lang="it-IT" sz="1500" b="1">
                <a:solidFill>
                  <a:srgbClr val="5F5F5F"/>
                </a:solidFill>
                <a:latin typeface="Calibri" pitchFamily="34" charset="0"/>
              </a:rPr>
              <a:t>L’utente è invitato a entrare nella community per mezzo di un’</a:t>
            </a:r>
            <a:r>
              <a:rPr lang="it-IT" sz="1500" b="1">
                <a:solidFill>
                  <a:srgbClr val="800000"/>
                </a:solidFill>
                <a:latin typeface="Calibri" pitchFamily="34" charset="0"/>
              </a:rPr>
              <a:t>e-mail</a:t>
            </a:r>
            <a:r>
              <a:rPr lang="it-IT" sz="1500" b="1">
                <a:solidFill>
                  <a:srgbClr val="5F5F5F"/>
                </a:solidFill>
                <a:latin typeface="Calibri" pitchFamily="34" charset="0"/>
              </a:rPr>
              <a:t>, tramite cui riceve le sue </a:t>
            </a:r>
            <a:r>
              <a:rPr lang="it-IT" sz="1500" b="1">
                <a:solidFill>
                  <a:srgbClr val="800000"/>
                </a:solidFill>
                <a:latin typeface="Calibri" pitchFamily="34" charset="0"/>
              </a:rPr>
              <a:t>credenziali di accesso</a:t>
            </a:r>
          </a:p>
          <a:p>
            <a:pPr lvl="1" defTabSz="914400"/>
            <a:endParaRPr lang="it-IT" sz="1500" b="1">
              <a:solidFill>
                <a:srgbClr val="777777"/>
              </a:solidFill>
              <a:latin typeface="Calibri" pitchFamily="34" charset="0"/>
            </a:endParaRPr>
          </a:p>
          <a:p>
            <a:pPr lvl="1"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3.</a:t>
            </a:r>
            <a:r>
              <a:rPr lang="it-IT" sz="1500" b="1">
                <a:solidFill>
                  <a:srgbClr val="777777"/>
                </a:solidFill>
                <a:latin typeface="Calibri" pitchFamily="34" charset="0"/>
              </a:rPr>
              <a:t> </a:t>
            </a:r>
            <a:r>
              <a:rPr lang="it-IT" sz="1500" b="1">
                <a:solidFill>
                  <a:srgbClr val="5F5F5F"/>
                </a:solidFill>
                <a:latin typeface="Calibri" pitchFamily="34" charset="0"/>
              </a:rPr>
              <a:t>Viene assegnato dagli amministratori a </a:t>
            </a:r>
            <a:r>
              <a:rPr lang="it-IT" sz="1500" b="1">
                <a:solidFill>
                  <a:srgbClr val="800000"/>
                </a:solidFill>
                <a:latin typeface="Calibri" pitchFamily="34" charset="0"/>
              </a:rPr>
              <a:t>una o più sotto-community</a:t>
            </a:r>
          </a:p>
        </p:txBody>
      </p:sp>
      <p:pic>
        <p:nvPicPr>
          <p:cNvPr id="1741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-158902">
            <a:off x="762000" y="3530600"/>
            <a:ext cx="7581900" cy="2882900"/>
          </a:xfrm>
          <a:prstGeom prst="rect">
            <a:avLst/>
          </a:prstGeom>
          <a:noFill/>
          <a:ln w="38100">
            <a:solidFill>
              <a:srgbClr val="800000"/>
            </a:solidFill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withEffect" nodePh="1">
                                  <p:stCondLst>
                                    <p:cond delay="0"/>
                                  </p:stCondLst>
                                  <p:endCondLst>
                                    <p:cond evt="begin" delay="0">
                                      <p:tn val="5"/>
                                    </p:cond>
                                  </p:end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74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952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74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0" grpId="0"/>
      <p:bldP spid="952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CasellaDiTesto 2"/>
          <p:cNvSpPr txBox="1">
            <a:spLocks noChangeArrowheads="1"/>
          </p:cNvSpPr>
          <p:nvPr/>
        </p:nvSpPr>
        <p:spPr bwMode="auto">
          <a:xfrm>
            <a:off x="1854200" y="-30163"/>
            <a:ext cx="5800725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it-IT" b="1">
                <a:solidFill>
                  <a:schemeClr val="bg1"/>
                </a:solidFill>
              </a:rPr>
              <a:t>La Sistan Community: come si accede/2</a:t>
            </a:r>
            <a:r>
              <a:rPr lang="it-IT"/>
              <a:t> </a:t>
            </a:r>
            <a:endParaRPr lang="it-IT" sz="2100" b="1">
              <a:solidFill>
                <a:schemeClr val="bg1"/>
              </a:solidFill>
              <a:latin typeface="Calibri" pitchFamily="34" charset="0"/>
            </a:endParaRPr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6463" y="2459038"/>
            <a:ext cx="3960812" cy="3484562"/>
          </a:xfrm>
          <a:prstGeom prst="rect">
            <a:avLst/>
          </a:prstGeom>
          <a:noFill/>
          <a:ln w="254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20484" name="Rectangle 5"/>
          <p:cNvSpPr>
            <a:spLocks noChangeArrowheads="1"/>
          </p:cNvSpPr>
          <p:nvPr/>
        </p:nvSpPr>
        <p:spPr bwMode="auto">
          <a:xfrm>
            <a:off x="5626100" y="889000"/>
            <a:ext cx="27797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http://www.sistan.it </a:t>
            </a:r>
          </a:p>
        </p:txBody>
      </p:sp>
      <p:sp>
        <p:nvSpPr>
          <p:cNvPr id="18436" name="Rectangle 6"/>
          <p:cNvSpPr>
            <a:spLocks noChangeArrowheads="1"/>
          </p:cNvSpPr>
          <p:nvPr/>
        </p:nvSpPr>
        <p:spPr bwMode="auto">
          <a:xfrm>
            <a:off x="701675" y="869950"/>
            <a:ext cx="3402013" cy="41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defTabSz="914400"/>
            <a:r>
              <a:rPr lang="it-IT" sz="2100" b="1">
                <a:solidFill>
                  <a:srgbClr val="800000"/>
                </a:solidFill>
                <a:latin typeface="Calibri" pitchFamily="34" charset="0"/>
              </a:rPr>
              <a:t>http://community.sistan.it/</a:t>
            </a:r>
          </a:p>
        </p:txBody>
      </p:sp>
      <p:sp>
        <p:nvSpPr>
          <p:cNvPr id="20486" name="Oval 9"/>
          <p:cNvSpPr>
            <a:spLocks noChangeArrowheads="1"/>
          </p:cNvSpPr>
          <p:nvPr/>
        </p:nvSpPr>
        <p:spPr bwMode="auto">
          <a:xfrm>
            <a:off x="6154738" y="3040063"/>
            <a:ext cx="1093787" cy="674687"/>
          </a:xfrm>
          <a:prstGeom prst="ellipse">
            <a:avLst/>
          </a:prstGeom>
          <a:noFill/>
          <a:ln w="38100">
            <a:solidFill>
              <a:srgbClr val="800000"/>
            </a:solidFill>
            <a:round/>
            <a:headEnd/>
            <a:tailEnd/>
          </a:ln>
        </p:spPr>
        <p:txBody>
          <a:bodyPr wrap="none" anchor="ctr"/>
          <a:lstStyle/>
          <a:p>
            <a:pPr defTabSz="914400"/>
            <a:endParaRPr lang="it-IT">
              <a:solidFill>
                <a:srgbClr val="800000"/>
              </a:solidFill>
            </a:endParaRPr>
          </a:p>
        </p:txBody>
      </p:sp>
      <p:sp>
        <p:nvSpPr>
          <p:cNvPr id="20487" name="Line 10"/>
          <p:cNvSpPr>
            <a:spLocks noChangeShapeType="1"/>
          </p:cNvSpPr>
          <p:nvPr/>
        </p:nvSpPr>
        <p:spPr bwMode="auto">
          <a:xfrm flipH="1">
            <a:off x="6657975" y="1255713"/>
            <a:ext cx="288925" cy="1746250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  <p:pic>
        <p:nvPicPr>
          <p:cNvPr id="18440" name="Picture 1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3550" y="2452688"/>
            <a:ext cx="3851275" cy="3471862"/>
          </a:xfrm>
          <a:prstGeom prst="rect">
            <a:avLst/>
          </a:prstGeom>
          <a:noFill/>
          <a:ln w="25400">
            <a:solidFill>
              <a:srgbClr val="800000"/>
            </a:solidFill>
            <a:miter lim="800000"/>
            <a:headEnd/>
            <a:tailEnd/>
          </a:ln>
        </p:spPr>
      </p:pic>
      <p:sp>
        <p:nvSpPr>
          <p:cNvPr id="18442" name="Line 11"/>
          <p:cNvSpPr>
            <a:spLocks noChangeShapeType="1"/>
          </p:cNvSpPr>
          <p:nvPr/>
        </p:nvSpPr>
        <p:spPr bwMode="auto">
          <a:xfrm>
            <a:off x="2384425" y="1284288"/>
            <a:ext cx="825500" cy="1335087"/>
          </a:xfrm>
          <a:prstGeom prst="line">
            <a:avLst/>
          </a:prstGeom>
          <a:noFill/>
          <a:ln w="38100">
            <a:solidFill>
              <a:srgbClr val="800000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it-IT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04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1000" fill="hold"/>
                                        <p:tgtEl>
                                          <p:spTgt spid="184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204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1000" fill="hold"/>
                                        <p:tgtEl>
                                          <p:spTgt spid="2048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1000" fill="hold"/>
                                        <p:tgtEl>
                                          <p:spTgt spid="184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184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4" grpId="0"/>
      <p:bldP spid="18436" grpId="0"/>
      <p:bldP spid="20486" grpId="0" animBg="1"/>
      <p:bldP spid="20487" grpId="0" animBg="1"/>
      <p:bldP spid="18442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5"/>
          <p:cNvSpPr>
            <a:spLocks noChangeArrowheads="1"/>
          </p:cNvSpPr>
          <p:nvPr/>
        </p:nvSpPr>
        <p:spPr bwMode="auto">
          <a:xfrm>
            <a:off x="1943100" y="0"/>
            <a:ext cx="5286375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Le Community dei Circoli di Qualità (CdQ)</a:t>
            </a:r>
          </a:p>
        </p:txBody>
      </p:sp>
      <p:pic>
        <p:nvPicPr>
          <p:cNvPr id="211971" name="Picture 7" descr="Circolo di qualità Giustizia e sicurezz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77900" y="1296988"/>
            <a:ext cx="1343025" cy="8429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2" name="Picture 9" descr="Circolo di qualità Conti nazionali e territoriali; statistiche sui prezzi"/>
          <p:cNvPicPr preferRelativeResize="0"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35300" y="3384550"/>
            <a:ext cx="1128713" cy="847725"/>
          </a:xfrm>
          <a:prstGeom prst="rect">
            <a:avLst/>
          </a:prstGeom>
          <a:solidFill>
            <a:srgbClr val="4D4D4D"/>
          </a:solidFill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3" name="Picture 11" descr="Circolo di qualità Ambiente e territorio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78100" y="1296988"/>
            <a:ext cx="1289050" cy="838200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4" name="Picture 13" descr="Circolo di qualità Popolazione e famiglia; condizioni di vita e partecipazione sociale"/>
          <p:cNvPicPr preferRelativeResize="0"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5378450" y="2374900"/>
            <a:ext cx="1239838" cy="771525"/>
          </a:xfrm>
          <a:prstGeom prst="rect">
            <a:avLst/>
          </a:prstGeom>
          <a:solidFill>
            <a:srgbClr val="4D4D4D"/>
          </a:solidFill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5" name="Picture 15" descr="Circolo di qualità Industria, costruzioni e servizi: statistiche settoriali"/>
          <p:cNvPicPr preferRelativeResize="0"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4457700" y="3381375"/>
            <a:ext cx="1128713" cy="847725"/>
          </a:xfrm>
          <a:prstGeom prst="rect">
            <a:avLst/>
          </a:prstGeom>
          <a:solidFill>
            <a:srgbClr val="4D4D4D"/>
          </a:solidFill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6" name="Picture 17" descr="Circolo di qualità Salute, sanità e assistenza sociale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3695700" y="4413250"/>
            <a:ext cx="1214438" cy="8477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7" name="Picture 19" descr="Circolo di qualità Agricoltura, foreste e pesca"/>
          <p:cNvPicPr preferRelativeResize="0"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2235200" y="2374900"/>
            <a:ext cx="1241425" cy="808038"/>
          </a:xfrm>
          <a:prstGeom prst="rect">
            <a:avLst/>
          </a:prstGeom>
          <a:solidFill>
            <a:srgbClr val="4D4D4D"/>
          </a:solidFill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8" name="Picture 21" descr="Circolo di qualità Istruzione, formazione, cultura e attività ricreativa"/>
          <p:cNvPicPr preferRelativeResize="0"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3759200" y="2374900"/>
            <a:ext cx="1406525" cy="804863"/>
          </a:xfrm>
          <a:prstGeom prst="rect">
            <a:avLst/>
          </a:prstGeom>
          <a:solidFill>
            <a:srgbClr val="4D4D4D"/>
          </a:solidFill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79" name="Picture 23" descr="Circolo di qualità Lavoro e sistema dei trasferimenti monetari previdenziali e assistenziali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4095750" y="1296988"/>
            <a:ext cx="1128713" cy="847725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80" name="Picture 25" descr="Circolo di qualità Pubblica Amministrazione e istituzioni private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784975" y="1296988"/>
            <a:ext cx="1254125" cy="84772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</p:spPr>
      </p:pic>
      <p:pic>
        <p:nvPicPr>
          <p:cNvPr id="211981" name="Picture 27" descr="Circolo di qualità Industria, costruzioni e servizi: statistiche strutturali e trasversali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5413375" y="1296988"/>
            <a:ext cx="1190625" cy="842962"/>
          </a:xfrm>
          <a:prstGeom prst="rect">
            <a:avLst/>
          </a:prstGeom>
          <a:noFill/>
          <a:ln w="6350">
            <a:solidFill>
              <a:schemeClr val="tx1"/>
            </a:solidFill>
            <a:miter lim="800000"/>
            <a:headEnd/>
            <a:tailEnd/>
          </a:ln>
        </p:spPr>
      </p:pic>
      <p:sp>
        <p:nvSpPr>
          <p:cNvPr id="211982" name="Rectangle 28"/>
          <p:cNvSpPr>
            <a:spLocks noChangeArrowheads="1"/>
          </p:cNvSpPr>
          <p:nvPr/>
        </p:nvSpPr>
        <p:spPr bwMode="auto">
          <a:xfrm rot="709858">
            <a:off x="3013075" y="2017713"/>
            <a:ext cx="2357438" cy="450850"/>
          </a:xfrm>
          <a:prstGeom prst="rect">
            <a:avLst/>
          </a:prstGeom>
          <a:solidFill>
            <a:srgbClr val="333333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2100" b="1">
                <a:solidFill>
                  <a:schemeClr val="bg1"/>
                </a:solidFill>
              </a:rPr>
              <a:t>  11 Community  </a:t>
            </a:r>
          </a:p>
        </p:txBody>
      </p:sp>
      <p:sp>
        <p:nvSpPr>
          <p:cNvPr id="211983" name="Rectangle 28"/>
          <p:cNvSpPr>
            <a:spLocks noChangeArrowheads="1"/>
          </p:cNvSpPr>
          <p:nvPr/>
        </p:nvSpPr>
        <p:spPr bwMode="auto">
          <a:xfrm rot="709858">
            <a:off x="2916238" y="2471738"/>
            <a:ext cx="2551112" cy="450850"/>
          </a:xfrm>
          <a:prstGeom prst="rect">
            <a:avLst/>
          </a:prstGeom>
          <a:solidFill>
            <a:srgbClr val="4D4D4D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2100" b="1">
                <a:solidFill>
                  <a:schemeClr val="bg1"/>
                </a:solidFill>
              </a:rPr>
              <a:t>  840 componenti  </a:t>
            </a:r>
          </a:p>
        </p:txBody>
      </p:sp>
      <p:sp>
        <p:nvSpPr>
          <p:cNvPr id="211984" name="Rectangle 28"/>
          <p:cNvSpPr>
            <a:spLocks noChangeArrowheads="1"/>
          </p:cNvSpPr>
          <p:nvPr/>
        </p:nvSpPr>
        <p:spPr bwMode="auto">
          <a:xfrm rot="709858">
            <a:off x="2668588" y="3524250"/>
            <a:ext cx="4360862" cy="908050"/>
          </a:xfrm>
          <a:prstGeom prst="rect">
            <a:avLst/>
          </a:prstGeom>
          <a:solidFill>
            <a:srgbClr val="FF000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5100" b="1">
                <a:solidFill>
                  <a:schemeClr val="bg1"/>
                </a:solidFill>
              </a:rPr>
              <a:t> 635 persone </a:t>
            </a:r>
          </a:p>
        </p:txBody>
      </p:sp>
      <p:sp>
        <p:nvSpPr>
          <p:cNvPr id="211985" name="Rectangle 28"/>
          <p:cNvSpPr>
            <a:spLocks noChangeArrowheads="1"/>
          </p:cNvSpPr>
          <p:nvPr/>
        </p:nvSpPr>
        <p:spPr bwMode="auto">
          <a:xfrm rot="709858">
            <a:off x="2795588" y="3211513"/>
            <a:ext cx="5591175" cy="450850"/>
          </a:xfrm>
          <a:prstGeom prst="rect">
            <a:avLst/>
          </a:prstGeom>
          <a:solidFill>
            <a:srgbClr val="808080"/>
          </a:solidFill>
          <a:ln w="381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2100" b="1">
                <a:solidFill>
                  <a:schemeClr val="bg1"/>
                </a:solidFill>
              </a:rPr>
              <a:t>  76 componenti per Community in media 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119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119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30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3000" fill="hold"/>
                                        <p:tgtEl>
                                          <p:spTgt spid="2119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3000" fill="hold"/>
                                        <p:tgtEl>
                                          <p:spTgt spid="2119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3000" fill="hold"/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3000" fill="hold"/>
                                        <p:tgtEl>
                                          <p:spTgt spid="2119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30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3000" fill="hold"/>
                                        <p:tgtEl>
                                          <p:spTgt spid="2119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30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3000" fill="hold"/>
                                        <p:tgtEl>
                                          <p:spTgt spid="2119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3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3000" fill="hold"/>
                                        <p:tgtEl>
                                          <p:spTgt spid="21197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21197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1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30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21198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5" presetID="7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7" dur="30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8" dur="3000" fill="hold"/>
                                        <p:tgtEl>
                                          <p:spTgt spid="2119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7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1000" fill="hold"/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1000" fill="hold"/>
                                        <p:tgtEl>
                                          <p:spTgt spid="2119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1000" fill="hold"/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1000" fill="hold"/>
                                        <p:tgtEl>
                                          <p:spTgt spid="21198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9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1000" fill="hold"/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1000" fill="hold"/>
                                        <p:tgtEl>
                                          <p:spTgt spid="2119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3" presetID="7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2000" fill="hold"/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2000" fill="hold"/>
                                        <p:tgtEl>
                                          <p:spTgt spid="21198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1982" grpId="0" animBg="1"/>
      <p:bldP spid="211983" grpId="0" animBg="1"/>
      <p:bldP spid="211984" grpId="0" animBg="1"/>
      <p:bldP spid="211985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5"/>
          <p:cNvSpPr>
            <a:spLocks noChangeArrowheads="1"/>
          </p:cNvSpPr>
          <p:nvPr/>
        </p:nvSpPr>
        <p:spPr bwMode="auto">
          <a:xfrm>
            <a:off x="2298700" y="0"/>
            <a:ext cx="4508500" cy="366713"/>
          </a:xfrm>
          <a:prstGeom prst="rect">
            <a:avLst/>
          </a:prstGeom>
          <a:solidFill>
            <a:srgbClr val="80000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defTabSz="914400"/>
            <a:r>
              <a:rPr lang="it-IT" b="1">
                <a:solidFill>
                  <a:schemeClr val="bg1"/>
                </a:solidFill>
              </a:rPr>
              <a:t>Contenuti prodotti</a:t>
            </a:r>
          </a:p>
        </p:txBody>
      </p:sp>
      <p:pic>
        <p:nvPicPr>
          <p:cNvPr id="21506" name="Picture 2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78263" y="796925"/>
            <a:ext cx="4699000" cy="3143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1507" name="Rectangle 28"/>
          <p:cNvSpPr>
            <a:spLocks noChangeArrowheads="1"/>
          </p:cNvSpPr>
          <p:nvPr/>
        </p:nvSpPr>
        <p:spPr bwMode="auto">
          <a:xfrm rot="-463310">
            <a:off x="4672013" y="2330450"/>
            <a:ext cx="1982787" cy="438150"/>
          </a:xfrm>
          <a:prstGeom prst="rect">
            <a:avLst/>
          </a:prstGeom>
          <a:solidFill>
            <a:srgbClr val="808080"/>
          </a:solidFill>
          <a:ln w="25400">
            <a:solidFill>
              <a:schemeClr val="tx1"/>
            </a:solidFill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defTabSz="914400"/>
            <a:r>
              <a:rPr lang="it-IT" sz="2100" b="1">
                <a:solidFill>
                  <a:schemeClr val="bg1"/>
                </a:solidFill>
                <a:latin typeface="Calibri" pitchFamily="34" charset="0"/>
              </a:rPr>
              <a:t>  425 contenuti  </a:t>
            </a:r>
          </a:p>
        </p:txBody>
      </p:sp>
      <p:pic>
        <p:nvPicPr>
          <p:cNvPr id="20484" name="Picture 13" descr="conversations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-241300" y="2935288"/>
            <a:ext cx="4119563" cy="4102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15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7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1000" fill="hold"/>
                                        <p:tgtEl>
                                          <p:spTgt spid="2150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7" grpId="0" animBg="1"/>
    </p:bldLst>
  </p:timing>
</p:sld>
</file>

<file path=ppt/theme/theme1.xml><?xml version="1.0" encoding="utf-8"?>
<a:theme xmlns:a="http://schemas.openxmlformats.org/drawingml/2006/main" name="copertina">
  <a:themeElements>
    <a:clrScheme name="Impostazioni personalizzate 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 classico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2641</TotalTime>
  <Words>503</Words>
  <Application>Microsoft Office PowerPoint</Application>
  <PresentationFormat>Presentazione su schermo (4:3)</PresentationFormat>
  <Paragraphs>87</Paragraphs>
  <Slides>17</Slides>
  <Notes>0</Notes>
  <HiddenSlides>0</HiddenSlides>
  <MMClips>0</MMClips>
  <ScaleCrop>false</ScaleCrop>
  <HeadingPairs>
    <vt:vector size="8" baseType="variant">
      <vt:variant>
        <vt:lpstr>Caratteri utilizzati</vt:lpstr>
      </vt:variant>
      <vt:variant>
        <vt:i4>4</vt:i4>
      </vt:variant>
      <vt:variant>
        <vt:lpstr>Modello struttura</vt:lpstr>
      </vt:variant>
      <vt:variant>
        <vt:i4>11</vt:i4>
      </vt:variant>
      <vt:variant>
        <vt:lpstr>Server OLE incorporati</vt:lpstr>
      </vt:variant>
      <vt:variant>
        <vt:i4>1</vt:i4>
      </vt:variant>
      <vt:variant>
        <vt:lpstr>Titoli diapositive</vt:lpstr>
      </vt:variant>
      <vt:variant>
        <vt:i4>17</vt:i4>
      </vt:variant>
    </vt:vector>
  </HeadingPairs>
  <TitlesOfParts>
    <vt:vector size="33" baseType="lpstr">
      <vt:lpstr>Arial</vt:lpstr>
      <vt:lpstr>Calibri</vt:lpstr>
      <vt:lpstr>Times New Roman</vt:lpstr>
      <vt:lpstr>Verdana</vt:lpstr>
      <vt:lpstr>copertina</vt:lpstr>
      <vt:lpstr>copertina</vt:lpstr>
      <vt:lpstr>copertina</vt:lpstr>
      <vt:lpstr>copertina</vt:lpstr>
      <vt:lpstr>copertina</vt:lpstr>
      <vt:lpstr>copertina</vt:lpstr>
      <vt:lpstr>copertina</vt:lpstr>
      <vt:lpstr>copertina</vt:lpstr>
      <vt:lpstr>copertina</vt:lpstr>
      <vt:lpstr>copertina</vt:lpstr>
      <vt:lpstr>copertina</vt:lpstr>
      <vt:lpstr>Grafico</vt:lpstr>
      <vt:lpstr>Diapositiva 1</vt:lpstr>
      <vt:lpstr>Diapositiva 2</vt:lpstr>
      <vt:lpstr>Diapositiva 3</vt:lpstr>
      <vt:lpstr>Diapositiva 4</vt:lpstr>
      <vt:lpstr>Diapositiva 5</vt:lpstr>
      <vt:lpstr>Diapositiva 6</vt:lpstr>
      <vt:lpstr>Diapositiva 7</vt:lpstr>
      <vt:lpstr>Diapositiva 8</vt:lpstr>
      <vt:lpstr>Diapositiva 9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di PowerPoint</dc:title>
  <dc:creator>Bruna Tabanella</dc:creator>
  <cp:lastModifiedBy>template</cp:lastModifiedBy>
  <cp:revision>127</cp:revision>
  <dcterms:created xsi:type="dcterms:W3CDTF">2012-12-11T11:00:35Z</dcterms:created>
  <dcterms:modified xsi:type="dcterms:W3CDTF">2014-09-16T11:19:36Z</dcterms:modified>
</cp:coreProperties>
</file>