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tableStyles.xml" ContentType="application/vnd.openxmlformats-officedocument.presentationml.tableStyles+xml"/>
  <Override PartName="/ppt/commentAuthors.xml" ContentType="application/vnd.openxmlformats-officedocument.presentationml.commentAuthor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wmf"/><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362" r:id="rId3"/>
    <p:sldId id="345" r:id="rId4"/>
    <p:sldId id="347" r:id="rId5"/>
    <p:sldId id="348" r:id="rId6"/>
    <p:sldId id="349" r:id="rId7"/>
    <p:sldId id="360" r:id="rId8"/>
    <p:sldId id="350" r:id="rId9"/>
    <p:sldId id="358" r:id="rId10"/>
    <p:sldId id="359" r:id="rId11"/>
    <p:sldId id="361" r:id="rId12"/>
  </p:sldIdLst>
  <p:sldSz cx="9144000" cy="6858000" type="screen4x3"/>
  <p:notesSz cx="6797675" cy="9926638"/>
  <p:defaultTextStyle>
    <a:defPPr>
      <a:defRPr lang="it-IT"/>
    </a:defPPr>
    <a:lvl1pPr algn="l" defTabSz="457200" rtl="0" fontAlgn="base">
      <a:spcBef>
        <a:spcPct val="0"/>
      </a:spcBef>
      <a:spcAft>
        <a:spcPct val="0"/>
      </a:spcAft>
      <a:defRPr kern="1200">
        <a:solidFill>
          <a:schemeClr val="tx1"/>
        </a:solidFill>
        <a:latin typeface="Arial" charset="0"/>
        <a:ea typeface="+mn-ea"/>
        <a:cs typeface="Arial" charset="0"/>
      </a:defRPr>
    </a:lvl1pPr>
    <a:lvl2pPr marL="457200" algn="l" defTabSz="457200" rtl="0" fontAlgn="base">
      <a:spcBef>
        <a:spcPct val="0"/>
      </a:spcBef>
      <a:spcAft>
        <a:spcPct val="0"/>
      </a:spcAft>
      <a:defRPr kern="1200">
        <a:solidFill>
          <a:schemeClr val="tx1"/>
        </a:solidFill>
        <a:latin typeface="Arial" charset="0"/>
        <a:ea typeface="+mn-ea"/>
        <a:cs typeface="Arial" charset="0"/>
      </a:defRPr>
    </a:lvl2pPr>
    <a:lvl3pPr marL="914400" algn="l" defTabSz="457200" rtl="0" fontAlgn="base">
      <a:spcBef>
        <a:spcPct val="0"/>
      </a:spcBef>
      <a:spcAft>
        <a:spcPct val="0"/>
      </a:spcAft>
      <a:defRPr kern="1200">
        <a:solidFill>
          <a:schemeClr val="tx1"/>
        </a:solidFill>
        <a:latin typeface="Arial" charset="0"/>
        <a:ea typeface="+mn-ea"/>
        <a:cs typeface="Arial" charset="0"/>
      </a:defRPr>
    </a:lvl3pPr>
    <a:lvl4pPr marL="1371600" algn="l" defTabSz="457200" rtl="0" fontAlgn="base">
      <a:spcBef>
        <a:spcPct val="0"/>
      </a:spcBef>
      <a:spcAft>
        <a:spcPct val="0"/>
      </a:spcAft>
      <a:defRPr kern="1200">
        <a:solidFill>
          <a:schemeClr val="tx1"/>
        </a:solidFill>
        <a:latin typeface="Arial" charset="0"/>
        <a:ea typeface="+mn-ea"/>
        <a:cs typeface="Arial" charset="0"/>
      </a:defRPr>
    </a:lvl4pPr>
    <a:lvl5pPr marL="1828800" algn="l" defTabSz="457200" rtl="0" fontAlgn="base">
      <a:spcBef>
        <a:spcPct val="0"/>
      </a:spcBef>
      <a:spcAft>
        <a:spcPct val="0"/>
      </a:spcAft>
      <a:defRPr kern="1200">
        <a:solidFill>
          <a:schemeClr val="tx1"/>
        </a:solidFill>
        <a:latin typeface="Arial" charset="0"/>
        <a:ea typeface="+mn-ea"/>
        <a:cs typeface="Arial" charset="0"/>
      </a:defRPr>
    </a:lvl5pPr>
    <a:lvl6pPr marL="2286000" algn="l" defTabSz="914400" rtl="0" eaLnBrk="1" latinLnBrk="0" hangingPunct="1">
      <a:defRPr kern="1200">
        <a:solidFill>
          <a:schemeClr val="tx1"/>
        </a:solidFill>
        <a:latin typeface="Arial" charset="0"/>
        <a:ea typeface="+mn-ea"/>
        <a:cs typeface="Arial" charset="0"/>
      </a:defRPr>
    </a:lvl6pPr>
    <a:lvl7pPr marL="2743200" algn="l" defTabSz="914400" rtl="0" eaLnBrk="1" latinLnBrk="0" hangingPunct="1">
      <a:defRPr kern="1200">
        <a:solidFill>
          <a:schemeClr val="tx1"/>
        </a:solidFill>
        <a:latin typeface="Arial" charset="0"/>
        <a:ea typeface="+mn-ea"/>
        <a:cs typeface="Arial" charset="0"/>
      </a:defRPr>
    </a:lvl7pPr>
    <a:lvl8pPr marL="3200400" algn="l" defTabSz="914400" rtl="0" eaLnBrk="1" latinLnBrk="0" hangingPunct="1">
      <a:defRPr kern="1200">
        <a:solidFill>
          <a:schemeClr val="tx1"/>
        </a:solidFill>
        <a:latin typeface="Arial" charset="0"/>
        <a:ea typeface="+mn-ea"/>
        <a:cs typeface="Arial" charset="0"/>
      </a:defRPr>
    </a:lvl8pPr>
    <a:lvl9pPr marL="3657600" algn="l" defTabSz="914400" rtl="0" eaLnBrk="1" latinLnBrk="0" hangingPunct="1">
      <a:defRPr kern="1200">
        <a:solidFill>
          <a:schemeClr val="tx1"/>
        </a:solidFill>
        <a:latin typeface="Arial" charset="0"/>
        <a:ea typeface="+mn-ea"/>
        <a:cs typeface="Arial" charset="0"/>
      </a:defRPr>
    </a:lvl9pPr>
  </p:defaultTextStyle>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Bruna Tabanella" initials="" lastIdx="3"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0099FF"/>
    <a:srgbClr val="FF0000"/>
    <a:srgbClr val="3399FF"/>
    <a:srgbClr val="0066CC"/>
    <a:srgbClr val="003399"/>
    <a:srgbClr val="A50021"/>
    <a:srgbClr val="4D4D4D"/>
    <a:srgbClr val="333333"/>
  </p:clrMru>
</p:presentationPr>
</file>

<file path=ppt/tableStyles.xml><?xml version="1.0" encoding="utf-8"?>
<a:tblStyleLst xmlns:a="http://schemas.openxmlformats.org/drawingml/2006/main" def="{5C22544A-7EE6-4342-B048-85BDC9FD1C3A}">
  <a:tblStyle styleId="{2D5ABB26-0587-4C30-8999-92F81FD0307C}" styleName="Nessuno stile, nessuna griglia">
    <a:wholeTbl>
      <a:tcTxStyle>
        <a:fontRef idx="minor">
          <a:scrgbClr r="0" g="0" b="0"/>
        </a:fontRef>
        <a:schemeClr val="tx1"/>
      </a:tcTxStyle>
      <a:tcStyle>
        <a:tcBdr>
          <a:left>
            <a:ln>
              <a:noFill/>
            </a:ln>
          </a:left>
          <a:right>
            <a:ln>
              <a:noFill/>
            </a:ln>
          </a:right>
          <a:top>
            <a:ln>
              <a:noFill/>
            </a:ln>
          </a:top>
          <a:bottom>
            <a:ln>
              <a:noFill/>
            </a:ln>
          </a:bottom>
          <a:insideH>
            <a:ln>
              <a:noFill/>
            </a:ln>
          </a:insideH>
          <a:insideV>
            <a:ln>
              <a:no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autoAdjust="0"/>
    <p:restoredTop sz="94624" autoAdjust="0"/>
  </p:normalViewPr>
  <p:slideViewPr>
    <p:cSldViewPr snapToGrid="0" snapToObjects="1">
      <p:cViewPr>
        <p:scale>
          <a:sx n="120" d="100"/>
          <a:sy n="120" d="100"/>
        </p:scale>
        <p:origin x="-72" y="-72"/>
      </p:cViewPr>
      <p:guideLst>
        <p:guide orient="horz" pos="1354"/>
        <p:guide pos="5759"/>
      </p:guideLst>
    </p:cSldViewPr>
  </p:slideViewPr>
  <p:notesTextViewPr>
    <p:cViewPr>
      <p:scale>
        <a:sx n="100" d="100"/>
        <a:sy n="100" d="100"/>
      </p:scale>
      <p:origin x="0" y="0"/>
    </p:cViewPr>
  </p:notesTextViewPr>
  <p:sorterViewPr>
    <p:cViewPr>
      <p:scale>
        <a:sx n="66" d="100"/>
        <a:sy n="66" d="100"/>
      </p:scale>
      <p:origin x="0" y="0"/>
    </p:cViewPr>
  </p:sorter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commentAuthors" Target="commen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titolo">
    <p:spTree>
      <p:nvGrpSpPr>
        <p:cNvPr id="1" name=""/>
        <p:cNvGrpSpPr/>
        <p:nvPr/>
      </p:nvGrpSpPr>
      <p:grpSpPr>
        <a:xfrm>
          <a:off x="0" y="0"/>
          <a:ext cx="0" cy="0"/>
          <a:chOff x="0" y="0"/>
          <a:chExt cx="0" cy="0"/>
        </a:xfrm>
      </p:grpSpPr>
      <p:sp>
        <p:nvSpPr>
          <p:cNvPr id="2" name="Titolo 1"/>
          <p:cNvSpPr>
            <a:spLocks noGrp="1"/>
          </p:cNvSpPr>
          <p:nvPr>
            <p:ph type="ctrTitle"/>
          </p:nvPr>
        </p:nvSpPr>
        <p:spPr>
          <a:xfrm>
            <a:off x="685800" y="2130425"/>
            <a:ext cx="7772400" cy="1470025"/>
          </a:xfrm>
          <a:prstGeom prst="rect">
            <a:avLst/>
          </a:prstGeom>
        </p:spPr>
        <p:txBody>
          <a:bodyPr/>
          <a:lstStyle/>
          <a:p>
            <a:r>
              <a:rPr lang="it-IT" smtClean="0"/>
              <a:t>Fare clic per modificare stile</a:t>
            </a:r>
            <a:endParaRPr lang="it-IT"/>
          </a:p>
        </p:txBody>
      </p:sp>
      <p:sp>
        <p:nvSpPr>
          <p:cNvPr id="3" name="Sottotitolo 2"/>
          <p:cNvSpPr>
            <a:spLocks noGrp="1"/>
          </p:cNvSpPr>
          <p:nvPr>
            <p:ph type="subTitle" idx="1"/>
          </p:nvPr>
        </p:nvSpPr>
        <p:spPr>
          <a:xfrm>
            <a:off x="1371600" y="3886200"/>
            <a:ext cx="6400800" cy="1752600"/>
          </a:xfrm>
          <a:prstGeom prst="rect">
            <a:avLst/>
          </a:prstGeo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it-IT" smtClean="0"/>
              <a:t>Fare clic per modificare lo stile del sottotitolo dello schema</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75B3904-6EDE-4DAF-9326-626CC12C8032}" type="datetimeFigureOut">
              <a:rPr lang="it-IT"/>
              <a:pPr>
                <a:defRPr/>
              </a:pPr>
              <a:t>16/09/2014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AA26C570-8F85-485C-9940-9DC9CC33FEA3}" type="slidenum">
              <a:rPr lang="it-IT"/>
              <a:pPr>
                <a:defRPr/>
              </a:pPr>
              <a:t>‹N›</a:t>
            </a:fld>
            <a:endParaRPr lang="it-IT"/>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itleAndTx" preserve="1">
  <p:cSld name="Titolo verticale e testo">
    <p:spTree>
      <p:nvGrpSpPr>
        <p:cNvPr id="1" name=""/>
        <p:cNvGrpSpPr/>
        <p:nvPr/>
      </p:nvGrpSpPr>
      <p:grpSpPr>
        <a:xfrm>
          <a:off x="0" y="0"/>
          <a:ext cx="0" cy="0"/>
          <a:chOff x="0" y="0"/>
          <a:chExt cx="0" cy="0"/>
        </a:xfrm>
      </p:grpSpPr>
      <p:sp>
        <p:nvSpPr>
          <p:cNvPr id="2" name="Titolo verticale 1"/>
          <p:cNvSpPr>
            <a:spLocks noGrp="1"/>
          </p:cNvSpPr>
          <p:nvPr>
            <p:ph type="title" orient="vert"/>
          </p:nvPr>
        </p:nvSpPr>
        <p:spPr>
          <a:xfrm>
            <a:off x="6629400" y="274638"/>
            <a:ext cx="2057400" cy="5851525"/>
          </a:xfrm>
          <a:prstGeom prst="rect">
            <a:avLst/>
          </a:prstGeom>
        </p:spPr>
        <p:txBody>
          <a:bodyPr vert="eaVert"/>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274638"/>
            <a:ext cx="6019800" cy="5851525"/>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00DFB58-5C08-4F53-8A9C-D4A29683817F}" type="datetimeFigureOut">
              <a:rPr lang="it-IT"/>
              <a:pPr>
                <a:defRPr/>
              </a:pPr>
              <a:t>16/09/2014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38C8DC65-57AD-4DAF-9367-093058334D1A}" type="slidenum">
              <a:rPr lang="it-IT"/>
              <a:pPr>
                <a:defRPr/>
              </a:pPr>
              <a:t>‹N›</a:t>
            </a:fld>
            <a:endParaRPr lang="it-IT"/>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Intestazione sezione">
    <p:spTree>
      <p:nvGrpSpPr>
        <p:cNvPr id="1" name=""/>
        <p:cNvGrpSpPr/>
        <p:nvPr/>
      </p:nvGrpSpPr>
      <p:grpSpPr>
        <a:xfrm>
          <a:off x="0" y="0"/>
          <a:ext cx="0" cy="0"/>
          <a:chOff x="0" y="0"/>
          <a:chExt cx="0" cy="0"/>
        </a:xfrm>
      </p:grpSpPr>
      <p:sp>
        <p:nvSpPr>
          <p:cNvPr id="2" name="Titolo 1"/>
          <p:cNvSpPr>
            <a:spLocks noGrp="1"/>
          </p:cNvSpPr>
          <p:nvPr>
            <p:ph type="title"/>
          </p:nvPr>
        </p:nvSpPr>
        <p:spPr>
          <a:xfrm>
            <a:off x="722313" y="4406900"/>
            <a:ext cx="7772400" cy="1362075"/>
          </a:xfrm>
          <a:prstGeom prst="rect">
            <a:avLst/>
          </a:prstGeom>
        </p:spPr>
        <p:txBody>
          <a:bodyPr anchor="t"/>
          <a:lstStyle>
            <a:lvl1pPr algn="l">
              <a:defRPr sz="4000" b="1" cap="all"/>
            </a:lvl1pPr>
          </a:lstStyle>
          <a:p>
            <a:r>
              <a:rPr lang="it-IT" smtClean="0"/>
              <a:t>Fare clic per modificare stile</a:t>
            </a:r>
            <a:endParaRPr lang="it-IT"/>
          </a:p>
        </p:txBody>
      </p:sp>
      <p:sp>
        <p:nvSpPr>
          <p:cNvPr id="3" name="Segnaposto testo 2"/>
          <p:cNvSpPr>
            <a:spLocks noGrp="1"/>
          </p:cNvSpPr>
          <p:nvPr>
            <p:ph type="body" idx="1"/>
          </p:nvPr>
        </p:nvSpPr>
        <p:spPr>
          <a:xfrm>
            <a:off x="722313" y="2906713"/>
            <a:ext cx="7772400" cy="1500187"/>
          </a:xfrm>
          <a:prstGeom prst="rect">
            <a:avLst/>
          </a:prstGeo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it-IT" smtClean="0"/>
              <a:t>Fare clic per modificare gli stili del testo dello schema</a:t>
            </a:r>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3F17995-9DFE-4A8F-94C3-BF148097CDF2}" type="datetimeFigureOut">
              <a:rPr lang="it-IT"/>
              <a:pPr>
                <a:defRPr/>
              </a:pPr>
              <a:t>16/09/2014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DFEFC7E-4BD7-4E99-BA93-208738A2CF8B}" type="slidenum">
              <a:rPr lang="it-IT"/>
              <a:pPr>
                <a:defRPr/>
              </a:pPr>
              <a:t>‹N›</a:t>
            </a:fld>
            <a:endParaRPr lang="it-IT"/>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Contenuto 2">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contenuto 2"/>
          <p:cNvSpPr>
            <a:spLocks noGrp="1"/>
          </p:cNvSpPr>
          <p:nvPr>
            <p:ph sz="half" idx="1"/>
          </p:nvPr>
        </p:nvSpPr>
        <p:spPr>
          <a:xfrm>
            <a:off x="457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contenuto 3"/>
          <p:cNvSpPr>
            <a:spLocks noGrp="1"/>
          </p:cNvSpPr>
          <p:nvPr>
            <p:ph sz="half" idx="2"/>
          </p:nvPr>
        </p:nvSpPr>
        <p:spPr>
          <a:xfrm>
            <a:off x="4648200" y="1600200"/>
            <a:ext cx="4038600" cy="4525963"/>
          </a:xfrm>
          <a:prstGeom prst="rect">
            <a:avLst/>
          </a:prstGeo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5CAB3DA-B203-4B1E-AD88-1EFC63871394}" type="datetimeFigureOut">
              <a:rPr lang="it-IT"/>
              <a:pPr>
                <a:defRPr/>
              </a:pPr>
              <a:t>16/09/2014</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F9066F9B-AA9C-4952-B31F-567C0E2B7972}" type="slidenum">
              <a:rPr lang="it-IT"/>
              <a:pPr>
                <a:defRPr/>
              </a:pPr>
              <a:t>‹N›</a:t>
            </a:fld>
            <a:endParaRPr lang="it-IT"/>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Confront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lvl1pPr>
              <a:defRPr/>
            </a:lvl1pPr>
          </a:lstStyle>
          <a:p>
            <a:r>
              <a:rPr lang="it-IT" smtClean="0"/>
              <a:t>Fare clic per modificare stile</a:t>
            </a:r>
            <a:endParaRPr lang="it-IT"/>
          </a:p>
        </p:txBody>
      </p:sp>
      <p:sp>
        <p:nvSpPr>
          <p:cNvPr id="3" name="Segnaposto testo 2"/>
          <p:cNvSpPr>
            <a:spLocks noGrp="1"/>
          </p:cNvSpPr>
          <p:nvPr>
            <p:ph type="body" idx="1"/>
          </p:nvPr>
        </p:nvSpPr>
        <p:spPr>
          <a:xfrm>
            <a:off x="457200" y="1535113"/>
            <a:ext cx="4040188"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4" name="Segnaposto contenuto 3"/>
          <p:cNvSpPr>
            <a:spLocks noGrp="1"/>
          </p:cNvSpPr>
          <p:nvPr>
            <p:ph sz="half" idx="2"/>
          </p:nvPr>
        </p:nvSpPr>
        <p:spPr>
          <a:xfrm>
            <a:off x="457200" y="2174875"/>
            <a:ext cx="4040188"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5" name="Segnaposto testo 4"/>
          <p:cNvSpPr>
            <a:spLocks noGrp="1"/>
          </p:cNvSpPr>
          <p:nvPr>
            <p:ph type="body" sz="quarter" idx="3"/>
          </p:nvPr>
        </p:nvSpPr>
        <p:spPr>
          <a:xfrm>
            <a:off x="4645025" y="1535113"/>
            <a:ext cx="4041775" cy="639762"/>
          </a:xfrm>
          <a:prstGeom prst="rect">
            <a:avLst/>
          </a:prstGeo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it-IT" smtClean="0"/>
              <a:t>Fare clic per modificare gli stili del testo dello schema</a:t>
            </a:r>
          </a:p>
        </p:txBody>
      </p:sp>
      <p:sp>
        <p:nvSpPr>
          <p:cNvPr id="6" name="Segnaposto contenuto 5"/>
          <p:cNvSpPr>
            <a:spLocks noGrp="1"/>
          </p:cNvSpPr>
          <p:nvPr>
            <p:ph sz="quarter" idx="4"/>
          </p:nvPr>
        </p:nvSpPr>
        <p:spPr>
          <a:xfrm>
            <a:off x="4645025" y="2174875"/>
            <a:ext cx="4041775" cy="3951288"/>
          </a:xfrm>
          <a:prstGeom prst="rect">
            <a:avLst/>
          </a:prstGeo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7" name="Segnaposto data 6"/>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5517035-0D58-478C-9891-0A1289DE5E00}" type="datetimeFigureOut">
              <a:rPr lang="it-IT"/>
              <a:pPr>
                <a:defRPr/>
              </a:pPr>
              <a:t>16/09/2014</a:t>
            </a:fld>
            <a:endParaRPr lang="it-IT"/>
          </a:p>
        </p:txBody>
      </p:sp>
      <p:sp>
        <p:nvSpPr>
          <p:cNvPr id="8" name="Segnaposto piè di pagina 7"/>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9" name="Segnaposto numero diapositiva 8"/>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9AFA0CEB-3E31-4997-8108-0F1CA4A62875}" type="slidenum">
              <a:rPr lang="it-IT"/>
              <a:pPr>
                <a:defRPr/>
              </a:pPr>
              <a:t>‹N›</a:t>
            </a:fld>
            <a:endParaRPr lang="it-IT"/>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itleOnly" preserve="1">
  <p:cSld name="Solo titolo">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data 2"/>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80920C73-2163-4609-86CE-D2C91E911347}" type="datetimeFigureOut">
              <a:rPr lang="it-IT"/>
              <a:pPr>
                <a:defRPr/>
              </a:pPr>
              <a:t>16/09/2014</a:t>
            </a:fld>
            <a:endParaRPr lang="it-IT"/>
          </a:p>
        </p:txBody>
      </p:sp>
      <p:sp>
        <p:nvSpPr>
          <p:cNvPr id="4" name="Segnaposto piè di pagina 3"/>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5" name="Segnaposto numero diapositiva 4"/>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72B6A38F-4622-431E-8B0F-553FD510D6CA}" type="slidenum">
              <a:rPr lang="it-IT"/>
              <a:pPr>
                <a:defRPr/>
              </a:pPr>
              <a:t>‹N›</a:t>
            </a:fld>
            <a:endParaRPr lang="it-IT"/>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blank" preserve="1">
  <p:cSld name="Vuoto">
    <p:spTree>
      <p:nvGrpSpPr>
        <p:cNvPr id="1" name=""/>
        <p:cNvGrpSpPr/>
        <p:nvPr/>
      </p:nvGrpSpPr>
      <p:grpSpPr>
        <a:xfrm>
          <a:off x="0" y="0"/>
          <a:ext cx="0" cy="0"/>
          <a:chOff x="0" y="0"/>
          <a:chExt cx="0" cy="0"/>
        </a:xfrm>
      </p:grpSpPr>
      <p:sp>
        <p:nvSpPr>
          <p:cNvPr id="2" name="Segnaposto data 1"/>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6F251572-D227-49BB-BC98-180E8CC8CB86}" type="datetimeFigureOut">
              <a:rPr lang="it-IT"/>
              <a:pPr>
                <a:defRPr/>
              </a:pPr>
              <a:t>16/09/2014</a:t>
            </a:fld>
            <a:endParaRPr lang="it-IT"/>
          </a:p>
        </p:txBody>
      </p:sp>
      <p:sp>
        <p:nvSpPr>
          <p:cNvPr id="3" name="Segnaposto piè di pagina 2"/>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4" name="Segnaposto numero diapositiva 3"/>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46AF58FB-6128-4612-8DE0-A5E4E16CDA8D}" type="slidenum">
              <a:rPr lang="it-IT"/>
              <a:pPr>
                <a:defRPr/>
              </a:pPr>
              <a:t>‹N›</a:t>
            </a:fld>
            <a:endParaRPr lang="it-IT"/>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Tx" preserve="1">
  <p:cSld name="Contenuto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457200" y="273050"/>
            <a:ext cx="3008313" cy="1162050"/>
          </a:xfrm>
          <a:prstGeom prst="rect">
            <a:avLst/>
          </a:prstGeom>
        </p:spPr>
        <p:txBody>
          <a:bodyPr anchor="b"/>
          <a:lstStyle>
            <a:lvl1pPr algn="l">
              <a:defRPr sz="2000" b="1"/>
            </a:lvl1pPr>
          </a:lstStyle>
          <a:p>
            <a:r>
              <a:rPr lang="it-IT" smtClean="0"/>
              <a:t>Fare clic per modificare stile</a:t>
            </a:r>
            <a:endParaRPr lang="it-IT"/>
          </a:p>
        </p:txBody>
      </p:sp>
      <p:sp>
        <p:nvSpPr>
          <p:cNvPr id="3" name="Segnaposto contenuto 2"/>
          <p:cNvSpPr>
            <a:spLocks noGrp="1"/>
          </p:cNvSpPr>
          <p:nvPr>
            <p:ph idx="1"/>
          </p:nvPr>
        </p:nvSpPr>
        <p:spPr>
          <a:xfrm>
            <a:off x="3575050" y="273050"/>
            <a:ext cx="5111750" cy="5853113"/>
          </a:xfrm>
          <a:prstGeom prst="rect">
            <a:avLst/>
          </a:prstGeo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testo 3"/>
          <p:cNvSpPr>
            <a:spLocks noGrp="1"/>
          </p:cNvSpPr>
          <p:nvPr>
            <p:ph type="body" sz="half" idx="2"/>
          </p:nvPr>
        </p:nvSpPr>
        <p:spPr>
          <a:xfrm>
            <a:off x="457200" y="1435100"/>
            <a:ext cx="3008313" cy="4691063"/>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FA7E8FF-AC5E-4A8A-B72C-C3AA91B427CE}" type="datetimeFigureOut">
              <a:rPr lang="it-IT"/>
              <a:pPr>
                <a:defRPr/>
              </a:pPr>
              <a:t>16/09/2014</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1D0EC88B-6F99-4B75-8BC5-05C7D2FFD30F}" type="slidenum">
              <a:rPr lang="it-IT"/>
              <a:pPr>
                <a:defRPr/>
              </a:pPr>
              <a:t>‹N›</a:t>
            </a:fld>
            <a:endParaRPr lang="it-IT"/>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picTx" preserve="1">
  <p:cSld name="Immagine con didascalia">
    <p:spTree>
      <p:nvGrpSpPr>
        <p:cNvPr id="1" name=""/>
        <p:cNvGrpSpPr/>
        <p:nvPr/>
      </p:nvGrpSpPr>
      <p:grpSpPr>
        <a:xfrm>
          <a:off x="0" y="0"/>
          <a:ext cx="0" cy="0"/>
          <a:chOff x="0" y="0"/>
          <a:chExt cx="0" cy="0"/>
        </a:xfrm>
      </p:grpSpPr>
      <p:sp>
        <p:nvSpPr>
          <p:cNvPr id="2" name="Titolo 1"/>
          <p:cNvSpPr>
            <a:spLocks noGrp="1"/>
          </p:cNvSpPr>
          <p:nvPr>
            <p:ph type="title"/>
          </p:nvPr>
        </p:nvSpPr>
        <p:spPr>
          <a:xfrm>
            <a:off x="1792288" y="4800600"/>
            <a:ext cx="5486400" cy="566738"/>
          </a:xfrm>
          <a:prstGeom prst="rect">
            <a:avLst/>
          </a:prstGeom>
        </p:spPr>
        <p:txBody>
          <a:bodyPr anchor="b"/>
          <a:lstStyle>
            <a:lvl1pPr algn="l">
              <a:defRPr sz="2000" b="1"/>
            </a:lvl1pPr>
          </a:lstStyle>
          <a:p>
            <a:r>
              <a:rPr lang="it-IT" smtClean="0"/>
              <a:t>Fare clic per modificare stile</a:t>
            </a:r>
            <a:endParaRPr lang="it-IT"/>
          </a:p>
        </p:txBody>
      </p:sp>
      <p:sp>
        <p:nvSpPr>
          <p:cNvPr id="3" name="Segnaposto immagine 2"/>
          <p:cNvSpPr>
            <a:spLocks noGrp="1"/>
          </p:cNvSpPr>
          <p:nvPr>
            <p:ph type="pic" idx="1"/>
          </p:nvPr>
        </p:nvSpPr>
        <p:spPr>
          <a:xfrm>
            <a:off x="1792288" y="612775"/>
            <a:ext cx="5486400" cy="4114800"/>
          </a:xfrm>
          <a:prstGeom prst="rect">
            <a:avLst/>
          </a:prstGeo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endParaRPr lang="it-IT" noProof="0"/>
          </a:p>
        </p:txBody>
      </p:sp>
      <p:sp>
        <p:nvSpPr>
          <p:cNvPr id="4" name="Segnaposto testo 3"/>
          <p:cNvSpPr>
            <a:spLocks noGrp="1"/>
          </p:cNvSpPr>
          <p:nvPr>
            <p:ph type="body" sz="half" idx="2"/>
          </p:nvPr>
        </p:nvSpPr>
        <p:spPr>
          <a:xfrm>
            <a:off x="1792288" y="5367338"/>
            <a:ext cx="5486400" cy="804862"/>
          </a:xfrm>
          <a:prstGeom prst="rect">
            <a:avLst/>
          </a:prstGeo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it-IT" smtClean="0"/>
              <a:t>Fare clic per modificare gli stili del testo dello schema</a:t>
            </a:r>
          </a:p>
        </p:txBody>
      </p:sp>
      <p:sp>
        <p:nvSpPr>
          <p:cNvPr id="5" name="Segnaposto data 4"/>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CF180755-E99D-47CB-BE87-D935F64A06EB}" type="datetimeFigureOut">
              <a:rPr lang="it-IT"/>
              <a:pPr>
                <a:defRPr/>
              </a:pPr>
              <a:t>16/09/2014</a:t>
            </a:fld>
            <a:endParaRPr lang="it-IT"/>
          </a:p>
        </p:txBody>
      </p:sp>
      <p:sp>
        <p:nvSpPr>
          <p:cNvPr id="6" name="Segnaposto piè di pagina 5"/>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7" name="Segnaposto numero diapositiva 6"/>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0568ACBC-A1A4-4DE5-B563-2BEC1658144C}" type="slidenum">
              <a:rPr lang="it-IT"/>
              <a:pPr>
                <a:defRPr/>
              </a:pPr>
              <a:t>‹N›</a:t>
            </a:fld>
            <a:endParaRPr lang="it-IT"/>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vertTx" preserve="1">
  <p:cSld name="Titolo e testo verticale">
    <p:spTree>
      <p:nvGrpSpPr>
        <p:cNvPr id="1" name=""/>
        <p:cNvGrpSpPr/>
        <p:nvPr/>
      </p:nvGrpSpPr>
      <p:grpSpPr>
        <a:xfrm>
          <a:off x="0" y="0"/>
          <a:ext cx="0" cy="0"/>
          <a:chOff x="0" y="0"/>
          <a:chExt cx="0" cy="0"/>
        </a:xfrm>
      </p:grpSpPr>
      <p:sp>
        <p:nvSpPr>
          <p:cNvPr id="2" name="Titolo 1"/>
          <p:cNvSpPr>
            <a:spLocks noGrp="1"/>
          </p:cNvSpPr>
          <p:nvPr>
            <p:ph type="title"/>
          </p:nvPr>
        </p:nvSpPr>
        <p:spPr>
          <a:xfrm>
            <a:off x="457200" y="274638"/>
            <a:ext cx="8229600" cy="1143000"/>
          </a:xfrm>
          <a:prstGeom prst="rect">
            <a:avLst/>
          </a:prstGeom>
        </p:spPr>
        <p:txBody>
          <a:bodyPr/>
          <a:lstStyle/>
          <a:p>
            <a:r>
              <a:rPr lang="it-IT" smtClean="0"/>
              <a:t>Fare clic per modificare stile</a:t>
            </a:r>
            <a:endParaRPr lang="it-IT"/>
          </a:p>
        </p:txBody>
      </p:sp>
      <p:sp>
        <p:nvSpPr>
          <p:cNvPr id="3" name="Segnaposto testo verticale 2"/>
          <p:cNvSpPr>
            <a:spLocks noGrp="1"/>
          </p:cNvSpPr>
          <p:nvPr>
            <p:ph type="body" orient="vert" idx="1"/>
          </p:nvPr>
        </p:nvSpPr>
        <p:spPr>
          <a:xfrm>
            <a:off x="457200" y="1600200"/>
            <a:ext cx="8229600" cy="4525963"/>
          </a:xfrm>
          <a:prstGeom prst="rect">
            <a:avLst/>
          </a:prstGeom>
        </p:spPr>
        <p:txBody>
          <a:bodyPr vert="eaVert"/>
          <a:lstStyle/>
          <a:p>
            <a:pPr lvl="0"/>
            <a:r>
              <a:rPr lang="it-IT" smtClean="0"/>
              <a:t>Fare clic per modificare gli stili del testo dello schema</a:t>
            </a:r>
          </a:p>
          <a:p>
            <a:pPr lvl="1"/>
            <a:r>
              <a:rPr lang="it-IT" smtClean="0"/>
              <a:t>Secondo livello</a:t>
            </a:r>
          </a:p>
          <a:p>
            <a:pPr lvl="2"/>
            <a:r>
              <a:rPr lang="it-IT" smtClean="0"/>
              <a:t>Terzo livello</a:t>
            </a:r>
          </a:p>
          <a:p>
            <a:pPr lvl="3"/>
            <a:r>
              <a:rPr lang="it-IT" smtClean="0"/>
              <a:t>Quarto livello</a:t>
            </a:r>
          </a:p>
          <a:p>
            <a:pPr lvl="4"/>
            <a:r>
              <a:rPr lang="it-IT" smtClean="0"/>
              <a:t>Quinto livello</a:t>
            </a:r>
            <a:endParaRPr lang="it-IT"/>
          </a:p>
        </p:txBody>
      </p:sp>
      <p:sp>
        <p:nvSpPr>
          <p:cNvPr id="4" name="Segnaposto data 3"/>
          <p:cNvSpPr>
            <a:spLocks noGrp="1"/>
          </p:cNvSpPr>
          <p:nvPr>
            <p:ph type="dt" sz="half" idx="10"/>
          </p:nvPr>
        </p:nvSpPr>
        <p:spPr>
          <a:xfrm>
            <a:off x="457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A8B52B05-96BC-42D7-A2B0-1581734C8559}" type="datetimeFigureOut">
              <a:rPr lang="it-IT"/>
              <a:pPr>
                <a:defRPr/>
              </a:pPr>
              <a:t>16/09/2014</a:t>
            </a:fld>
            <a:endParaRPr lang="it-IT"/>
          </a:p>
        </p:txBody>
      </p:sp>
      <p:sp>
        <p:nvSpPr>
          <p:cNvPr id="5" name="Segnaposto piè di pagina 4"/>
          <p:cNvSpPr>
            <a:spLocks noGrp="1"/>
          </p:cNvSpPr>
          <p:nvPr>
            <p:ph type="ftr" sz="quarter" idx="11"/>
          </p:nvPr>
        </p:nvSpPr>
        <p:spPr>
          <a:xfrm>
            <a:off x="3124200" y="6356350"/>
            <a:ext cx="2895600" cy="365125"/>
          </a:xfrm>
          <a:prstGeom prst="rect">
            <a:avLst/>
          </a:prstGeom>
        </p:spPr>
        <p:txBody>
          <a:bodyPr/>
          <a:lstStyle>
            <a:lvl1pPr fontAlgn="auto">
              <a:spcBef>
                <a:spcPts val="0"/>
              </a:spcBef>
              <a:spcAft>
                <a:spcPts val="0"/>
              </a:spcAft>
              <a:defRPr>
                <a:latin typeface="+mn-lt"/>
                <a:cs typeface="+mn-cs"/>
              </a:defRPr>
            </a:lvl1pPr>
          </a:lstStyle>
          <a:p>
            <a:pPr>
              <a:defRPr/>
            </a:pPr>
            <a:endParaRPr lang="it-IT"/>
          </a:p>
        </p:txBody>
      </p:sp>
      <p:sp>
        <p:nvSpPr>
          <p:cNvPr id="6" name="Segnaposto numero diapositiva 5"/>
          <p:cNvSpPr>
            <a:spLocks noGrp="1"/>
          </p:cNvSpPr>
          <p:nvPr>
            <p:ph type="sldNum" sz="quarter" idx="12"/>
          </p:nvPr>
        </p:nvSpPr>
        <p:spPr>
          <a:xfrm>
            <a:off x="6553200" y="6356350"/>
            <a:ext cx="2133600" cy="365125"/>
          </a:xfrm>
          <a:prstGeom prst="rect">
            <a:avLst/>
          </a:prstGeom>
        </p:spPr>
        <p:txBody>
          <a:bodyPr/>
          <a:lstStyle>
            <a:lvl1pPr fontAlgn="auto">
              <a:spcBef>
                <a:spcPts val="0"/>
              </a:spcBef>
              <a:spcAft>
                <a:spcPts val="0"/>
              </a:spcAft>
              <a:defRPr>
                <a:latin typeface="+mn-lt"/>
                <a:cs typeface="+mn-cs"/>
              </a:defRPr>
            </a:lvl1pPr>
          </a:lstStyle>
          <a:p>
            <a:pPr>
              <a:defRPr/>
            </a:pPr>
            <a:fld id="{242FA724-5A6E-4D6F-BA6A-0FB486B7396B}" type="slidenum">
              <a:rPr lang="it-IT"/>
              <a:pPr>
                <a:defRPr/>
              </a:pPr>
              <a:t>‹N›</a:t>
            </a:fld>
            <a:endParaRPr lang="it-IT"/>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image" Target="../media/image1.jpe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7"/>
          <p:cNvSpPr/>
          <p:nvPr userDrawn="1"/>
        </p:nvSpPr>
        <p:spPr>
          <a:xfrm>
            <a:off x="777875" y="0"/>
            <a:ext cx="7543800" cy="381000"/>
          </a:xfrm>
          <a:prstGeom prst="rect">
            <a:avLst/>
          </a:prstGeom>
          <a:solidFill>
            <a:srgbClr val="7F142A"/>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buFont typeface="Times New Roman" pitchFamily="-28" charset="0"/>
              <a:buNone/>
              <a:defRPr/>
            </a:pPr>
            <a:endParaRPr lang="en-US"/>
          </a:p>
        </p:txBody>
      </p:sp>
      <p:cxnSp>
        <p:nvCxnSpPr>
          <p:cNvPr id="9" name="Connettore 1 8"/>
          <p:cNvCxnSpPr/>
          <p:nvPr userDrawn="1"/>
        </p:nvCxnSpPr>
        <p:spPr>
          <a:xfrm>
            <a:off x="777875" y="6254750"/>
            <a:ext cx="7543800" cy="0"/>
          </a:xfrm>
          <a:prstGeom prst="line">
            <a:avLst/>
          </a:prstGeom>
          <a:ln>
            <a:solidFill>
              <a:srgbClr val="7F142A"/>
            </a:solidFill>
          </a:ln>
          <a:effectLst/>
        </p:spPr>
        <p:style>
          <a:lnRef idx="2">
            <a:schemeClr val="accent1"/>
          </a:lnRef>
          <a:fillRef idx="0">
            <a:schemeClr val="accent1"/>
          </a:fillRef>
          <a:effectRef idx="1">
            <a:schemeClr val="accent1"/>
          </a:effectRef>
          <a:fontRef idx="minor">
            <a:schemeClr val="tx1"/>
          </a:fontRef>
        </p:style>
      </p:cxnSp>
      <p:pic>
        <p:nvPicPr>
          <p:cNvPr id="1028" name="Immagine 10" descr="marchio 2.jpg"/>
          <p:cNvPicPr>
            <a:picLocks noChangeAspect="1"/>
          </p:cNvPicPr>
          <p:nvPr userDrawn="1"/>
        </p:nvPicPr>
        <p:blipFill>
          <a:blip r:embed="rId12"/>
          <a:srcRect/>
          <a:stretch>
            <a:fillRect/>
          </a:stretch>
        </p:blipFill>
        <p:spPr bwMode="auto">
          <a:xfrm>
            <a:off x="7558088" y="6346825"/>
            <a:ext cx="806450" cy="334963"/>
          </a:xfrm>
          <a:prstGeom prst="rect">
            <a:avLst/>
          </a:prstGeom>
          <a:noFill/>
          <a:ln w="9525">
            <a:noFill/>
            <a:miter lim="800000"/>
            <a:headEnd/>
            <a:tailEnd/>
          </a:ln>
        </p:spPr>
      </p:pic>
    </p:spTree>
  </p:cSld>
  <p:clrMap bg1="lt1" tx1="dk1" bg2="lt2" tx2="dk2" accent1="accent1" accent2="accent2" accent3="accent3" accent4="accent4" accent5="accent5" accent6="accent6" hlink="hlink" folHlink="fol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Lst>
  <p:timing>
    <p:tnLst>
      <p:par>
        <p:cTn id="1" dur="indefinite" restart="never" nodeType="tmRoot"/>
      </p:par>
    </p:tnLst>
  </p:timing>
  <p:txStyles>
    <p:titleStyle>
      <a:lvl1pPr algn="ctr" defTabSz="457200" rtl="0" eaLnBrk="0" fontAlgn="base" hangingPunct="0">
        <a:spcBef>
          <a:spcPct val="0"/>
        </a:spcBef>
        <a:spcAft>
          <a:spcPct val="0"/>
        </a:spcAft>
        <a:defRPr sz="4400" kern="1200">
          <a:solidFill>
            <a:schemeClr val="tx1"/>
          </a:solidFill>
          <a:latin typeface="+mj-lt"/>
          <a:ea typeface="+mj-ea"/>
          <a:cs typeface="+mj-cs"/>
        </a:defRPr>
      </a:lvl1pPr>
      <a:lvl2pPr algn="ctr" defTabSz="457200" rtl="0" eaLnBrk="0" fontAlgn="base" hangingPunct="0">
        <a:spcBef>
          <a:spcPct val="0"/>
        </a:spcBef>
        <a:spcAft>
          <a:spcPct val="0"/>
        </a:spcAft>
        <a:defRPr sz="4400">
          <a:solidFill>
            <a:schemeClr val="tx1"/>
          </a:solidFill>
          <a:latin typeface="Arial" charset="0"/>
        </a:defRPr>
      </a:lvl2pPr>
      <a:lvl3pPr algn="ctr" defTabSz="457200" rtl="0" eaLnBrk="0" fontAlgn="base" hangingPunct="0">
        <a:spcBef>
          <a:spcPct val="0"/>
        </a:spcBef>
        <a:spcAft>
          <a:spcPct val="0"/>
        </a:spcAft>
        <a:defRPr sz="4400">
          <a:solidFill>
            <a:schemeClr val="tx1"/>
          </a:solidFill>
          <a:latin typeface="Arial" charset="0"/>
        </a:defRPr>
      </a:lvl3pPr>
      <a:lvl4pPr algn="ctr" defTabSz="457200" rtl="0" eaLnBrk="0" fontAlgn="base" hangingPunct="0">
        <a:spcBef>
          <a:spcPct val="0"/>
        </a:spcBef>
        <a:spcAft>
          <a:spcPct val="0"/>
        </a:spcAft>
        <a:defRPr sz="4400">
          <a:solidFill>
            <a:schemeClr val="tx1"/>
          </a:solidFill>
          <a:latin typeface="Arial" charset="0"/>
        </a:defRPr>
      </a:lvl4pPr>
      <a:lvl5pPr algn="ctr" defTabSz="457200" rtl="0" eaLnBrk="0" fontAlgn="base" hangingPunct="0">
        <a:spcBef>
          <a:spcPct val="0"/>
        </a:spcBef>
        <a:spcAft>
          <a:spcPct val="0"/>
        </a:spcAft>
        <a:defRPr sz="4400">
          <a:solidFill>
            <a:schemeClr val="tx1"/>
          </a:solidFill>
          <a:latin typeface="Arial" charset="0"/>
        </a:defRPr>
      </a:lvl5pPr>
      <a:lvl6pPr marL="457200" algn="ctr" defTabSz="457200" rtl="0" fontAlgn="base">
        <a:spcBef>
          <a:spcPct val="0"/>
        </a:spcBef>
        <a:spcAft>
          <a:spcPct val="0"/>
        </a:spcAft>
        <a:defRPr sz="4400">
          <a:solidFill>
            <a:schemeClr val="tx1"/>
          </a:solidFill>
          <a:latin typeface="Arial" charset="0"/>
        </a:defRPr>
      </a:lvl6pPr>
      <a:lvl7pPr marL="914400" algn="ctr" defTabSz="457200" rtl="0" fontAlgn="base">
        <a:spcBef>
          <a:spcPct val="0"/>
        </a:spcBef>
        <a:spcAft>
          <a:spcPct val="0"/>
        </a:spcAft>
        <a:defRPr sz="4400">
          <a:solidFill>
            <a:schemeClr val="tx1"/>
          </a:solidFill>
          <a:latin typeface="Arial" charset="0"/>
        </a:defRPr>
      </a:lvl7pPr>
      <a:lvl8pPr marL="1371600" algn="ctr" defTabSz="457200" rtl="0" fontAlgn="base">
        <a:spcBef>
          <a:spcPct val="0"/>
        </a:spcBef>
        <a:spcAft>
          <a:spcPct val="0"/>
        </a:spcAft>
        <a:defRPr sz="4400">
          <a:solidFill>
            <a:schemeClr val="tx1"/>
          </a:solidFill>
          <a:latin typeface="Arial" charset="0"/>
        </a:defRPr>
      </a:lvl8pPr>
      <a:lvl9pPr marL="1828800" algn="ctr" defTabSz="457200" rtl="0" fontAlgn="base">
        <a:spcBef>
          <a:spcPct val="0"/>
        </a:spcBef>
        <a:spcAft>
          <a:spcPct val="0"/>
        </a:spcAft>
        <a:defRPr sz="4400">
          <a:solidFill>
            <a:schemeClr val="tx1"/>
          </a:solidFill>
          <a:latin typeface="Arial" charset="0"/>
        </a:defRPr>
      </a:lvl9pPr>
    </p:titleStyle>
    <p:bodyStyle>
      <a:lvl1pPr marL="342900" indent="-342900" algn="l" defTabSz="457200" rtl="0" eaLnBrk="0" fontAlgn="base" hangingPunct="0">
        <a:spcBef>
          <a:spcPct val="20000"/>
        </a:spcBef>
        <a:spcAft>
          <a:spcPct val="0"/>
        </a:spcAft>
        <a:buFont typeface="Arial" charset="0"/>
        <a:buChar char="•"/>
        <a:defRPr sz="3200" kern="1200">
          <a:solidFill>
            <a:schemeClr val="tx1"/>
          </a:solidFill>
          <a:latin typeface="+mn-lt"/>
          <a:ea typeface="+mn-ea"/>
          <a:cs typeface="+mn-cs"/>
        </a:defRPr>
      </a:lvl1pPr>
      <a:lvl2pPr marL="742950" indent="-285750" algn="l" defTabSz="457200" rtl="0" eaLnBrk="0" fontAlgn="base" hangingPunct="0">
        <a:spcBef>
          <a:spcPct val="20000"/>
        </a:spcBef>
        <a:spcAft>
          <a:spcPct val="0"/>
        </a:spcAft>
        <a:buFont typeface="Arial" charset="0"/>
        <a:buChar char="–"/>
        <a:defRPr sz="2800" kern="1200">
          <a:solidFill>
            <a:schemeClr val="tx1"/>
          </a:solidFill>
          <a:latin typeface="+mn-lt"/>
          <a:ea typeface="+mn-ea"/>
          <a:cs typeface="+mn-cs"/>
        </a:defRPr>
      </a:lvl2pPr>
      <a:lvl3pPr marL="1143000" indent="-228600" algn="l" defTabSz="457200" rtl="0" eaLnBrk="0" fontAlgn="base" hangingPunct="0">
        <a:spcBef>
          <a:spcPct val="20000"/>
        </a:spcBef>
        <a:spcAft>
          <a:spcPct val="0"/>
        </a:spcAft>
        <a:buFont typeface="Arial" charset="0"/>
        <a:buChar char="•"/>
        <a:defRPr sz="2400" kern="1200">
          <a:solidFill>
            <a:schemeClr val="tx1"/>
          </a:solidFill>
          <a:latin typeface="+mn-lt"/>
          <a:ea typeface="+mn-ea"/>
          <a:cs typeface="+mn-cs"/>
        </a:defRPr>
      </a:lvl3pPr>
      <a:lvl4pPr marL="16002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4pPr>
      <a:lvl5pPr marL="2057400" indent="-228600" algn="l" defTabSz="457200" rtl="0" eaLnBrk="0" fontAlgn="base" hangingPunct="0">
        <a:spcBef>
          <a:spcPct val="20000"/>
        </a:spcBef>
        <a:spcAft>
          <a:spcPct val="0"/>
        </a:spcAft>
        <a:buFont typeface="Arial" charset="0"/>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it-IT"/>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8" Type="http://schemas.openxmlformats.org/officeDocument/2006/relationships/image" Target="../media/image8.emf"/><Relationship Id="rId13" Type="http://schemas.openxmlformats.org/officeDocument/2006/relationships/image" Target="../media/image13.emf"/><Relationship Id="rId3" Type="http://schemas.openxmlformats.org/officeDocument/2006/relationships/image" Target="../media/image3.emf"/><Relationship Id="rId7" Type="http://schemas.openxmlformats.org/officeDocument/2006/relationships/image" Target="../media/image7.emf"/><Relationship Id="rId12" Type="http://schemas.openxmlformats.org/officeDocument/2006/relationships/image" Target="../media/image12.emf"/><Relationship Id="rId2" Type="http://schemas.openxmlformats.org/officeDocument/2006/relationships/image" Target="../media/image2.emf"/><Relationship Id="rId1" Type="http://schemas.openxmlformats.org/officeDocument/2006/relationships/slideLayout" Target="../slideLayouts/slideLayout2.xml"/><Relationship Id="rId6" Type="http://schemas.openxmlformats.org/officeDocument/2006/relationships/image" Target="../media/image6.emf"/><Relationship Id="rId11" Type="http://schemas.openxmlformats.org/officeDocument/2006/relationships/image" Target="../media/image11.emf"/><Relationship Id="rId5" Type="http://schemas.openxmlformats.org/officeDocument/2006/relationships/image" Target="../media/image5.emf"/><Relationship Id="rId10" Type="http://schemas.openxmlformats.org/officeDocument/2006/relationships/image" Target="../media/image10.emf"/><Relationship Id="rId4" Type="http://schemas.openxmlformats.org/officeDocument/2006/relationships/image" Target="../media/image4.emf"/><Relationship Id="rId9" Type="http://schemas.openxmlformats.org/officeDocument/2006/relationships/image" Target="../media/image9.emf"/></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289" name="CasellaDiTesto 4"/>
          <p:cNvSpPr txBox="1">
            <a:spLocks noChangeArrowheads="1"/>
          </p:cNvSpPr>
          <p:nvPr/>
        </p:nvSpPr>
        <p:spPr bwMode="auto">
          <a:xfrm>
            <a:off x="903288" y="679450"/>
            <a:ext cx="7551737" cy="5570538"/>
          </a:xfrm>
          <a:prstGeom prst="rect">
            <a:avLst/>
          </a:prstGeom>
          <a:noFill/>
          <a:ln w="9525">
            <a:noFill/>
            <a:miter lim="800000"/>
            <a:headEnd/>
            <a:tailEnd/>
          </a:ln>
        </p:spPr>
        <p:txBody>
          <a:bodyPr>
            <a:spAutoFit/>
          </a:bodyPr>
          <a:lstStyle/>
          <a:p>
            <a:r>
              <a:rPr lang="it-IT" sz="2800" b="1">
                <a:solidFill>
                  <a:srgbClr val="505150"/>
                </a:solidFill>
                <a:latin typeface="Calibri" pitchFamily="34" charset="0"/>
              </a:rPr>
              <a:t>Psn 2014-2016. Aggiornamento 2016</a:t>
            </a:r>
          </a:p>
          <a:p>
            <a:endParaRPr lang="it-IT" sz="2800">
              <a:solidFill>
                <a:srgbClr val="505150"/>
              </a:solidFill>
              <a:latin typeface="Calibri" pitchFamily="34" charset="0"/>
            </a:endParaRPr>
          </a:p>
          <a:p>
            <a:r>
              <a:rPr lang="it-IT" sz="2400" i="1">
                <a:solidFill>
                  <a:srgbClr val="505150"/>
                </a:solidFill>
                <a:latin typeface="Calibri" pitchFamily="34" charset="0"/>
              </a:rPr>
              <a:t>Riunione di coordinamento</a:t>
            </a:r>
          </a:p>
          <a:p>
            <a:endParaRPr lang="it-IT" sz="2100" i="1">
              <a:solidFill>
                <a:srgbClr val="505150"/>
              </a:solidFill>
              <a:latin typeface="Calibri" pitchFamily="34" charset="0"/>
            </a:endParaRPr>
          </a:p>
          <a:p>
            <a:endParaRPr lang="it-IT" sz="2100" i="1">
              <a:solidFill>
                <a:srgbClr val="505150"/>
              </a:solidFill>
              <a:latin typeface="Calibri" pitchFamily="34" charset="0"/>
            </a:endParaRPr>
          </a:p>
          <a:p>
            <a:endParaRPr lang="it-IT" sz="1200" b="1">
              <a:solidFill>
                <a:srgbClr val="505150"/>
              </a:solidFill>
            </a:endParaRPr>
          </a:p>
          <a:p>
            <a:r>
              <a:rPr lang="it-IT" sz="4000" b="1">
                <a:solidFill>
                  <a:srgbClr val="505150"/>
                </a:solidFill>
                <a:latin typeface="Calibri" pitchFamily="34" charset="0"/>
              </a:rPr>
              <a:t>Il Psn: che cosa cambia con la legge n. 125 del 30 ottobre 2013</a:t>
            </a:r>
            <a:endParaRPr lang="it-IT" sz="4000">
              <a:solidFill>
                <a:srgbClr val="505150"/>
              </a:solidFill>
            </a:endParaRPr>
          </a:p>
          <a:p>
            <a:endParaRPr lang="it-IT" i="1">
              <a:latin typeface="Calibri" pitchFamily="34" charset="0"/>
            </a:endParaRPr>
          </a:p>
          <a:p>
            <a:endParaRPr lang="it-IT" i="1">
              <a:latin typeface="Calibri" pitchFamily="34" charset="0"/>
            </a:endParaRPr>
          </a:p>
          <a:p>
            <a:r>
              <a:rPr lang="it-IT" sz="2800" i="1">
                <a:latin typeface="Calibri" pitchFamily="34" charset="0"/>
              </a:rPr>
              <a:t>Raffaele Malizia</a:t>
            </a:r>
          </a:p>
          <a:p>
            <a:endParaRPr lang="it-IT" sz="1300" i="1"/>
          </a:p>
          <a:p>
            <a:endParaRPr lang="it-IT" sz="1500" i="1"/>
          </a:p>
          <a:p>
            <a:endParaRPr lang="it-IT" sz="1500" i="1"/>
          </a:p>
          <a:p>
            <a:endParaRPr lang="it-IT" sz="1500" i="1"/>
          </a:p>
          <a:p>
            <a:r>
              <a:rPr lang="it-IT" sz="2000"/>
              <a:t>15 settembre 2014</a:t>
            </a: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2813" y="635000"/>
            <a:ext cx="7772400" cy="1362075"/>
          </a:xfrm>
        </p:spPr>
        <p:txBody>
          <a:bodyPr/>
          <a:lstStyle/>
          <a:p>
            <a:pPr algn="ctr">
              <a:defRPr/>
            </a:pPr>
            <a:r>
              <a:rPr lang="it-IT" sz="2800" dirty="0" smtClean="0"/>
              <a:t>Il nuovo art. 13 </a:t>
            </a:r>
            <a:br>
              <a:rPr lang="it-IT" sz="2800" dirty="0" smtClean="0"/>
            </a:br>
            <a:r>
              <a:rPr lang="it-IT" sz="2800" dirty="0" smtClean="0"/>
              <a:t>sul programma statistico nazionale</a:t>
            </a:r>
            <a:endParaRPr lang="it-IT" sz="2800" dirty="0"/>
          </a:p>
        </p:txBody>
      </p:sp>
      <p:sp>
        <p:nvSpPr>
          <p:cNvPr id="3" name="Segnaposto testo 2"/>
          <p:cNvSpPr>
            <a:spLocks noGrp="1"/>
          </p:cNvSpPr>
          <p:nvPr>
            <p:ph type="body" idx="1"/>
          </p:nvPr>
        </p:nvSpPr>
        <p:spPr bwMode="auto">
          <a:xfrm>
            <a:off x="912813" y="4392613"/>
            <a:ext cx="7772400" cy="1500187"/>
          </a:xfrm>
          <a:noFill/>
          <a:ln>
            <a:miter lim="800000"/>
            <a:headEnd/>
            <a:tailEnd/>
          </a:ln>
        </p:spPr>
        <p:txBody>
          <a:bodyPr vert="horz" wrap="square" lIns="91440" tIns="45720" rIns="91440" bIns="45720" numCol="1" anchorCtr="0" compatLnSpc="1">
            <a:prstTxWarp prst="textNoShape">
              <a:avLst/>
            </a:prstTxWarp>
          </a:bodyPr>
          <a:lstStyle/>
          <a:p>
            <a:r>
              <a:rPr lang="it-IT" sz="2400" b="1" i="1" smtClean="0">
                <a:solidFill>
                  <a:srgbClr val="FF0000"/>
                </a:solidFill>
              </a:rPr>
              <a:t>3-ter. Al fine di attuare i principi di cui al comma 2 dell'articolo 1, con il decreto di cui al comma 3 del presente articolo è approvato l'elenco delle rilevazioni comprese nel programma statistico nazionale rispetto alle quali sussiste l'obbligo di risposta di cui all'articolo 7, e sono definiti i criteri da utilizzare per individuare, ai fini dell'accertamento di cui all'articolo 11, comma 2, le unità di rilevazione la cui mancata risposta comporta l'applicazione della sanzione di cui al medesimo articolo 7</a:t>
            </a:r>
            <a:r>
              <a:rPr lang="it-IT" sz="2400" smtClean="0">
                <a:solidFill>
                  <a:srgbClr val="FF0000"/>
                </a:solidFill>
              </a:rPr>
              <a:t>. </a:t>
            </a:r>
            <a:endParaRPr lang="it-IT" sz="2400" i="1" smtClean="0">
              <a:solidFill>
                <a:srgbClr val="FF0000"/>
              </a:solidFill>
            </a:endParaRPr>
          </a:p>
        </p:txBody>
      </p:sp>
      <p:sp>
        <p:nvSpPr>
          <p:cNvPr id="21507" name="CasellaDiTesto 3"/>
          <p:cNvSpPr txBox="1">
            <a:spLocks noChangeArrowheads="1"/>
          </p:cNvSpPr>
          <p:nvPr/>
        </p:nvSpPr>
        <p:spPr bwMode="auto">
          <a:xfrm>
            <a:off x="722313" y="6362700"/>
            <a:ext cx="3049587" cy="369888"/>
          </a:xfrm>
          <a:prstGeom prst="rect">
            <a:avLst/>
          </a:prstGeom>
          <a:noFill/>
          <a:ln w="9525">
            <a:noFill/>
            <a:miter lim="800000"/>
            <a:headEnd/>
            <a:tailEnd/>
          </a:ln>
        </p:spPr>
        <p:txBody>
          <a:bodyPr>
            <a:spAutoFit/>
          </a:bodyPr>
          <a:lstStyle/>
          <a:p>
            <a:r>
              <a:rPr lang="it-IT"/>
              <a:t>Raffaele Malizia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1046163" y="4081463"/>
            <a:ext cx="7772400" cy="1498600"/>
          </a:xfrm>
        </p:spPr>
        <p:txBody>
          <a:bodyPr/>
          <a:lstStyle/>
          <a:p>
            <a:pPr>
              <a:defRPr/>
            </a:pPr>
            <a:r>
              <a:rPr lang="it-IT" sz="4800" dirty="0" smtClean="0">
                <a:solidFill>
                  <a:srgbClr val="0099FF"/>
                </a:solidFill>
                <a:latin typeface="Aharoni" panose="02010803020104030203" pitchFamily="2" charset="-79"/>
                <a:cs typeface="Aharoni" panose="02010803020104030203" pitchFamily="2" charset="-79"/>
              </a:rPr>
              <a:t>Grazie per l’attenzione</a:t>
            </a:r>
          </a:p>
          <a:p>
            <a:pPr>
              <a:defRPr/>
            </a:pPr>
            <a:endParaRPr lang="it-IT" sz="4800" dirty="0">
              <a:latin typeface="Aharoni" panose="02010803020104030203" pitchFamily="2" charset="-79"/>
              <a:cs typeface="Aharoni" panose="02010803020104030203" pitchFamily="2" charset="-79"/>
            </a:endParaRPr>
          </a:p>
          <a:p>
            <a:pPr>
              <a:defRPr/>
            </a:pPr>
            <a:endParaRPr lang="it-IT" sz="4800" dirty="0" smtClean="0">
              <a:latin typeface="Aharoni" panose="02010803020104030203" pitchFamily="2" charset="-79"/>
              <a:cs typeface="Aharoni" panose="02010803020104030203" pitchFamily="2" charset="-79"/>
            </a:endParaRPr>
          </a:p>
          <a:p>
            <a:pPr>
              <a:defRPr/>
            </a:pPr>
            <a:r>
              <a:rPr lang="it-IT" sz="3600" dirty="0" smtClean="0">
                <a:latin typeface="Aharoni" panose="02010803020104030203" pitchFamily="2" charset="-79"/>
                <a:cs typeface="Aharoni" panose="02010803020104030203" pitchFamily="2" charset="-79"/>
              </a:rPr>
              <a:t>malizia@istat.it</a:t>
            </a:r>
            <a:endParaRPr lang="it-IT" sz="3600" dirty="0">
              <a:latin typeface="Aharoni" panose="02010803020104030203" pitchFamily="2" charset="-79"/>
              <a:cs typeface="Aharoni" panose="02010803020104030203" pitchFamily="2" charset="-79"/>
            </a:endParaRP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2"/>
          <p:cNvSpPr>
            <a:spLocks noGrp="1" noChangeArrowheads="1"/>
          </p:cNvSpPr>
          <p:nvPr>
            <p:ph type="title"/>
          </p:nvPr>
        </p:nvSpPr>
        <p:spPr>
          <a:xfrm>
            <a:off x="0" y="465138"/>
            <a:ext cx="9144000" cy="666750"/>
          </a:xfrm>
        </p:spPr>
        <p:txBody>
          <a:bodyPr/>
          <a:lstStyle/>
          <a:p>
            <a:pPr algn="ctr" eaLnBrk="1" hangingPunct="1">
              <a:defRPr/>
            </a:pPr>
            <a:r>
              <a:rPr lang="it-IT" sz="1700" dirty="0" smtClean="0">
                <a:solidFill>
                  <a:srgbClr val="FF0000"/>
                </a:solidFill>
              </a:rPr>
              <a:t>Il </a:t>
            </a:r>
            <a:r>
              <a:rPr lang="it-IT" sz="1700" dirty="0" err="1" smtClean="0">
                <a:solidFill>
                  <a:srgbClr val="FF0000"/>
                </a:solidFill>
              </a:rPr>
              <a:t>framework</a:t>
            </a:r>
            <a:r>
              <a:rPr lang="it-IT" sz="1700" dirty="0" smtClean="0">
                <a:solidFill>
                  <a:srgbClr val="FF0000"/>
                </a:solidFill>
              </a:rPr>
              <a:t> concettuale di riferimento per lo sviluppo di un ambiente favorevole alla trasformazione degli input in conoscenza</a:t>
            </a:r>
          </a:p>
        </p:txBody>
      </p:sp>
      <p:pic>
        <p:nvPicPr>
          <p:cNvPr id="5" name="Picture 54"/>
          <p:cNvPicPr>
            <a:picLocks noChangeAspect="1" noChangeArrowheads="1"/>
          </p:cNvPicPr>
          <p:nvPr/>
        </p:nvPicPr>
        <p:blipFill>
          <a:blip r:embed="rId2"/>
          <a:srcRect/>
          <a:stretch>
            <a:fillRect/>
          </a:stretch>
        </p:blipFill>
        <p:spPr bwMode="auto">
          <a:xfrm>
            <a:off x="771525" y="1131888"/>
            <a:ext cx="7104063" cy="469900"/>
          </a:xfrm>
          <a:prstGeom prst="rect">
            <a:avLst/>
          </a:prstGeom>
          <a:noFill/>
          <a:ln w="9525">
            <a:noFill/>
            <a:miter lim="800000"/>
            <a:headEnd/>
            <a:tailEnd/>
          </a:ln>
        </p:spPr>
      </p:pic>
      <p:pic>
        <p:nvPicPr>
          <p:cNvPr id="6" name="Picture 10"/>
          <p:cNvPicPr>
            <a:picLocks noChangeAspect="1" noChangeArrowheads="1"/>
          </p:cNvPicPr>
          <p:nvPr/>
        </p:nvPicPr>
        <p:blipFill>
          <a:blip r:embed="rId3"/>
          <a:srcRect/>
          <a:stretch>
            <a:fillRect/>
          </a:stretch>
        </p:blipFill>
        <p:spPr bwMode="auto">
          <a:xfrm>
            <a:off x="771525" y="1608138"/>
            <a:ext cx="2047875" cy="1792287"/>
          </a:xfrm>
          <a:prstGeom prst="rect">
            <a:avLst/>
          </a:prstGeom>
          <a:noFill/>
          <a:ln w="9525">
            <a:noFill/>
            <a:miter lim="800000"/>
            <a:headEnd/>
            <a:tailEnd/>
          </a:ln>
        </p:spPr>
      </p:pic>
      <p:pic>
        <p:nvPicPr>
          <p:cNvPr id="8" name="Picture 150"/>
          <p:cNvPicPr>
            <a:picLocks noChangeAspect="1" noChangeArrowheads="1"/>
          </p:cNvPicPr>
          <p:nvPr/>
        </p:nvPicPr>
        <p:blipFill>
          <a:blip r:embed="rId4"/>
          <a:srcRect/>
          <a:stretch>
            <a:fillRect/>
          </a:stretch>
        </p:blipFill>
        <p:spPr bwMode="auto">
          <a:xfrm>
            <a:off x="3105150" y="1646238"/>
            <a:ext cx="2581275" cy="1754187"/>
          </a:xfrm>
          <a:prstGeom prst="rect">
            <a:avLst/>
          </a:prstGeom>
          <a:noFill/>
          <a:ln w="9525">
            <a:noFill/>
            <a:miter lim="800000"/>
            <a:headEnd/>
            <a:tailEnd/>
          </a:ln>
        </p:spPr>
      </p:pic>
      <p:pic>
        <p:nvPicPr>
          <p:cNvPr id="9" name="Picture 151"/>
          <p:cNvPicPr>
            <a:picLocks noChangeAspect="1" noChangeArrowheads="1"/>
          </p:cNvPicPr>
          <p:nvPr/>
        </p:nvPicPr>
        <p:blipFill>
          <a:blip r:embed="rId5"/>
          <a:srcRect/>
          <a:stretch>
            <a:fillRect/>
          </a:stretch>
        </p:blipFill>
        <p:spPr bwMode="auto">
          <a:xfrm>
            <a:off x="6072188" y="1646238"/>
            <a:ext cx="1803400" cy="1738312"/>
          </a:xfrm>
          <a:prstGeom prst="rect">
            <a:avLst/>
          </a:prstGeom>
          <a:noFill/>
          <a:ln w="9525">
            <a:noFill/>
            <a:miter lim="800000"/>
            <a:headEnd/>
            <a:tailEnd/>
          </a:ln>
        </p:spPr>
      </p:pic>
      <p:pic>
        <p:nvPicPr>
          <p:cNvPr id="10" name="Picture 232"/>
          <p:cNvPicPr>
            <a:picLocks noChangeAspect="1" noChangeArrowheads="1"/>
          </p:cNvPicPr>
          <p:nvPr/>
        </p:nvPicPr>
        <p:blipFill>
          <a:blip r:embed="rId6"/>
          <a:srcRect/>
          <a:stretch>
            <a:fillRect/>
          </a:stretch>
        </p:blipFill>
        <p:spPr bwMode="auto">
          <a:xfrm>
            <a:off x="771525" y="3535363"/>
            <a:ext cx="7104063" cy="641350"/>
          </a:xfrm>
          <a:prstGeom prst="rect">
            <a:avLst/>
          </a:prstGeom>
          <a:noFill/>
          <a:ln w="9525">
            <a:noFill/>
            <a:miter lim="800000"/>
            <a:headEnd/>
            <a:tailEnd/>
          </a:ln>
        </p:spPr>
      </p:pic>
      <p:pic>
        <p:nvPicPr>
          <p:cNvPr id="11" name="Picture 299"/>
          <p:cNvPicPr>
            <a:picLocks noChangeAspect="1" noChangeArrowheads="1"/>
          </p:cNvPicPr>
          <p:nvPr/>
        </p:nvPicPr>
        <p:blipFill>
          <a:blip r:embed="rId7"/>
          <a:srcRect/>
          <a:stretch>
            <a:fillRect/>
          </a:stretch>
        </p:blipFill>
        <p:spPr bwMode="auto">
          <a:xfrm>
            <a:off x="771525" y="4321175"/>
            <a:ext cx="7104063" cy="485775"/>
          </a:xfrm>
          <a:prstGeom prst="rect">
            <a:avLst/>
          </a:prstGeom>
          <a:noFill/>
          <a:ln w="9525">
            <a:noFill/>
            <a:miter lim="800000"/>
            <a:headEnd/>
            <a:tailEnd/>
          </a:ln>
        </p:spPr>
      </p:pic>
      <p:pic>
        <p:nvPicPr>
          <p:cNvPr id="13" name="Picture 300"/>
          <p:cNvPicPr>
            <a:picLocks noChangeAspect="1" noChangeArrowheads="1"/>
          </p:cNvPicPr>
          <p:nvPr/>
        </p:nvPicPr>
        <p:blipFill>
          <a:blip r:embed="rId8"/>
          <a:srcRect/>
          <a:stretch>
            <a:fillRect/>
          </a:stretch>
        </p:blipFill>
        <p:spPr bwMode="auto">
          <a:xfrm>
            <a:off x="771525" y="5057775"/>
            <a:ext cx="7104063" cy="839788"/>
          </a:xfrm>
          <a:prstGeom prst="rect">
            <a:avLst/>
          </a:prstGeom>
          <a:noFill/>
          <a:ln w="9525">
            <a:noFill/>
            <a:miter lim="800000"/>
            <a:headEnd/>
            <a:tailEnd/>
          </a:ln>
        </p:spPr>
      </p:pic>
      <p:pic>
        <p:nvPicPr>
          <p:cNvPr id="1026" name="Picture 2"/>
          <p:cNvPicPr>
            <a:picLocks noChangeAspect="1" noChangeArrowheads="1"/>
          </p:cNvPicPr>
          <p:nvPr/>
        </p:nvPicPr>
        <p:blipFill>
          <a:blip r:embed="rId9"/>
          <a:srcRect/>
          <a:stretch>
            <a:fillRect/>
          </a:stretch>
        </p:blipFill>
        <p:spPr bwMode="auto">
          <a:xfrm>
            <a:off x="0" y="511175"/>
            <a:ext cx="2085975" cy="984250"/>
          </a:xfrm>
          <a:prstGeom prst="rect">
            <a:avLst/>
          </a:prstGeom>
          <a:noFill/>
          <a:ln w="9525">
            <a:noFill/>
            <a:miter lim="800000"/>
            <a:headEnd/>
            <a:tailEnd/>
          </a:ln>
        </p:spPr>
      </p:pic>
      <p:pic>
        <p:nvPicPr>
          <p:cNvPr id="1027" name="Picture 3"/>
          <p:cNvPicPr>
            <a:picLocks noChangeAspect="1" noChangeArrowheads="1"/>
          </p:cNvPicPr>
          <p:nvPr/>
        </p:nvPicPr>
        <p:blipFill>
          <a:blip r:embed="rId10"/>
          <a:srcRect/>
          <a:stretch>
            <a:fillRect/>
          </a:stretch>
        </p:blipFill>
        <p:spPr bwMode="auto">
          <a:xfrm>
            <a:off x="6705600" y="369888"/>
            <a:ext cx="1806575" cy="1125537"/>
          </a:xfrm>
          <a:prstGeom prst="rect">
            <a:avLst/>
          </a:prstGeom>
          <a:noFill/>
          <a:ln w="9525">
            <a:noFill/>
            <a:miter lim="800000"/>
            <a:headEnd/>
            <a:tailEnd/>
          </a:ln>
        </p:spPr>
      </p:pic>
      <p:pic>
        <p:nvPicPr>
          <p:cNvPr id="1029" name="Picture 5"/>
          <p:cNvPicPr>
            <a:picLocks noChangeAspect="1" noChangeArrowheads="1"/>
          </p:cNvPicPr>
          <p:nvPr/>
        </p:nvPicPr>
        <p:blipFill>
          <a:blip r:embed="rId11"/>
          <a:srcRect/>
          <a:stretch>
            <a:fillRect/>
          </a:stretch>
        </p:blipFill>
        <p:spPr bwMode="auto">
          <a:xfrm>
            <a:off x="7277100" y="1211263"/>
            <a:ext cx="1866900" cy="869950"/>
          </a:xfrm>
          <a:prstGeom prst="rect">
            <a:avLst/>
          </a:prstGeom>
          <a:noFill/>
          <a:ln w="9525">
            <a:noFill/>
            <a:miter lim="800000"/>
            <a:headEnd/>
            <a:tailEnd/>
          </a:ln>
        </p:spPr>
      </p:pic>
      <p:pic>
        <p:nvPicPr>
          <p:cNvPr id="1031" name="Picture 7"/>
          <p:cNvPicPr>
            <a:picLocks noChangeAspect="1" noChangeArrowheads="1"/>
          </p:cNvPicPr>
          <p:nvPr/>
        </p:nvPicPr>
        <p:blipFill>
          <a:blip r:embed="rId12"/>
          <a:srcRect/>
          <a:stretch>
            <a:fillRect/>
          </a:stretch>
        </p:blipFill>
        <p:spPr bwMode="auto">
          <a:xfrm>
            <a:off x="7162800" y="2466975"/>
            <a:ext cx="1981200" cy="642938"/>
          </a:xfrm>
          <a:prstGeom prst="rect">
            <a:avLst/>
          </a:prstGeom>
          <a:noFill/>
          <a:ln w="9525">
            <a:noFill/>
            <a:miter lim="800000"/>
            <a:headEnd/>
            <a:tailEnd/>
          </a:ln>
        </p:spPr>
      </p:pic>
      <p:cxnSp>
        <p:nvCxnSpPr>
          <p:cNvPr id="47" name="Connettore 4 46"/>
          <p:cNvCxnSpPr/>
          <p:nvPr/>
        </p:nvCxnSpPr>
        <p:spPr>
          <a:xfrm rot="5400000">
            <a:off x="7043738" y="2562225"/>
            <a:ext cx="2095500" cy="84137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cxnSp>
        <p:nvCxnSpPr>
          <p:cNvPr id="59" name="Connettore 4 58"/>
          <p:cNvCxnSpPr/>
          <p:nvPr/>
        </p:nvCxnSpPr>
        <p:spPr>
          <a:xfrm rot="5400000">
            <a:off x="7415213" y="3216275"/>
            <a:ext cx="920750" cy="708025"/>
          </a:xfrm>
          <a:prstGeom prst="bentConnector3">
            <a:avLst>
              <a:gd name="adj1" fmla="val 50000"/>
            </a:avLst>
          </a:prstGeom>
          <a:ln>
            <a:tailEnd type="arrow"/>
          </a:ln>
        </p:spPr>
        <p:style>
          <a:lnRef idx="2">
            <a:schemeClr val="accent1"/>
          </a:lnRef>
          <a:fillRef idx="0">
            <a:schemeClr val="accent1"/>
          </a:fillRef>
          <a:effectRef idx="1">
            <a:schemeClr val="accent1"/>
          </a:effectRef>
          <a:fontRef idx="minor">
            <a:schemeClr val="tx1"/>
          </a:fontRef>
        </p:style>
      </p:cxnSp>
      <p:sp>
        <p:nvSpPr>
          <p:cNvPr id="1032" name="AutoShape 8"/>
          <p:cNvSpPr>
            <a:spLocks noChangeArrowheads="1"/>
          </p:cNvSpPr>
          <p:nvPr/>
        </p:nvSpPr>
        <p:spPr bwMode="auto">
          <a:xfrm>
            <a:off x="17463" y="2971800"/>
            <a:ext cx="2068512" cy="857250"/>
          </a:xfrm>
          <a:prstGeom prst="wedgeEllipseCallout">
            <a:avLst>
              <a:gd name="adj1" fmla="val 39838"/>
              <a:gd name="adj2" fmla="val 67569"/>
            </a:avLst>
          </a:prstGeom>
          <a:solidFill>
            <a:srgbClr val="FFFFFF"/>
          </a:solidFill>
          <a:ln w="9525">
            <a:solidFill>
              <a:srgbClr val="FF0000"/>
            </a:solidFill>
            <a:miter lim="800000"/>
            <a:headEnd/>
            <a:tailEnd/>
          </a:ln>
        </p:spPr>
        <p:txBody>
          <a:bodyPr/>
          <a:lstStyle/>
          <a:p>
            <a:pPr defTabSz="914400">
              <a:spcAft>
                <a:spcPts val="1000"/>
              </a:spcAft>
            </a:pPr>
            <a:r>
              <a:rPr lang="it-IT" sz="1100">
                <a:latin typeface="Calibri" pitchFamily="34" charset="0"/>
              </a:rPr>
              <a:t>DARCAP – Framework per la qualità archivi amministrativi</a:t>
            </a:r>
            <a:endParaRPr lang="it-IT"/>
          </a:p>
        </p:txBody>
      </p:sp>
      <p:cxnSp>
        <p:nvCxnSpPr>
          <p:cNvPr id="63" name="Connettore 4 62"/>
          <p:cNvCxnSpPr>
            <a:stCxn id="1032" idx="3"/>
          </p:cNvCxnSpPr>
          <p:nvPr/>
        </p:nvCxnSpPr>
        <p:spPr>
          <a:xfrm rot="16200000" flipH="1">
            <a:off x="-70644" y="4094957"/>
            <a:ext cx="2020887" cy="1238250"/>
          </a:xfrm>
          <a:prstGeom prst="bentConnector3">
            <a:avLst>
              <a:gd name="adj1" fmla="val 57080"/>
            </a:avLst>
          </a:prstGeom>
          <a:ln>
            <a:tailEnd type="arrow"/>
          </a:ln>
        </p:spPr>
        <p:style>
          <a:lnRef idx="2">
            <a:schemeClr val="accent1"/>
          </a:lnRef>
          <a:fillRef idx="0">
            <a:schemeClr val="accent1"/>
          </a:fillRef>
          <a:effectRef idx="1">
            <a:schemeClr val="accent1"/>
          </a:effectRef>
          <a:fontRef idx="minor">
            <a:schemeClr val="tx1"/>
          </a:fontRef>
        </p:style>
      </p:cxnSp>
      <p:sp>
        <p:nvSpPr>
          <p:cNvPr id="1034" name="AutoShape 10"/>
          <p:cNvSpPr>
            <a:spLocks noChangeArrowheads="1"/>
          </p:cNvSpPr>
          <p:nvPr/>
        </p:nvSpPr>
        <p:spPr bwMode="auto">
          <a:xfrm>
            <a:off x="987425" y="4668838"/>
            <a:ext cx="2117725" cy="695325"/>
          </a:xfrm>
          <a:prstGeom prst="wedgeEllipseCallout">
            <a:avLst>
              <a:gd name="adj1" fmla="val 42444"/>
              <a:gd name="adj2" fmla="val -50273"/>
            </a:avLst>
          </a:prstGeom>
          <a:solidFill>
            <a:srgbClr val="FFFFFF"/>
          </a:solidFill>
          <a:ln w="9525">
            <a:solidFill>
              <a:srgbClr val="FF0000"/>
            </a:solidFill>
            <a:miter lim="800000"/>
            <a:headEnd/>
            <a:tailEnd/>
          </a:ln>
        </p:spPr>
        <p:txBody>
          <a:bodyPr/>
          <a:lstStyle/>
          <a:p>
            <a:pPr defTabSz="914400">
              <a:spcAft>
                <a:spcPts val="1000"/>
              </a:spcAft>
            </a:pPr>
            <a:r>
              <a:rPr lang="it-IT" sz="1100">
                <a:latin typeface="Calibri" pitchFamily="34" charset="0"/>
              </a:rPr>
              <a:t>Soppressione della Saes non delle funzioni</a:t>
            </a:r>
            <a:endParaRPr lang="it-IT"/>
          </a:p>
        </p:txBody>
      </p:sp>
      <p:sp>
        <p:nvSpPr>
          <p:cNvPr id="1035" name="AutoShape 11"/>
          <p:cNvSpPr>
            <a:spLocks noChangeArrowheads="1"/>
          </p:cNvSpPr>
          <p:nvPr/>
        </p:nvSpPr>
        <p:spPr bwMode="auto">
          <a:xfrm>
            <a:off x="5013325" y="4629150"/>
            <a:ext cx="1793875" cy="855663"/>
          </a:xfrm>
          <a:prstGeom prst="wedgeEllipseCallout">
            <a:avLst>
              <a:gd name="adj1" fmla="val -52551"/>
              <a:gd name="adj2" fmla="val 49111"/>
            </a:avLst>
          </a:prstGeom>
          <a:solidFill>
            <a:srgbClr val="FFFFFF"/>
          </a:solidFill>
          <a:ln w="9525">
            <a:solidFill>
              <a:srgbClr val="FF0000"/>
            </a:solidFill>
            <a:miter lim="800000"/>
            <a:headEnd/>
            <a:tailEnd/>
          </a:ln>
        </p:spPr>
        <p:txBody>
          <a:bodyPr/>
          <a:lstStyle/>
          <a:p>
            <a:pPr defTabSz="914400">
              <a:spcAft>
                <a:spcPts val="1000"/>
              </a:spcAft>
            </a:pPr>
            <a:r>
              <a:rPr lang="it-IT" sz="1100">
                <a:latin typeface="Calibri" pitchFamily="34" charset="0"/>
              </a:rPr>
              <a:t>Problematica scambio microdati</a:t>
            </a:r>
            <a:endParaRPr lang="it-IT"/>
          </a:p>
        </p:txBody>
      </p:sp>
      <p:pic>
        <p:nvPicPr>
          <p:cNvPr id="1036" name="Picture 12"/>
          <p:cNvPicPr>
            <a:picLocks noChangeAspect="1" noChangeArrowheads="1"/>
          </p:cNvPicPr>
          <p:nvPr/>
        </p:nvPicPr>
        <p:blipFill>
          <a:blip r:embed="rId13"/>
          <a:srcRect/>
          <a:stretch>
            <a:fillRect/>
          </a:stretch>
        </p:blipFill>
        <p:spPr bwMode="auto">
          <a:xfrm>
            <a:off x="2819400" y="2043113"/>
            <a:ext cx="1898650" cy="1785937"/>
          </a:xfrm>
          <a:prstGeom prst="rect">
            <a:avLst/>
          </a:prstGeom>
          <a:noFill/>
          <a:ln w="9525">
            <a:noFill/>
            <a:miter lim="800000"/>
            <a:headEnd/>
            <a:tailEnd/>
          </a:ln>
        </p:spPr>
      </p:pic>
      <p:cxnSp>
        <p:nvCxnSpPr>
          <p:cNvPr id="89" name="Connettore 2 88"/>
          <p:cNvCxnSpPr/>
          <p:nvPr/>
        </p:nvCxnSpPr>
        <p:spPr>
          <a:xfrm flipH="1" flipV="1">
            <a:off x="2306638" y="2201863"/>
            <a:ext cx="635000" cy="26511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2" name="Connettore 2 91"/>
          <p:cNvCxnSpPr/>
          <p:nvPr/>
        </p:nvCxnSpPr>
        <p:spPr>
          <a:xfrm flipV="1">
            <a:off x="4603750" y="2081213"/>
            <a:ext cx="420688" cy="385762"/>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5" name="Connettore 2 94"/>
          <p:cNvCxnSpPr/>
          <p:nvPr/>
        </p:nvCxnSpPr>
        <p:spPr>
          <a:xfrm flipV="1">
            <a:off x="4718050" y="2619375"/>
            <a:ext cx="1254125" cy="123825"/>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99" name="Connettore 2 98"/>
          <p:cNvCxnSpPr/>
          <p:nvPr/>
        </p:nvCxnSpPr>
        <p:spPr>
          <a:xfrm flipH="1">
            <a:off x="2306638" y="3276600"/>
            <a:ext cx="798512" cy="5524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2" name="Connettore 2 101"/>
          <p:cNvCxnSpPr/>
          <p:nvPr/>
        </p:nvCxnSpPr>
        <p:spPr>
          <a:xfrm>
            <a:off x="4386263" y="3338513"/>
            <a:ext cx="893762" cy="59690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5" name="Connettore 2 104"/>
          <p:cNvCxnSpPr/>
          <p:nvPr/>
        </p:nvCxnSpPr>
        <p:spPr>
          <a:xfrm flipH="1">
            <a:off x="2473325" y="3473450"/>
            <a:ext cx="958850" cy="2011363"/>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cxnSp>
        <p:nvCxnSpPr>
          <p:cNvPr id="107" name="Connettore 2 106"/>
          <p:cNvCxnSpPr>
            <a:stCxn id="1036" idx="1"/>
          </p:cNvCxnSpPr>
          <p:nvPr/>
        </p:nvCxnSpPr>
        <p:spPr>
          <a:xfrm flipH="1">
            <a:off x="2309813" y="2936875"/>
            <a:ext cx="509587" cy="158750"/>
          </a:xfrm>
          <a:prstGeom prst="straightConnector1">
            <a:avLst/>
          </a:prstGeom>
          <a:ln>
            <a:tailEnd type="arrow"/>
          </a:ln>
        </p:spPr>
        <p:style>
          <a:lnRef idx="2">
            <a:schemeClr val="accent1"/>
          </a:lnRef>
          <a:fillRef idx="0">
            <a:schemeClr val="accent1"/>
          </a:fillRef>
          <a:effectRef idx="1">
            <a:schemeClr val="accent1"/>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 presetClass="entr" presetSubtype="16"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ox(i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fade">
                                      <p:cBhvr>
                                        <p:cTn id="12" dur="20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box(in)">
                                      <p:cBhvr>
                                        <p:cTn id="17" dur="500"/>
                                        <p:tgtEl>
                                          <p:spTgt spid="8"/>
                                        </p:tgtEl>
                                      </p:cBhvr>
                                    </p:animEffect>
                                  </p:childTnLst>
                                </p:cTn>
                              </p:par>
                            </p:childTnLst>
                          </p:cTn>
                        </p:par>
                      </p:childTnLst>
                    </p:cTn>
                  </p:par>
                  <p:par>
                    <p:cTn id="18" fill="hold">
                      <p:stCondLst>
                        <p:cond delay="indefinite"/>
                      </p:stCondLst>
                      <p:childTnLst>
                        <p:par>
                          <p:cTn id="19" fill="hold">
                            <p:stCondLst>
                              <p:cond delay="0"/>
                            </p:stCondLst>
                            <p:childTnLst>
                              <p:par>
                                <p:cTn id="20" presetID="4" presetClass="entr" presetSubtype="16" fill="hold" nodeType="clickEffect">
                                  <p:stCondLst>
                                    <p:cond delay="0"/>
                                  </p:stCondLst>
                                  <p:childTnLst>
                                    <p:set>
                                      <p:cBhvr>
                                        <p:cTn id="21" dur="1" fill="hold">
                                          <p:stCondLst>
                                            <p:cond delay="0"/>
                                          </p:stCondLst>
                                        </p:cTn>
                                        <p:tgtEl>
                                          <p:spTgt spid="9"/>
                                        </p:tgtEl>
                                        <p:attrNameLst>
                                          <p:attrName>style.visibility</p:attrName>
                                        </p:attrNameLst>
                                      </p:cBhvr>
                                      <p:to>
                                        <p:strVal val="visible"/>
                                      </p:to>
                                    </p:set>
                                    <p:animEffect transition="in" filter="box(in)">
                                      <p:cBhvr>
                                        <p:cTn id="22" dur="500"/>
                                        <p:tgtEl>
                                          <p:spTgt spid="9"/>
                                        </p:tgtEl>
                                      </p:cBhvr>
                                    </p:animEffect>
                                  </p:childTnLst>
                                </p:cTn>
                              </p:par>
                            </p:childTnLst>
                          </p:cTn>
                        </p:par>
                      </p:childTnLst>
                    </p:cTn>
                  </p:par>
                  <p:par>
                    <p:cTn id="23" fill="hold">
                      <p:stCondLst>
                        <p:cond delay="indefinite"/>
                      </p:stCondLst>
                      <p:childTnLst>
                        <p:par>
                          <p:cTn id="24" fill="hold">
                            <p:stCondLst>
                              <p:cond delay="0"/>
                            </p:stCondLst>
                            <p:childTnLst>
                              <p:par>
                                <p:cTn id="25" presetID="4" presetClass="entr" presetSubtype="16" fill="hold" nodeType="clickEffect">
                                  <p:stCondLst>
                                    <p:cond delay="0"/>
                                  </p:stCondLst>
                                  <p:childTnLst>
                                    <p:set>
                                      <p:cBhvr>
                                        <p:cTn id="26" dur="1" fill="hold">
                                          <p:stCondLst>
                                            <p:cond delay="0"/>
                                          </p:stCondLst>
                                        </p:cTn>
                                        <p:tgtEl>
                                          <p:spTgt spid="10"/>
                                        </p:tgtEl>
                                        <p:attrNameLst>
                                          <p:attrName>style.visibility</p:attrName>
                                        </p:attrNameLst>
                                      </p:cBhvr>
                                      <p:to>
                                        <p:strVal val="visible"/>
                                      </p:to>
                                    </p:set>
                                    <p:animEffect transition="in" filter="box(in)">
                                      <p:cBhvr>
                                        <p:cTn id="27" dur="500"/>
                                        <p:tgtEl>
                                          <p:spTgt spid="10"/>
                                        </p:tgtEl>
                                      </p:cBhvr>
                                    </p:animEffect>
                                  </p:childTnLst>
                                </p:cTn>
                              </p:par>
                            </p:childTnLst>
                          </p:cTn>
                        </p:par>
                      </p:childTnLst>
                    </p:cTn>
                  </p:par>
                  <p:par>
                    <p:cTn id="28" fill="hold">
                      <p:stCondLst>
                        <p:cond delay="indefinite"/>
                      </p:stCondLst>
                      <p:childTnLst>
                        <p:par>
                          <p:cTn id="29" fill="hold">
                            <p:stCondLst>
                              <p:cond delay="0"/>
                            </p:stCondLst>
                            <p:childTnLst>
                              <p:par>
                                <p:cTn id="30" presetID="4" presetClass="entr" presetSubtype="16" fill="hold" nodeType="clickEffect">
                                  <p:stCondLst>
                                    <p:cond delay="0"/>
                                  </p:stCondLst>
                                  <p:childTnLst>
                                    <p:set>
                                      <p:cBhvr>
                                        <p:cTn id="31" dur="1" fill="hold">
                                          <p:stCondLst>
                                            <p:cond delay="0"/>
                                          </p:stCondLst>
                                        </p:cTn>
                                        <p:tgtEl>
                                          <p:spTgt spid="11"/>
                                        </p:tgtEl>
                                        <p:attrNameLst>
                                          <p:attrName>style.visibility</p:attrName>
                                        </p:attrNameLst>
                                      </p:cBhvr>
                                      <p:to>
                                        <p:strVal val="visible"/>
                                      </p:to>
                                    </p:set>
                                    <p:animEffect transition="in" filter="box(in)">
                                      <p:cBhvr>
                                        <p:cTn id="32" dur="500"/>
                                        <p:tgtEl>
                                          <p:spTgt spid="11"/>
                                        </p:tgtEl>
                                      </p:cBhvr>
                                    </p:animEffect>
                                  </p:childTnLst>
                                </p:cTn>
                              </p:par>
                            </p:childTnLst>
                          </p:cTn>
                        </p:par>
                      </p:childTnLst>
                    </p:cTn>
                  </p:par>
                  <p:par>
                    <p:cTn id="33" fill="hold">
                      <p:stCondLst>
                        <p:cond delay="indefinite"/>
                      </p:stCondLst>
                      <p:childTnLst>
                        <p:par>
                          <p:cTn id="34" fill="hold">
                            <p:stCondLst>
                              <p:cond delay="0"/>
                            </p:stCondLst>
                            <p:childTnLst>
                              <p:par>
                                <p:cTn id="35" presetID="4" presetClass="entr" presetSubtype="16" fill="hold" nodeType="clickEffect">
                                  <p:stCondLst>
                                    <p:cond delay="0"/>
                                  </p:stCondLst>
                                  <p:childTnLst>
                                    <p:set>
                                      <p:cBhvr>
                                        <p:cTn id="36" dur="1" fill="hold">
                                          <p:stCondLst>
                                            <p:cond delay="0"/>
                                          </p:stCondLst>
                                        </p:cTn>
                                        <p:tgtEl>
                                          <p:spTgt spid="13"/>
                                        </p:tgtEl>
                                        <p:attrNameLst>
                                          <p:attrName>style.visibility</p:attrName>
                                        </p:attrNameLst>
                                      </p:cBhvr>
                                      <p:to>
                                        <p:strVal val="visible"/>
                                      </p:to>
                                    </p:set>
                                    <p:animEffect transition="in" filter="box(in)">
                                      <p:cBhvr>
                                        <p:cTn id="37" dur="500"/>
                                        <p:tgtEl>
                                          <p:spTgt spid="13"/>
                                        </p:tgtEl>
                                      </p:cBhvr>
                                    </p:animEffect>
                                  </p:childTnLst>
                                </p:cTn>
                              </p:par>
                            </p:childTnLst>
                          </p:cTn>
                        </p:par>
                      </p:childTnLst>
                    </p:cTn>
                  </p:par>
                  <p:par>
                    <p:cTn id="38" fill="hold">
                      <p:stCondLst>
                        <p:cond delay="indefinite"/>
                      </p:stCondLst>
                      <p:childTnLst>
                        <p:par>
                          <p:cTn id="39" fill="hold">
                            <p:stCondLst>
                              <p:cond delay="0"/>
                            </p:stCondLst>
                            <p:childTnLst>
                              <p:par>
                                <p:cTn id="40" presetID="55" presetClass="entr" presetSubtype="0" fill="hold" nodeType="clickEffect">
                                  <p:stCondLst>
                                    <p:cond delay="0"/>
                                  </p:stCondLst>
                                  <p:childTnLst>
                                    <p:set>
                                      <p:cBhvr>
                                        <p:cTn id="41" dur="1" fill="hold">
                                          <p:stCondLst>
                                            <p:cond delay="0"/>
                                          </p:stCondLst>
                                        </p:cTn>
                                        <p:tgtEl>
                                          <p:spTgt spid="1026"/>
                                        </p:tgtEl>
                                        <p:attrNameLst>
                                          <p:attrName>style.visibility</p:attrName>
                                        </p:attrNameLst>
                                      </p:cBhvr>
                                      <p:to>
                                        <p:strVal val="visible"/>
                                      </p:to>
                                    </p:set>
                                    <p:anim calcmode="lin" valueType="num">
                                      <p:cBhvr>
                                        <p:cTn id="42" dur="1000" fill="hold"/>
                                        <p:tgtEl>
                                          <p:spTgt spid="1026"/>
                                        </p:tgtEl>
                                        <p:attrNameLst>
                                          <p:attrName>ppt_w</p:attrName>
                                        </p:attrNameLst>
                                      </p:cBhvr>
                                      <p:tavLst>
                                        <p:tav tm="0">
                                          <p:val>
                                            <p:strVal val="#ppt_w*0.70"/>
                                          </p:val>
                                        </p:tav>
                                        <p:tav tm="100000">
                                          <p:val>
                                            <p:strVal val="#ppt_w"/>
                                          </p:val>
                                        </p:tav>
                                      </p:tavLst>
                                    </p:anim>
                                    <p:anim calcmode="lin" valueType="num">
                                      <p:cBhvr>
                                        <p:cTn id="43" dur="1000" fill="hold"/>
                                        <p:tgtEl>
                                          <p:spTgt spid="1026"/>
                                        </p:tgtEl>
                                        <p:attrNameLst>
                                          <p:attrName>ppt_h</p:attrName>
                                        </p:attrNameLst>
                                      </p:cBhvr>
                                      <p:tavLst>
                                        <p:tav tm="0">
                                          <p:val>
                                            <p:strVal val="#ppt_h"/>
                                          </p:val>
                                        </p:tav>
                                        <p:tav tm="100000">
                                          <p:val>
                                            <p:strVal val="#ppt_h"/>
                                          </p:val>
                                        </p:tav>
                                      </p:tavLst>
                                    </p:anim>
                                    <p:animEffect transition="in" filter="fade">
                                      <p:cBhvr>
                                        <p:cTn id="44" dur="1000"/>
                                        <p:tgtEl>
                                          <p:spTgt spid="1026"/>
                                        </p:tgtEl>
                                      </p:cBhvr>
                                    </p:animEffect>
                                  </p:childTnLst>
                                </p:cTn>
                              </p:par>
                            </p:childTnLst>
                          </p:cTn>
                        </p:par>
                      </p:childTnLst>
                    </p:cTn>
                  </p:par>
                  <p:par>
                    <p:cTn id="45" fill="hold">
                      <p:stCondLst>
                        <p:cond delay="indefinite"/>
                      </p:stCondLst>
                      <p:childTnLst>
                        <p:par>
                          <p:cTn id="46" fill="hold">
                            <p:stCondLst>
                              <p:cond delay="0"/>
                            </p:stCondLst>
                            <p:childTnLst>
                              <p:par>
                                <p:cTn id="47" presetID="55" presetClass="entr" presetSubtype="0" fill="hold" nodeType="clickEffect">
                                  <p:stCondLst>
                                    <p:cond delay="0"/>
                                  </p:stCondLst>
                                  <p:childTnLst>
                                    <p:set>
                                      <p:cBhvr>
                                        <p:cTn id="48" dur="1" fill="hold">
                                          <p:stCondLst>
                                            <p:cond delay="0"/>
                                          </p:stCondLst>
                                        </p:cTn>
                                        <p:tgtEl>
                                          <p:spTgt spid="1027"/>
                                        </p:tgtEl>
                                        <p:attrNameLst>
                                          <p:attrName>style.visibility</p:attrName>
                                        </p:attrNameLst>
                                      </p:cBhvr>
                                      <p:to>
                                        <p:strVal val="visible"/>
                                      </p:to>
                                    </p:set>
                                    <p:anim calcmode="lin" valueType="num">
                                      <p:cBhvr>
                                        <p:cTn id="49" dur="1000" fill="hold"/>
                                        <p:tgtEl>
                                          <p:spTgt spid="1027"/>
                                        </p:tgtEl>
                                        <p:attrNameLst>
                                          <p:attrName>ppt_w</p:attrName>
                                        </p:attrNameLst>
                                      </p:cBhvr>
                                      <p:tavLst>
                                        <p:tav tm="0">
                                          <p:val>
                                            <p:strVal val="#ppt_w*0.70"/>
                                          </p:val>
                                        </p:tav>
                                        <p:tav tm="100000">
                                          <p:val>
                                            <p:strVal val="#ppt_w"/>
                                          </p:val>
                                        </p:tav>
                                      </p:tavLst>
                                    </p:anim>
                                    <p:anim calcmode="lin" valueType="num">
                                      <p:cBhvr>
                                        <p:cTn id="50" dur="1000" fill="hold"/>
                                        <p:tgtEl>
                                          <p:spTgt spid="1027"/>
                                        </p:tgtEl>
                                        <p:attrNameLst>
                                          <p:attrName>ppt_h</p:attrName>
                                        </p:attrNameLst>
                                      </p:cBhvr>
                                      <p:tavLst>
                                        <p:tav tm="0">
                                          <p:val>
                                            <p:strVal val="#ppt_h"/>
                                          </p:val>
                                        </p:tav>
                                        <p:tav tm="100000">
                                          <p:val>
                                            <p:strVal val="#ppt_h"/>
                                          </p:val>
                                        </p:tav>
                                      </p:tavLst>
                                    </p:anim>
                                    <p:animEffect transition="in" filter="fade">
                                      <p:cBhvr>
                                        <p:cTn id="51" dur="1000"/>
                                        <p:tgtEl>
                                          <p:spTgt spid="1027"/>
                                        </p:tgtEl>
                                      </p:cBhvr>
                                    </p:animEffect>
                                  </p:childTnLst>
                                </p:cTn>
                              </p:par>
                            </p:childTnLst>
                          </p:cTn>
                        </p:par>
                      </p:childTnLst>
                    </p:cTn>
                  </p:par>
                  <p:par>
                    <p:cTn id="52" fill="hold">
                      <p:stCondLst>
                        <p:cond delay="indefinite"/>
                      </p:stCondLst>
                      <p:childTnLst>
                        <p:par>
                          <p:cTn id="53" fill="hold">
                            <p:stCondLst>
                              <p:cond delay="0"/>
                            </p:stCondLst>
                            <p:childTnLst>
                              <p:par>
                                <p:cTn id="54" presetID="55" presetClass="entr" presetSubtype="0" fill="hold" nodeType="clickEffect">
                                  <p:stCondLst>
                                    <p:cond delay="0"/>
                                  </p:stCondLst>
                                  <p:childTnLst>
                                    <p:set>
                                      <p:cBhvr>
                                        <p:cTn id="55" dur="1" fill="hold">
                                          <p:stCondLst>
                                            <p:cond delay="0"/>
                                          </p:stCondLst>
                                        </p:cTn>
                                        <p:tgtEl>
                                          <p:spTgt spid="1029"/>
                                        </p:tgtEl>
                                        <p:attrNameLst>
                                          <p:attrName>style.visibility</p:attrName>
                                        </p:attrNameLst>
                                      </p:cBhvr>
                                      <p:to>
                                        <p:strVal val="visible"/>
                                      </p:to>
                                    </p:set>
                                    <p:anim calcmode="lin" valueType="num">
                                      <p:cBhvr>
                                        <p:cTn id="56" dur="1000" fill="hold"/>
                                        <p:tgtEl>
                                          <p:spTgt spid="1029"/>
                                        </p:tgtEl>
                                        <p:attrNameLst>
                                          <p:attrName>ppt_w</p:attrName>
                                        </p:attrNameLst>
                                      </p:cBhvr>
                                      <p:tavLst>
                                        <p:tav tm="0">
                                          <p:val>
                                            <p:strVal val="#ppt_w*0.70"/>
                                          </p:val>
                                        </p:tav>
                                        <p:tav tm="100000">
                                          <p:val>
                                            <p:strVal val="#ppt_w"/>
                                          </p:val>
                                        </p:tav>
                                      </p:tavLst>
                                    </p:anim>
                                    <p:anim calcmode="lin" valueType="num">
                                      <p:cBhvr>
                                        <p:cTn id="57" dur="1000" fill="hold"/>
                                        <p:tgtEl>
                                          <p:spTgt spid="1029"/>
                                        </p:tgtEl>
                                        <p:attrNameLst>
                                          <p:attrName>ppt_h</p:attrName>
                                        </p:attrNameLst>
                                      </p:cBhvr>
                                      <p:tavLst>
                                        <p:tav tm="0">
                                          <p:val>
                                            <p:strVal val="#ppt_h"/>
                                          </p:val>
                                        </p:tav>
                                        <p:tav tm="100000">
                                          <p:val>
                                            <p:strVal val="#ppt_h"/>
                                          </p:val>
                                        </p:tav>
                                      </p:tavLst>
                                    </p:anim>
                                    <p:animEffect transition="in" filter="fade">
                                      <p:cBhvr>
                                        <p:cTn id="58" dur="1000"/>
                                        <p:tgtEl>
                                          <p:spTgt spid="1029"/>
                                        </p:tgtEl>
                                      </p:cBhvr>
                                    </p:animEffect>
                                  </p:childTnLst>
                                </p:cTn>
                              </p:par>
                            </p:childTnLst>
                          </p:cTn>
                        </p:par>
                      </p:childTnLst>
                    </p:cTn>
                  </p:par>
                  <p:par>
                    <p:cTn id="59" fill="hold">
                      <p:stCondLst>
                        <p:cond delay="indefinite"/>
                      </p:stCondLst>
                      <p:childTnLst>
                        <p:par>
                          <p:cTn id="60" fill="hold">
                            <p:stCondLst>
                              <p:cond delay="0"/>
                            </p:stCondLst>
                            <p:childTnLst>
                              <p:par>
                                <p:cTn id="61" presetID="55" presetClass="entr" presetSubtype="0" fill="hold" nodeType="clickEffect">
                                  <p:stCondLst>
                                    <p:cond delay="0"/>
                                  </p:stCondLst>
                                  <p:childTnLst>
                                    <p:set>
                                      <p:cBhvr>
                                        <p:cTn id="62" dur="1" fill="hold">
                                          <p:stCondLst>
                                            <p:cond delay="0"/>
                                          </p:stCondLst>
                                        </p:cTn>
                                        <p:tgtEl>
                                          <p:spTgt spid="1031"/>
                                        </p:tgtEl>
                                        <p:attrNameLst>
                                          <p:attrName>style.visibility</p:attrName>
                                        </p:attrNameLst>
                                      </p:cBhvr>
                                      <p:to>
                                        <p:strVal val="visible"/>
                                      </p:to>
                                    </p:set>
                                    <p:anim calcmode="lin" valueType="num">
                                      <p:cBhvr>
                                        <p:cTn id="63" dur="1000" fill="hold"/>
                                        <p:tgtEl>
                                          <p:spTgt spid="1031"/>
                                        </p:tgtEl>
                                        <p:attrNameLst>
                                          <p:attrName>ppt_w</p:attrName>
                                        </p:attrNameLst>
                                      </p:cBhvr>
                                      <p:tavLst>
                                        <p:tav tm="0">
                                          <p:val>
                                            <p:strVal val="#ppt_w*0.70"/>
                                          </p:val>
                                        </p:tav>
                                        <p:tav tm="100000">
                                          <p:val>
                                            <p:strVal val="#ppt_w"/>
                                          </p:val>
                                        </p:tav>
                                      </p:tavLst>
                                    </p:anim>
                                    <p:anim calcmode="lin" valueType="num">
                                      <p:cBhvr>
                                        <p:cTn id="64" dur="1000" fill="hold"/>
                                        <p:tgtEl>
                                          <p:spTgt spid="1031"/>
                                        </p:tgtEl>
                                        <p:attrNameLst>
                                          <p:attrName>ppt_h</p:attrName>
                                        </p:attrNameLst>
                                      </p:cBhvr>
                                      <p:tavLst>
                                        <p:tav tm="0">
                                          <p:val>
                                            <p:strVal val="#ppt_h"/>
                                          </p:val>
                                        </p:tav>
                                        <p:tav tm="100000">
                                          <p:val>
                                            <p:strVal val="#ppt_h"/>
                                          </p:val>
                                        </p:tav>
                                      </p:tavLst>
                                    </p:anim>
                                    <p:animEffect transition="in" filter="fade">
                                      <p:cBhvr>
                                        <p:cTn id="65" dur="1000"/>
                                        <p:tgtEl>
                                          <p:spTgt spid="1031"/>
                                        </p:tgtEl>
                                      </p:cBhvr>
                                    </p:animEffect>
                                  </p:childTnLst>
                                </p:cTn>
                              </p:par>
                            </p:childTnLst>
                          </p:cTn>
                        </p:par>
                      </p:childTnLst>
                    </p:cTn>
                  </p:par>
                  <p:par>
                    <p:cTn id="66" fill="hold">
                      <p:stCondLst>
                        <p:cond delay="indefinite"/>
                      </p:stCondLst>
                      <p:childTnLst>
                        <p:par>
                          <p:cTn id="67" fill="hold">
                            <p:stCondLst>
                              <p:cond delay="0"/>
                            </p:stCondLst>
                            <p:childTnLst>
                              <p:par>
                                <p:cTn id="68" presetID="1" presetClass="entr" presetSubtype="0" fill="hold" nodeType="clickEffect">
                                  <p:stCondLst>
                                    <p:cond delay="0"/>
                                  </p:stCondLst>
                                  <p:childTnLst>
                                    <p:set>
                                      <p:cBhvr>
                                        <p:cTn id="69" dur="1" fill="hold">
                                          <p:stCondLst>
                                            <p:cond delay="0"/>
                                          </p:stCondLst>
                                        </p:cTn>
                                        <p:tgtEl>
                                          <p:spTgt spid="47"/>
                                        </p:tgtEl>
                                        <p:attrNameLst>
                                          <p:attrName>style.visibility</p:attrName>
                                        </p:attrNameLst>
                                      </p:cBhvr>
                                      <p:to>
                                        <p:strVal val="visible"/>
                                      </p:to>
                                    </p:set>
                                  </p:childTnLst>
                                </p:cTn>
                              </p:par>
                            </p:childTnLst>
                          </p:cTn>
                        </p:par>
                      </p:childTnLst>
                    </p:cTn>
                  </p:par>
                  <p:par>
                    <p:cTn id="70" fill="hold">
                      <p:stCondLst>
                        <p:cond delay="indefinite"/>
                      </p:stCondLst>
                      <p:childTnLst>
                        <p:par>
                          <p:cTn id="71" fill="hold">
                            <p:stCondLst>
                              <p:cond delay="0"/>
                            </p:stCondLst>
                            <p:childTnLst>
                              <p:par>
                                <p:cTn id="72" presetID="1" presetClass="entr" presetSubtype="0" fill="hold" nodeType="clickEffect">
                                  <p:stCondLst>
                                    <p:cond delay="0"/>
                                  </p:stCondLst>
                                  <p:childTnLst>
                                    <p:set>
                                      <p:cBhvr>
                                        <p:cTn id="73" dur="1" fill="hold">
                                          <p:stCondLst>
                                            <p:cond delay="0"/>
                                          </p:stCondLst>
                                        </p:cTn>
                                        <p:tgtEl>
                                          <p:spTgt spid="59"/>
                                        </p:tgtEl>
                                        <p:attrNameLst>
                                          <p:attrName>style.visibility</p:attrName>
                                        </p:attrNameLst>
                                      </p:cBhvr>
                                      <p:to>
                                        <p:strVal val="visible"/>
                                      </p:to>
                                    </p:set>
                                  </p:childTnLst>
                                </p:cTn>
                              </p:par>
                            </p:childTnLst>
                          </p:cTn>
                        </p:par>
                      </p:childTnLst>
                    </p:cTn>
                  </p:par>
                  <p:par>
                    <p:cTn id="74" fill="hold">
                      <p:stCondLst>
                        <p:cond delay="indefinite"/>
                      </p:stCondLst>
                      <p:childTnLst>
                        <p:par>
                          <p:cTn id="75" fill="hold">
                            <p:stCondLst>
                              <p:cond delay="0"/>
                            </p:stCondLst>
                            <p:childTnLst>
                              <p:par>
                                <p:cTn id="76" presetID="55" presetClass="entr" presetSubtype="0" fill="hold" grpId="0" nodeType="clickEffect">
                                  <p:stCondLst>
                                    <p:cond delay="0"/>
                                  </p:stCondLst>
                                  <p:childTnLst>
                                    <p:set>
                                      <p:cBhvr>
                                        <p:cTn id="77" dur="1" fill="hold">
                                          <p:stCondLst>
                                            <p:cond delay="0"/>
                                          </p:stCondLst>
                                        </p:cTn>
                                        <p:tgtEl>
                                          <p:spTgt spid="1032"/>
                                        </p:tgtEl>
                                        <p:attrNameLst>
                                          <p:attrName>style.visibility</p:attrName>
                                        </p:attrNameLst>
                                      </p:cBhvr>
                                      <p:to>
                                        <p:strVal val="visible"/>
                                      </p:to>
                                    </p:set>
                                    <p:anim calcmode="lin" valueType="num">
                                      <p:cBhvr>
                                        <p:cTn id="78" dur="1000" fill="hold"/>
                                        <p:tgtEl>
                                          <p:spTgt spid="1032"/>
                                        </p:tgtEl>
                                        <p:attrNameLst>
                                          <p:attrName>ppt_w</p:attrName>
                                        </p:attrNameLst>
                                      </p:cBhvr>
                                      <p:tavLst>
                                        <p:tav tm="0">
                                          <p:val>
                                            <p:strVal val="#ppt_w*0.70"/>
                                          </p:val>
                                        </p:tav>
                                        <p:tav tm="100000">
                                          <p:val>
                                            <p:strVal val="#ppt_w"/>
                                          </p:val>
                                        </p:tav>
                                      </p:tavLst>
                                    </p:anim>
                                    <p:anim calcmode="lin" valueType="num">
                                      <p:cBhvr>
                                        <p:cTn id="79" dur="1000" fill="hold"/>
                                        <p:tgtEl>
                                          <p:spTgt spid="1032"/>
                                        </p:tgtEl>
                                        <p:attrNameLst>
                                          <p:attrName>ppt_h</p:attrName>
                                        </p:attrNameLst>
                                      </p:cBhvr>
                                      <p:tavLst>
                                        <p:tav tm="0">
                                          <p:val>
                                            <p:strVal val="#ppt_h"/>
                                          </p:val>
                                        </p:tav>
                                        <p:tav tm="100000">
                                          <p:val>
                                            <p:strVal val="#ppt_h"/>
                                          </p:val>
                                        </p:tav>
                                      </p:tavLst>
                                    </p:anim>
                                    <p:animEffect transition="in" filter="fade">
                                      <p:cBhvr>
                                        <p:cTn id="80" dur="1000"/>
                                        <p:tgtEl>
                                          <p:spTgt spid="1032"/>
                                        </p:tgtEl>
                                      </p:cBhvr>
                                    </p:animEffect>
                                  </p:childTnLst>
                                </p:cTn>
                              </p:par>
                            </p:childTnLst>
                          </p:cTn>
                        </p:par>
                      </p:childTnLst>
                    </p:cTn>
                  </p:par>
                  <p:par>
                    <p:cTn id="81" fill="hold">
                      <p:stCondLst>
                        <p:cond delay="indefinite"/>
                      </p:stCondLst>
                      <p:childTnLst>
                        <p:par>
                          <p:cTn id="82" fill="hold">
                            <p:stCondLst>
                              <p:cond delay="0"/>
                            </p:stCondLst>
                            <p:childTnLst>
                              <p:par>
                                <p:cTn id="83" presetID="1" presetClass="entr" presetSubtype="0" fill="hold" nodeType="clickEffect">
                                  <p:stCondLst>
                                    <p:cond delay="0"/>
                                  </p:stCondLst>
                                  <p:childTnLst>
                                    <p:set>
                                      <p:cBhvr>
                                        <p:cTn id="84" dur="1" fill="hold">
                                          <p:stCondLst>
                                            <p:cond delay="0"/>
                                          </p:stCondLst>
                                        </p:cTn>
                                        <p:tgtEl>
                                          <p:spTgt spid="63"/>
                                        </p:tgtEl>
                                        <p:attrNameLst>
                                          <p:attrName>style.visibility</p:attrName>
                                        </p:attrNameLst>
                                      </p:cBhvr>
                                      <p:to>
                                        <p:strVal val="visible"/>
                                      </p:to>
                                    </p:set>
                                  </p:childTnLst>
                                </p:cTn>
                              </p:par>
                            </p:childTnLst>
                          </p:cTn>
                        </p:par>
                      </p:childTnLst>
                    </p:cTn>
                  </p:par>
                  <p:par>
                    <p:cTn id="85" fill="hold">
                      <p:stCondLst>
                        <p:cond delay="indefinite"/>
                      </p:stCondLst>
                      <p:childTnLst>
                        <p:par>
                          <p:cTn id="86" fill="hold">
                            <p:stCondLst>
                              <p:cond delay="0"/>
                            </p:stCondLst>
                            <p:childTnLst>
                              <p:par>
                                <p:cTn id="87" presetID="55" presetClass="entr" presetSubtype="0" fill="hold" grpId="0" nodeType="clickEffect">
                                  <p:stCondLst>
                                    <p:cond delay="0"/>
                                  </p:stCondLst>
                                  <p:childTnLst>
                                    <p:set>
                                      <p:cBhvr>
                                        <p:cTn id="88" dur="1" fill="hold">
                                          <p:stCondLst>
                                            <p:cond delay="0"/>
                                          </p:stCondLst>
                                        </p:cTn>
                                        <p:tgtEl>
                                          <p:spTgt spid="1034"/>
                                        </p:tgtEl>
                                        <p:attrNameLst>
                                          <p:attrName>style.visibility</p:attrName>
                                        </p:attrNameLst>
                                      </p:cBhvr>
                                      <p:to>
                                        <p:strVal val="visible"/>
                                      </p:to>
                                    </p:set>
                                    <p:anim calcmode="lin" valueType="num">
                                      <p:cBhvr>
                                        <p:cTn id="89" dur="1000" fill="hold"/>
                                        <p:tgtEl>
                                          <p:spTgt spid="1034"/>
                                        </p:tgtEl>
                                        <p:attrNameLst>
                                          <p:attrName>ppt_w</p:attrName>
                                        </p:attrNameLst>
                                      </p:cBhvr>
                                      <p:tavLst>
                                        <p:tav tm="0">
                                          <p:val>
                                            <p:strVal val="#ppt_w*0.70"/>
                                          </p:val>
                                        </p:tav>
                                        <p:tav tm="100000">
                                          <p:val>
                                            <p:strVal val="#ppt_w"/>
                                          </p:val>
                                        </p:tav>
                                      </p:tavLst>
                                    </p:anim>
                                    <p:anim calcmode="lin" valueType="num">
                                      <p:cBhvr>
                                        <p:cTn id="90" dur="1000" fill="hold"/>
                                        <p:tgtEl>
                                          <p:spTgt spid="1034"/>
                                        </p:tgtEl>
                                        <p:attrNameLst>
                                          <p:attrName>ppt_h</p:attrName>
                                        </p:attrNameLst>
                                      </p:cBhvr>
                                      <p:tavLst>
                                        <p:tav tm="0">
                                          <p:val>
                                            <p:strVal val="#ppt_h"/>
                                          </p:val>
                                        </p:tav>
                                        <p:tav tm="100000">
                                          <p:val>
                                            <p:strVal val="#ppt_h"/>
                                          </p:val>
                                        </p:tav>
                                      </p:tavLst>
                                    </p:anim>
                                    <p:animEffect transition="in" filter="fade">
                                      <p:cBhvr>
                                        <p:cTn id="91" dur="1000"/>
                                        <p:tgtEl>
                                          <p:spTgt spid="1034"/>
                                        </p:tgtEl>
                                      </p:cBhvr>
                                    </p:animEffect>
                                  </p:childTnLst>
                                </p:cTn>
                              </p:par>
                            </p:childTnLst>
                          </p:cTn>
                        </p:par>
                      </p:childTnLst>
                    </p:cTn>
                  </p:par>
                  <p:par>
                    <p:cTn id="92" fill="hold">
                      <p:stCondLst>
                        <p:cond delay="indefinite"/>
                      </p:stCondLst>
                      <p:childTnLst>
                        <p:par>
                          <p:cTn id="93" fill="hold">
                            <p:stCondLst>
                              <p:cond delay="0"/>
                            </p:stCondLst>
                            <p:childTnLst>
                              <p:par>
                                <p:cTn id="94" presetID="55" presetClass="entr" presetSubtype="0" fill="hold" grpId="0" nodeType="clickEffect">
                                  <p:stCondLst>
                                    <p:cond delay="0"/>
                                  </p:stCondLst>
                                  <p:childTnLst>
                                    <p:set>
                                      <p:cBhvr>
                                        <p:cTn id="95" dur="1" fill="hold">
                                          <p:stCondLst>
                                            <p:cond delay="0"/>
                                          </p:stCondLst>
                                        </p:cTn>
                                        <p:tgtEl>
                                          <p:spTgt spid="1035"/>
                                        </p:tgtEl>
                                        <p:attrNameLst>
                                          <p:attrName>style.visibility</p:attrName>
                                        </p:attrNameLst>
                                      </p:cBhvr>
                                      <p:to>
                                        <p:strVal val="visible"/>
                                      </p:to>
                                    </p:set>
                                    <p:anim calcmode="lin" valueType="num">
                                      <p:cBhvr>
                                        <p:cTn id="96" dur="1000" fill="hold"/>
                                        <p:tgtEl>
                                          <p:spTgt spid="1035"/>
                                        </p:tgtEl>
                                        <p:attrNameLst>
                                          <p:attrName>ppt_w</p:attrName>
                                        </p:attrNameLst>
                                      </p:cBhvr>
                                      <p:tavLst>
                                        <p:tav tm="0">
                                          <p:val>
                                            <p:strVal val="#ppt_w*0.70"/>
                                          </p:val>
                                        </p:tav>
                                        <p:tav tm="100000">
                                          <p:val>
                                            <p:strVal val="#ppt_w"/>
                                          </p:val>
                                        </p:tav>
                                      </p:tavLst>
                                    </p:anim>
                                    <p:anim calcmode="lin" valueType="num">
                                      <p:cBhvr>
                                        <p:cTn id="97" dur="1000" fill="hold"/>
                                        <p:tgtEl>
                                          <p:spTgt spid="1035"/>
                                        </p:tgtEl>
                                        <p:attrNameLst>
                                          <p:attrName>ppt_h</p:attrName>
                                        </p:attrNameLst>
                                      </p:cBhvr>
                                      <p:tavLst>
                                        <p:tav tm="0">
                                          <p:val>
                                            <p:strVal val="#ppt_h"/>
                                          </p:val>
                                        </p:tav>
                                        <p:tav tm="100000">
                                          <p:val>
                                            <p:strVal val="#ppt_h"/>
                                          </p:val>
                                        </p:tav>
                                      </p:tavLst>
                                    </p:anim>
                                    <p:animEffect transition="in" filter="fade">
                                      <p:cBhvr>
                                        <p:cTn id="98" dur="1000"/>
                                        <p:tgtEl>
                                          <p:spTgt spid="1035"/>
                                        </p:tgtEl>
                                      </p:cBhvr>
                                    </p:animEffect>
                                  </p:childTnLst>
                                </p:cTn>
                              </p:par>
                            </p:childTnLst>
                          </p:cTn>
                        </p:par>
                      </p:childTnLst>
                    </p:cTn>
                  </p:par>
                  <p:par>
                    <p:cTn id="99" fill="hold">
                      <p:stCondLst>
                        <p:cond delay="indefinite"/>
                      </p:stCondLst>
                      <p:childTnLst>
                        <p:par>
                          <p:cTn id="100" fill="hold">
                            <p:stCondLst>
                              <p:cond delay="0"/>
                            </p:stCondLst>
                            <p:childTnLst>
                              <p:par>
                                <p:cTn id="101" presetID="55" presetClass="entr" presetSubtype="0" fill="hold" nodeType="clickEffect">
                                  <p:stCondLst>
                                    <p:cond delay="0"/>
                                  </p:stCondLst>
                                  <p:childTnLst>
                                    <p:set>
                                      <p:cBhvr>
                                        <p:cTn id="102" dur="1" fill="hold">
                                          <p:stCondLst>
                                            <p:cond delay="0"/>
                                          </p:stCondLst>
                                        </p:cTn>
                                        <p:tgtEl>
                                          <p:spTgt spid="1036"/>
                                        </p:tgtEl>
                                        <p:attrNameLst>
                                          <p:attrName>style.visibility</p:attrName>
                                        </p:attrNameLst>
                                      </p:cBhvr>
                                      <p:to>
                                        <p:strVal val="visible"/>
                                      </p:to>
                                    </p:set>
                                    <p:anim calcmode="lin" valueType="num">
                                      <p:cBhvr>
                                        <p:cTn id="103" dur="1000" fill="hold"/>
                                        <p:tgtEl>
                                          <p:spTgt spid="1036"/>
                                        </p:tgtEl>
                                        <p:attrNameLst>
                                          <p:attrName>ppt_w</p:attrName>
                                        </p:attrNameLst>
                                      </p:cBhvr>
                                      <p:tavLst>
                                        <p:tav tm="0">
                                          <p:val>
                                            <p:strVal val="#ppt_w*0.70"/>
                                          </p:val>
                                        </p:tav>
                                        <p:tav tm="100000">
                                          <p:val>
                                            <p:strVal val="#ppt_w"/>
                                          </p:val>
                                        </p:tav>
                                      </p:tavLst>
                                    </p:anim>
                                    <p:anim calcmode="lin" valueType="num">
                                      <p:cBhvr>
                                        <p:cTn id="104" dur="1000" fill="hold"/>
                                        <p:tgtEl>
                                          <p:spTgt spid="1036"/>
                                        </p:tgtEl>
                                        <p:attrNameLst>
                                          <p:attrName>ppt_h</p:attrName>
                                        </p:attrNameLst>
                                      </p:cBhvr>
                                      <p:tavLst>
                                        <p:tav tm="0">
                                          <p:val>
                                            <p:strVal val="#ppt_h"/>
                                          </p:val>
                                        </p:tav>
                                        <p:tav tm="100000">
                                          <p:val>
                                            <p:strVal val="#ppt_h"/>
                                          </p:val>
                                        </p:tav>
                                      </p:tavLst>
                                    </p:anim>
                                    <p:animEffect transition="in" filter="fade">
                                      <p:cBhvr>
                                        <p:cTn id="105" dur="1000"/>
                                        <p:tgtEl>
                                          <p:spTgt spid="1036"/>
                                        </p:tgtEl>
                                      </p:cBhvr>
                                    </p:animEffect>
                                  </p:childTnLst>
                                </p:cTn>
                              </p:par>
                            </p:childTnLst>
                          </p:cTn>
                        </p:par>
                      </p:childTnLst>
                    </p:cTn>
                  </p:par>
                  <p:par>
                    <p:cTn id="106" fill="hold">
                      <p:stCondLst>
                        <p:cond delay="indefinite"/>
                      </p:stCondLst>
                      <p:childTnLst>
                        <p:par>
                          <p:cTn id="107" fill="hold">
                            <p:stCondLst>
                              <p:cond delay="0"/>
                            </p:stCondLst>
                            <p:childTnLst>
                              <p:par>
                                <p:cTn id="108" presetID="1" presetClass="entr" presetSubtype="0" fill="hold" nodeType="clickEffect">
                                  <p:stCondLst>
                                    <p:cond delay="0"/>
                                  </p:stCondLst>
                                  <p:childTnLst>
                                    <p:set>
                                      <p:cBhvr>
                                        <p:cTn id="109" dur="1" fill="hold">
                                          <p:stCondLst>
                                            <p:cond delay="0"/>
                                          </p:stCondLst>
                                        </p:cTn>
                                        <p:tgtEl>
                                          <p:spTgt spid="107"/>
                                        </p:tgtEl>
                                        <p:attrNameLst>
                                          <p:attrName>style.visibility</p:attrName>
                                        </p:attrNameLst>
                                      </p:cBhvr>
                                      <p:to>
                                        <p:strVal val="visible"/>
                                      </p:to>
                                    </p:set>
                                  </p:childTnLst>
                                </p:cTn>
                              </p:par>
                            </p:childTnLst>
                          </p:cTn>
                        </p:par>
                      </p:childTnLst>
                    </p:cTn>
                  </p:par>
                  <p:par>
                    <p:cTn id="110" fill="hold">
                      <p:stCondLst>
                        <p:cond delay="indefinite"/>
                      </p:stCondLst>
                      <p:childTnLst>
                        <p:par>
                          <p:cTn id="111" fill="hold">
                            <p:stCondLst>
                              <p:cond delay="0"/>
                            </p:stCondLst>
                            <p:childTnLst>
                              <p:par>
                                <p:cTn id="112" presetID="1" presetClass="entr" presetSubtype="0" fill="hold" nodeType="clickEffect">
                                  <p:stCondLst>
                                    <p:cond delay="0"/>
                                  </p:stCondLst>
                                  <p:childTnLst>
                                    <p:set>
                                      <p:cBhvr>
                                        <p:cTn id="113" dur="1" fill="hold">
                                          <p:stCondLst>
                                            <p:cond delay="0"/>
                                          </p:stCondLst>
                                        </p:cTn>
                                        <p:tgtEl>
                                          <p:spTgt spid="89"/>
                                        </p:tgtEl>
                                        <p:attrNameLst>
                                          <p:attrName>style.visibility</p:attrName>
                                        </p:attrNameLst>
                                      </p:cBhvr>
                                      <p:to>
                                        <p:strVal val="visible"/>
                                      </p:to>
                                    </p:set>
                                  </p:childTnLst>
                                </p:cTn>
                              </p:par>
                            </p:childTnLst>
                          </p:cTn>
                        </p:par>
                      </p:childTnLst>
                    </p:cTn>
                  </p:par>
                  <p:par>
                    <p:cTn id="114" fill="hold">
                      <p:stCondLst>
                        <p:cond delay="indefinite"/>
                      </p:stCondLst>
                      <p:childTnLst>
                        <p:par>
                          <p:cTn id="115" fill="hold">
                            <p:stCondLst>
                              <p:cond delay="0"/>
                            </p:stCondLst>
                            <p:childTnLst>
                              <p:par>
                                <p:cTn id="116" presetID="1" presetClass="entr" presetSubtype="0" fill="hold" nodeType="clickEffect">
                                  <p:stCondLst>
                                    <p:cond delay="0"/>
                                  </p:stCondLst>
                                  <p:childTnLst>
                                    <p:set>
                                      <p:cBhvr>
                                        <p:cTn id="117" dur="1" fill="hold">
                                          <p:stCondLst>
                                            <p:cond delay="0"/>
                                          </p:stCondLst>
                                        </p:cTn>
                                        <p:tgtEl>
                                          <p:spTgt spid="92"/>
                                        </p:tgtEl>
                                        <p:attrNameLst>
                                          <p:attrName>style.visibility</p:attrName>
                                        </p:attrNameLst>
                                      </p:cBhvr>
                                      <p:to>
                                        <p:strVal val="visible"/>
                                      </p:to>
                                    </p:set>
                                  </p:childTnLst>
                                </p:cTn>
                              </p:par>
                            </p:childTnLst>
                          </p:cTn>
                        </p:par>
                      </p:childTnLst>
                    </p:cTn>
                  </p:par>
                  <p:par>
                    <p:cTn id="118" fill="hold">
                      <p:stCondLst>
                        <p:cond delay="indefinite"/>
                      </p:stCondLst>
                      <p:childTnLst>
                        <p:par>
                          <p:cTn id="119" fill="hold">
                            <p:stCondLst>
                              <p:cond delay="0"/>
                            </p:stCondLst>
                            <p:childTnLst>
                              <p:par>
                                <p:cTn id="120" presetID="1" presetClass="entr" presetSubtype="0" fill="hold" nodeType="clickEffect">
                                  <p:stCondLst>
                                    <p:cond delay="0"/>
                                  </p:stCondLst>
                                  <p:childTnLst>
                                    <p:set>
                                      <p:cBhvr>
                                        <p:cTn id="121" dur="1" fill="hold">
                                          <p:stCondLst>
                                            <p:cond delay="0"/>
                                          </p:stCondLst>
                                        </p:cTn>
                                        <p:tgtEl>
                                          <p:spTgt spid="95"/>
                                        </p:tgtEl>
                                        <p:attrNameLst>
                                          <p:attrName>style.visibility</p:attrName>
                                        </p:attrNameLst>
                                      </p:cBhvr>
                                      <p:to>
                                        <p:strVal val="visible"/>
                                      </p:to>
                                    </p:set>
                                  </p:childTnLst>
                                </p:cTn>
                              </p:par>
                            </p:childTnLst>
                          </p:cTn>
                        </p:par>
                      </p:childTnLst>
                    </p:cTn>
                  </p:par>
                  <p:par>
                    <p:cTn id="122" fill="hold">
                      <p:stCondLst>
                        <p:cond delay="indefinite"/>
                      </p:stCondLst>
                      <p:childTnLst>
                        <p:par>
                          <p:cTn id="123" fill="hold">
                            <p:stCondLst>
                              <p:cond delay="0"/>
                            </p:stCondLst>
                            <p:childTnLst>
                              <p:par>
                                <p:cTn id="124" presetID="1" presetClass="entr" presetSubtype="0" fill="hold" nodeType="clickEffect">
                                  <p:stCondLst>
                                    <p:cond delay="0"/>
                                  </p:stCondLst>
                                  <p:childTnLst>
                                    <p:set>
                                      <p:cBhvr>
                                        <p:cTn id="125" dur="1" fill="hold">
                                          <p:stCondLst>
                                            <p:cond delay="0"/>
                                          </p:stCondLst>
                                        </p:cTn>
                                        <p:tgtEl>
                                          <p:spTgt spid="102"/>
                                        </p:tgtEl>
                                        <p:attrNameLst>
                                          <p:attrName>style.visibility</p:attrName>
                                        </p:attrNameLst>
                                      </p:cBhvr>
                                      <p:to>
                                        <p:strVal val="visible"/>
                                      </p:to>
                                    </p:set>
                                  </p:childTnLst>
                                </p:cTn>
                              </p:par>
                            </p:childTnLst>
                          </p:cTn>
                        </p:par>
                      </p:childTnLst>
                    </p:cTn>
                  </p:par>
                  <p:par>
                    <p:cTn id="126" fill="hold">
                      <p:stCondLst>
                        <p:cond delay="indefinite"/>
                      </p:stCondLst>
                      <p:childTnLst>
                        <p:par>
                          <p:cTn id="127" fill="hold">
                            <p:stCondLst>
                              <p:cond delay="0"/>
                            </p:stCondLst>
                            <p:childTnLst>
                              <p:par>
                                <p:cTn id="128" presetID="1" presetClass="entr" presetSubtype="0" fill="hold" nodeType="clickEffect">
                                  <p:stCondLst>
                                    <p:cond delay="0"/>
                                  </p:stCondLst>
                                  <p:childTnLst>
                                    <p:set>
                                      <p:cBhvr>
                                        <p:cTn id="129" dur="1" fill="hold">
                                          <p:stCondLst>
                                            <p:cond delay="0"/>
                                          </p:stCondLst>
                                        </p:cTn>
                                        <p:tgtEl>
                                          <p:spTgt spid="105"/>
                                        </p:tgtEl>
                                        <p:attrNameLst>
                                          <p:attrName>style.visibility</p:attrName>
                                        </p:attrNameLst>
                                      </p:cBhvr>
                                      <p:to>
                                        <p:strVal val="visible"/>
                                      </p:to>
                                    </p:set>
                                  </p:childTnLst>
                                </p:cTn>
                              </p:par>
                            </p:childTnLst>
                          </p:cTn>
                        </p:par>
                      </p:childTnLst>
                    </p:cTn>
                  </p:par>
                  <p:par>
                    <p:cTn id="130" fill="hold">
                      <p:stCondLst>
                        <p:cond delay="indefinite"/>
                      </p:stCondLst>
                      <p:childTnLst>
                        <p:par>
                          <p:cTn id="131" fill="hold">
                            <p:stCondLst>
                              <p:cond delay="0"/>
                            </p:stCondLst>
                            <p:childTnLst>
                              <p:par>
                                <p:cTn id="132" presetID="1" presetClass="entr" presetSubtype="0" fill="hold" nodeType="clickEffect">
                                  <p:stCondLst>
                                    <p:cond delay="0"/>
                                  </p:stCondLst>
                                  <p:childTnLst>
                                    <p:set>
                                      <p:cBhvr>
                                        <p:cTn id="133" dur="1" fill="hold">
                                          <p:stCondLst>
                                            <p:cond delay="0"/>
                                          </p:stCondLst>
                                        </p:cTn>
                                        <p:tgtEl>
                                          <p:spTgt spid="9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32" grpId="0" animBg="1"/>
      <p:bldP spid="1034" grpId="0" animBg="1"/>
      <p:bldP spid="1035" grpId="0"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2813" y="635000"/>
            <a:ext cx="7772400" cy="2271713"/>
          </a:xfrm>
        </p:spPr>
        <p:txBody>
          <a:bodyPr/>
          <a:lstStyle/>
          <a:p>
            <a:pPr>
              <a:defRPr/>
            </a:pPr>
            <a:r>
              <a:rPr lang="it-IT" sz="2000" dirty="0"/>
              <a:t>LEGGE 30 ottobre 2013, n. 125</a:t>
            </a:r>
            <a:br>
              <a:rPr lang="it-IT" sz="2000" dirty="0"/>
            </a:br>
            <a:r>
              <a:rPr lang="it-IT" sz="1200" dirty="0"/>
              <a:t>Conversione in legge, con modificazioni, del </a:t>
            </a:r>
            <a:r>
              <a:rPr lang="it-IT" sz="1200" dirty="0" smtClean="0"/>
              <a:t>decreto</a:t>
            </a:r>
            <a:r>
              <a:rPr lang="it-IT" sz="1200" dirty="0"/>
              <a:t/>
            </a:r>
            <a:br>
              <a:rPr lang="it-IT" sz="1200" dirty="0"/>
            </a:br>
            <a:r>
              <a:rPr lang="it-IT" sz="1200" dirty="0"/>
              <a:t>legge 31 agosto 2013, n. 101, recante</a:t>
            </a:r>
            <a:br>
              <a:rPr lang="it-IT" sz="1200" dirty="0"/>
            </a:br>
            <a:r>
              <a:rPr lang="it-IT" sz="1200" dirty="0"/>
              <a:t>disposizioni urgenti per il perseguimento di obiettivi di razionalizzazione nelle </a:t>
            </a:r>
            <a:r>
              <a:rPr lang="it-IT" sz="1200" dirty="0" smtClean="0"/>
              <a:t>pubbliche amministrazioni</a:t>
            </a:r>
            <a:r>
              <a:rPr lang="it-IT" sz="1200" dirty="0"/>
              <a:t>. (13G00169</a:t>
            </a:r>
            <a:r>
              <a:rPr lang="it-IT" sz="1200" dirty="0" smtClean="0"/>
              <a:t>) (</a:t>
            </a:r>
            <a:r>
              <a:rPr lang="it-IT" sz="1200" dirty="0"/>
              <a:t>GU Serie </a:t>
            </a:r>
            <a:r>
              <a:rPr lang="it-IT" sz="1200" dirty="0" smtClean="0"/>
              <a:t>Generale </a:t>
            </a:r>
            <a:r>
              <a:rPr lang="it-IT" sz="1200" dirty="0"/>
              <a:t>n.255 del </a:t>
            </a:r>
            <a:r>
              <a:rPr lang="it-IT" sz="1200" dirty="0" smtClean="0"/>
              <a:t>30-10-2013</a:t>
            </a:r>
            <a:r>
              <a:rPr lang="it-IT" sz="1200" dirty="0"/>
              <a:t>) </a:t>
            </a:r>
            <a:r>
              <a:rPr lang="it-IT" sz="1200" dirty="0" smtClean="0"/>
              <a:t/>
            </a:r>
            <a:br>
              <a:rPr lang="it-IT" sz="1200" dirty="0" smtClean="0"/>
            </a:br>
            <a:r>
              <a:rPr lang="it-IT" sz="1200" dirty="0"/>
              <a:t/>
            </a:r>
            <a:br>
              <a:rPr lang="it-IT" sz="1200" dirty="0"/>
            </a:br>
            <a:r>
              <a:rPr lang="it-IT" sz="1600" dirty="0" smtClean="0"/>
              <a:t>Art</a:t>
            </a:r>
            <a:r>
              <a:rPr lang="it-IT" sz="1600" dirty="0"/>
              <a:t>. </a:t>
            </a:r>
            <a:r>
              <a:rPr lang="it-IT" sz="1600" dirty="0" smtClean="0"/>
              <a:t>8-bis </a:t>
            </a:r>
            <a:r>
              <a:rPr lang="it-IT" sz="1600" dirty="0"/>
              <a:t>(</a:t>
            </a:r>
            <a:r>
              <a:rPr lang="it-IT" sz="1600" dirty="0" smtClean="0"/>
              <a:t>Disposizioni riguardanti L’ISTITUTO NAZIONALE DI STATISTICA E IL SISTEMA STATISTICO NAZIONALE</a:t>
            </a:r>
            <a:r>
              <a:rPr lang="it-IT" sz="1200" dirty="0" smtClean="0"/>
              <a:t/>
            </a:r>
            <a:br>
              <a:rPr lang="it-IT" sz="1200" dirty="0" smtClean="0"/>
            </a:br>
            <a:r>
              <a:rPr lang="it-IT" sz="1200" dirty="0"/>
              <a:t/>
            </a:r>
            <a:br>
              <a:rPr lang="it-IT" sz="1200" dirty="0"/>
            </a:br>
            <a:endParaRPr lang="it-IT" sz="1200" dirty="0"/>
          </a:p>
        </p:txBody>
      </p:sp>
      <p:sp>
        <p:nvSpPr>
          <p:cNvPr id="3" name="Segnaposto testo 2"/>
          <p:cNvSpPr>
            <a:spLocks noGrp="1"/>
          </p:cNvSpPr>
          <p:nvPr>
            <p:ph type="body" idx="1"/>
          </p:nvPr>
        </p:nvSpPr>
        <p:spPr bwMode="auto">
          <a:xfrm>
            <a:off x="931863" y="2519363"/>
            <a:ext cx="7772400" cy="1500187"/>
          </a:xfrm>
          <a:noFill/>
          <a:ln>
            <a:miter lim="800000"/>
            <a:headEnd/>
            <a:tailEnd/>
          </a:ln>
        </p:spPr>
        <p:txBody>
          <a:bodyPr vert="horz" wrap="square" lIns="91440" tIns="45720" rIns="91440" bIns="45720" numCol="1" anchorCtr="0" compatLnSpc="1">
            <a:prstTxWarp prst="textNoShape">
              <a:avLst/>
            </a:prstTxWarp>
          </a:bodyPr>
          <a:lstStyle/>
          <a:p>
            <a:r>
              <a:rPr lang="it-IT" sz="2800" b="1" smtClean="0">
                <a:solidFill>
                  <a:srgbClr val="0070C0"/>
                </a:solidFill>
              </a:rPr>
              <a:t>il comma 2 dell'articolo 6-bis è abrogato</a:t>
            </a:r>
          </a:p>
        </p:txBody>
      </p:sp>
      <p:sp>
        <p:nvSpPr>
          <p:cNvPr id="14339" name="CasellaDiTesto 3"/>
          <p:cNvSpPr txBox="1">
            <a:spLocks noChangeArrowheads="1"/>
          </p:cNvSpPr>
          <p:nvPr/>
        </p:nvSpPr>
        <p:spPr bwMode="auto">
          <a:xfrm>
            <a:off x="722313" y="6362700"/>
            <a:ext cx="3049587" cy="369888"/>
          </a:xfrm>
          <a:prstGeom prst="rect">
            <a:avLst/>
          </a:prstGeom>
          <a:noFill/>
          <a:ln w="9525">
            <a:noFill/>
            <a:miter lim="800000"/>
            <a:headEnd/>
            <a:tailEnd/>
          </a:ln>
        </p:spPr>
        <p:txBody>
          <a:bodyPr>
            <a:spAutoFit/>
          </a:bodyPr>
          <a:lstStyle/>
          <a:p>
            <a:r>
              <a:rPr lang="it-IT"/>
              <a:t>Raffaele Malizia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3"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Effect transition="in" filter="fade">
                                      <p:cBhvr>
                                        <p:cTn id="9" dur="5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 presetClass="entr" presetSubtype="4"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additive="base">
                                        <p:cTn id="14"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5"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342900" y="635000"/>
            <a:ext cx="8801100" cy="1362075"/>
          </a:xfrm>
        </p:spPr>
        <p:txBody>
          <a:bodyPr/>
          <a:lstStyle/>
          <a:p>
            <a:pPr>
              <a:defRPr/>
            </a:pPr>
            <a:r>
              <a:rPr lang="it-IT" sz="2400" dirty="0" smtClean="0"/>
              <a:t>COSA DISPONEVA IL SOPPRESSO COMMA 2 ART. 6-BIS?</a:t>
            </a:r>
            <a:endParaRPr lang="it-IT" sz="2400" dirty="0"/>
          </a:p>
        </p:txBody>
      </p:sp>
      <p:sp>
        <p:nvSpPr>
          <p:cNvPr id="3" name="Segnaposto testo 2"/>
          <p:cNvSpPr>
            <a:spLocks noGrp="1"/>
          </p:cNvSpPr>
          <p:nvPr>
            <p:ph type="body" idx="1"/>
          </p:nvPr>
        </p:nvSpPr>
        <p:spPr>
          <a:xfrm>
            <a:off x="1065213" y="4308475"/>
            <a:ext cx="7772400" cy="1500188"/>
          </a:xfrm>
        </p:spPr>
        <p:txBody>
          <a:bodyPr/>
          <a:lstStyle/>
          <a:p>
            <a:pPr>
              <a:defRPr/>
            </a:pPr>
            <a:r>
              <a:rPr lang="it-IT" dirty="0" smtClean="0"/>
              <a:t>.</a:t>
            </a:r>
          </a:p>
          <a:p>
            <a:pPr>
              <a:defRPr/>
            </a:pPr>
            <a:r>
              <a:rPr lang="it-IT" sz="2800" dirty="0" smtClean="0">
                <a:solidFill>
                  <a:srgbClr val="0070C0"/>
                </a:solidFill>
              </a:rPr>
              <a:t>Nel programma statistico nazionale sono illustrate le finalità perseguite e le garanzie previste dal presente decreto e dalla legge 31 dicembre 1996, n. 675. </a:t>
            </a:r>
          </a:p>
          <a:p>
            <a:pPr>
              <a:defRPr/>
            </a:pPr>
            <a:r>
              <a:rPr lang="it-IT" sz="2800" dirty="0" smtClean="0">
                <a:solidFill>
                  <a:srgbClr val="0070C0"/>
                </a:solidFill>
              </a:rPr>
              <a:t>Il programma indica anche i dati di cui agli articoli 22 e 24 della medesima legge, le rilevazioni per le quali i dati sono trattati e le modalità di trattamento. </a:t>
            </a:r>
          </a:p>
          <a:p>
            <a:pPr>
              <a:defRPr/>
            </a:pPr>
            <a:r>
              <a:rPr lang="it-IT" sz="2800" dirty="0" smtClean="0">
                <a:solidFill>
                  <a:srgbClr val="0070C0"/>
                </a:solidFill>
              </a:rPr>
              <a:t>Il programma è adottato sentito il Garante per la protezione dei dati personali. </a:t>
            </a:r>
            <a:endParaRPr lang="it-IT" sz="2800" dirty="0">
              <a:solidFill>
                <a:srgbClr val="0070C0"/>
              </a:solidFill>
            </a:endParaRPr>
          </a:p>
        </p:txBody>
      </p:sp>
      <p:sp>
        <p:nvSpPr>
          <p:cNvPr id="15363" name="CasellaDiTesto 3"/>
          <p:cNvSpPr txBox="1">
            <a:spLocks noChangeArrowheads="1"/>
          </p:cNvSpPr>
          <p:nvPr/>
        </p:nvSpPr>
        <p:spPr bwMode="auto">
          <a:xfrm>
            <a:off x="722313" y="6362700"/>
            <a:ext cx="3049587" cy="369888"/>
          </a:xfrm>
          <a:prstGeom prst="rect">
            <a:avLst/>
          </a:prstGeom>
          <a:noFill/>
          <a:ln w="9525">
            <a:noFill/>
            <a:miter lim="800000"/>
            <a:headEnd/>
            <a:tailEnd/>
          </a:ln>
        </p:spPr>
        <p:txBody>
          <a:bodyPr>
            <a:spAutoFit/>
          </a:bodyPr>
          <a:lstStyle/>
          <a:p>
            <a:r>
              <a:rPr lang="it-IT"/>
              <a:t>Raffaele Malizia</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2813" y="635000"/>
            <a:ext cx="7772400" cy="1362075"/>
          </a:xfrm>
        </p:spPr>
        <p:txBody>
          <a:bodyPr/>
          <a:lstStyle/>
          <a:p>
            <a:pPr>
              <a:defRPr/>
            </a:pPr>
            <a:r>
              <a:rPr lang="it-IT" sz="2400" dirty="0" smtClean="0"/>
              <a:t>Come si è ovviato alla soppressione</a:t>
            </a:r>
            <a:endParaRPr lang="it-IT" sz="2400" dirty="0"/>
          </a:p>
        </p:txBody>
      </p:sp>
      <p:sp>
        <p:nvSpPr>
          <p:cNvPr id="3" name="Segnaposto testo 2"/>
          <p:cNvSpPr>
            <a:spLocks noGrp="1"/>
          </p:cNvSpPr>
          <p:nvPr>
            <p:ph type="body" idx="1"/>
          </p:nvPr>
        </p:nvSpPr>
        <p:spPr>
          <a:xfrm>
            <a:off x="531813" y="4684713"/>
            <a:ext cx="7772400" cy="1500187"/>
          </a:xfrm>
        </p:spPr>
        <p:txBody>
          <a:bodyPr/>
          <a:lstStyle/>
          <a:p>
            <a:pPr>
              <a:defRPr/>
            </a:pPr>
            <a:r>
              <a:rPr lang="it-IT" sz="2400" dirty="0">
                <a:solidFill>
                  <a:srgbClr val="0070C0"/>
                </a:solidFill>
              </a:rPr>
              <a:t> il Garante per la protezione dei dati personali ha modificato il Codice di deontologia e di buona condotta per i trattamenti di dati personali a scopi statistici e di ricerca scientifica effettuati nell'ambito del Sistema statistico nazionale (Allegato A.3 al Codice in materia di protezione dei dati personali).</a:t>
            </a:r>
          </a:p>
          <a:p>
            <a:pPr>
              <a:defRPr/>
            </a:pPr>
            <a:endParaRPr lang="it-IT" sz="2400" dirty="0">
              <a:solidFill>
                <a:srgbClr val="0070C0"/>
              </a:solidFill>
            </a:endParaRPr>
          </a:p>
          <a:p>
            <a:pPr>
              <a:defRPr/>
            </a:pPr>
            <a:r>
              <a:rPr lang="it-IT" sz="2400" dirty="0">
                <a:solidFill>
                  <a:srgbClr val="0070C0"/>
                </a:solidFill>
              </a:rPr>
              <a:t>Su proposta dell'Istat, infatti, il Garante ha introdotto nel Codice l'articolo 4-bis con il fine di salvaguardare l'organicità del sistema di tutele per i trattamenti di dati personali nell'ambito del </a:t>
            </a:r>
            <a:r>
              <a:rPr lang="it-IT" sz="2400" dirty="0" err="1">
                <a:solidFill>
                  <a:srgbClr val="0070C0"/>
                </a:solidFill>
              </a:rPr>
              <a:t>Psn</a:t>
            </a:r>
            <a:r>
              <a:rPr lang="it-IT" sz="2400" dirty="0">
                <a:solidFill>
                  <a:srgbClr val="0070C0"/>
                </a:solidFill>
              </a:rPr>
              <a:t>.</a:t>
            </a:r>
          </a:p>
          <a:p>
            <a:pPr>
              <a:defRPr/>
            </a:pPr>
            <a:endParaRPr lang="it-IT" dirty="0"/>
          </a:p>
        </p:txBody>
      </p:sp>
      <p:sp>
        <p:nvSpPr>
          <p:cNvPr id="16387" name="CasellaDiTesto 3"/>
          <p:cNvSpPr txBox="1">
            <a:spLocks noChangeArrowheads="1"/>
          </p:cNvSpPr>
          <p:nvPr/>
        </p:nvSpPr>
        <p:spPr bwMode="auto">
          <a:xfrm>
            <a:off x="722313" y="6362700"/>
            <a:ext cx="3049587" cy="369888"/>
          </a:xfrm>
          <a:prstGeom prst="rect">
            <a:avLst/>
          </a:prstGeom>
          <a:noFill/>
          <a:ln w="9525">
            <a:noFill/>
            <a:miter lim="800000"/>
            <a:headEnd/>
            <a:tailEnd/>
          </a:ln>
        </p:spPr>
        <p:txBody>
          <a:bodyPr>
            <a:spAutoFit/>
          </a:bodyPr>
          <a:lstStyle/>
          <a:p>
            <a:r>
              <a:rPr lang="it-IT"/>
              <a:t>Raffaele Malizia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checkerboard(across)">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5" presetClass="entr" presetSubtype="10" fill="hold" grpId="0" nodeType="clickEffect">
                                  <p:stCondLst>
                                    <p:cond delay="0"/>
                                  </p:stCondLst>
                                  <p:childTnLst>
                                    <p:set>
                                      <p:cBhvr>
                                        <p:cTn id="11" dur="1" fill="hold">
                                          <p:stCondLst>
                                            <p:cond delay="0"/>
                                          </p:stCondLst>
                                        </p:cTn>
                                        <p:tgtEl>
                                          <p:spTgt spid="3">
                                            <p:txEl>
                                              <p:pRg st="2" end="2"/>
                                            </p:txEl>
                                          </p:spTgt>
                                        </p:tgtEl>
                                        <p:attrNameLst>
                                          <p:attrName>style.visibility</p:attrName>
                                        </p:attrNameLst>
                                      </p:cBhvr>
                                      <p:to>
                                        <p:strVal val="visible"/>
                                      </p:to>
                                    </p:set>
                                    <p:animEffect transition="in" filter="checkerboard(across)">
                                      <p:cBhvr>
                                        <p:cTn id="12" dur="500"/>
                                        <p:tgtEl>
                                          <p:spTgt spid="3">
                                            <p:txEl>
                                              <p:pRg st="2" end="2"/>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Segnaposto testo 2"/>
          <p:cNvSpPr>
            <a:spLocks noGrp="1"/>
          </p:cNvSpPr>
          <p:nvPr>
            <p:ph type="body" idx="1"/>
          </p:nvPr>
        </p:nvSpPr>
        <p:spPr>
          <a:xfrm>
            <a:off x="855663" y="4627563"/>
            <a:ext cx="7772400" cy="1500187"/>
          </a:xfrm>
        </p:spPr>
        <p:txBody>
          <a:bodyPr/>
          <a:lstStyle/>
          <a:p>
            <a:pPr>
              <a:defRPr/>
            </a:pPr>
            <a:r>
              <a:rPr lang="it-IT" sz="2400" dirty="0">
                <a:solidFill>
                  <a:schemeClr val="tx1"/>
                </a:solidFill>
              </a:rPr>
              <a:t>L'articolo 4-bis, intitolato "Trattamento di dati personali, sensibili e giudiziari nell'ambito del Programma statistico nazionale", specifica, infatti, che </a:t>
            </a:r>
            <a:endParaRPr lang="it-IT" sz="2400" dirty="0" smtClean="0">
              <a:solidFill>
                <a:schemeClr val="tx1"/>
              </a:solidFill>
            </a:endParaRPr>
          </a:p>
          <a:p>
            <a:pPr>
              <a:defRPr/>
            </a:pPr>
            <a:r>
              <a:rPr lang="it-IT" sz="2400" dirty="0" smtClean="0">
                <a:solidFill>
                  <a:srgbClr val="0070C0"/>
                </a:solidFill>
              </a:rPr>
              <a:t>Nel </a:t>
            </a:r>
            <a:r>
              <a:rPr lang="it-IT" sz="2400" dirty="0">
                <a:solidFill>
                  <a:srgbClr val="0070C0"/>
                </a:solidFill>
              </a:rPr>
              <a:t>Programma statistico nazionale sono illustrate le finalità perseguite e le garanzie previste dal d.lgs. 6 settembre 1989, n. 322 e dal d.lgs. 30 giugno 2003, n. 196 e dal presente codice deontologico. Il Programma indica altresì i dati di cui all'art. 4, comma 1, </a:t>
            </a:r>
            <a:r>
              <a:rPr lang="it-IT" sz="2400" dirty="0" err="1">
                <a:solidFill>
                  <a:srgbClr val="0070C0"/>
                </a:solidFill>
              </a:rPr>
              <a:t>lett</a:t>
            </a:r>
            <a:r>
              <a:rPr lang="it-IT" sz="2400" dirty="0">
                <a:solidFill>
                  <a:srgbClr val="0070C0"/>
                </a:solidFill>
              </a:rPr>
              <a:t>. d) ed e) del d.lgs. 30 giugno 2003, n. 196, le rilevazioni per le quali i dati sono trattati e le modalità di trattamento. Il Programma è adottato, con riferimento ai dati personali, sensibili e giudiziari, sentito il Garante per la protezione dei dati personali, ai sensi dell'art. 154 del d.lgs. 30 giugno 2003, n. </a:t>
            </a:r>
            <a:r>
              <a:rPr lang="it-IT" sz="2400" dirty="0" smtClean="0">
                <a:solidFill>
                  <a:srgbClr val="0070C0"/>
                </a:solidFill>
              </a:rPr>
              <a:t>196.</a:t>
            </a:r>
            <a:endParaRPr lang="it-IT" sz="2400" dirty="0">
              <a:solidFill>
                <a:srgbClr val="0070C0"/>
              </a:solidFill>
            </a:endParaRPr>
          </a:p>
          <a:p>
            <a:pPr>
              <a:defRPr/>
            </a:pPr>
            <a:endParaRPr lang="it-IT" dirty="0"/>
          </a:p>
        </p:txBody>
      </p:sp>
      <p:sp>
        <p:nvSpPr>
          <p:cNvPr id="17410" name="CasellaDiTesto 3"/>
          <p:cNvSpPr txBox="1">
            <a:spLocks noChangeArrowheads="1"/>
          </p:cNvSpPr>
          <p:nvPr/>
        </p:nvSpPr>
        <p:spPr bwMode="auto">
          <a:xfrm>
            <a:off x="722313" y="6362700"/>
            <a:ext cx="3049587" cy="369888"/>
          </a:xfrm>
          <a:prstGeom prst="rect">
            <a:avLst/>
          </a:prstGeom>
          <a:noFill/>
          <a:ln w="9525">
            <a:noFill/>
            <a:miter lim="800000"/>
            <a:headEnd/>
            <a:tailEnd/>
          </a:ln>
        </p:spPr>
        <p:txBody>
          <a:bodyPr>
            <a:spAutoFit/>
          </a:bodyPr>
          <a:lstStyle/>
          <a:p>
            <a:r>
              <a:rPr lang="it-IT"/>
              <a:t>Raffaele Malizia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Effect transition="in" filter="checkerboard(across)">
                                      <p:cBhvr>
                                        <p:cTn id="7"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550863" y="501650"/>
            <a:ext cx="7772400" cy="1362075"/>
          </a:xfrm>
        </p:spPr>
        <p:txBody>
          <a:bodyPr/>
          <a:lstStyle/>
          <a:p>
            <a:pPr algn="ctr">
              <a:defRPr/>
            </a:pPr>
            <a:r>
              <a:rPr lang="it-IT" sz="2800" dirty="0"/>
              <a:t>Art. 7. </a:t>
            </a:r>
            <a:r>
              <a:rPr lang="it-IT" sz="2800" dirty="0" smtClean="0"/>
              <a:t/>
            </a:r>
            <a:br>
              <a:rPr lang="it-IT" sz="2800" dirty="0" smtClean="0"/>
            </a:br>
            <a:r>
              <a:rPr lang="it-IT" sz="2800" dirty="0" smtClean="0"/>
              <a:t>Obbligo </a:t>
            </a:r>
            <a:r>
              <a:rPr lang="it-IT" sz="2800" dirty="0"/>
              <a:t>di fornire dati statistici </a:t>
            </a:r>
          </a:p>
        </p:txBody>
      </p:sp>
      <p:sp>
        <p:nvSpPr>
          <p:cNvPr id="3" name="Segnaposto testo 2"/>
          <p:cNvSpPr>
            <a:spLocks noGrp="1"/>
          </p:cNvSpPr>
          <p:nvPr>
            <p:ph type="body" idx="1"/>
          </p:nvPr>
        </p:nvSpPr>
        <p:spPr bwMode="auto">
          <a:xfrm>
            <a:off x="855663" y="3205163"/>
            <a:ext cx="7772400" cy="1498600"/>
          </a:xfrm>
          <a:noFill/>
          <a:ln>
            <a:miter lim="800000"/>
            <a:headEnd/>
            <a:tailEnd/>
          </a:ln>
        </p:spPr>
        <p:txBody>
          <a:bodyPr vert="horz" wrap="square" lIns="91440" tIns="45720" rIns="91440" bIns="45720" numCol="1" anchorCtr="0" compatLnSpc="1">
            <a:prstTxWarp prst="textNoShape">
              <a:avLst/>
            </a:prstTxWarp>
          </a:bodyPr>
          <a:lstStyle/>
          <a:p>
            <a:r>
              <a:rPr lang="it-IT" smtClean="0">
                <a:solidFill>
                  <a:schemeClr val="tx1"/>
                </a:solidFill>
              </a:rPr>
              <a:t>1</a:t>
            </a:r>
            <a:r>
              <a:rPr lang="it-IT" sz="2400" smtClean="0">
                <a:solidFill>
                  <a:schemeClr val="tx1"/>
                </a:solidFill>
              </a:rPr>
              <a:t>. E' fatto obbligo a tutte le amministrazioni, enti e organismi pubblici di fornire tutti i dati che vengano loro richiesti per le rilevazioni previste dal programma statistico nazionale. Sono sottoposti al medesimo obbligo i soggetti privati per le rilevazioni, rientranti nel programma stesso, </a:t>
            </a:r>
            <a:r>
              <a:rPr lang="it-IT" sz="2400" b="1" i="1" smtClean="0">
                <a:solidFill>
                  <a:srgbClr val="FF0000"/>
                </a:solidFill>
              </a:rPr>
              <a:t>individuate ai sensi dell'articolo 13</a:t>
            </a:r>
            <a:endParaRPr lang="it-IT" sz="2400" smtClean="0">
              <a:solidFill>
                <a:srgbClr val="FF0000"/>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2813" y="635000"/>
            <a:ext cx="7772400" cy="1362075"/>
          </a:xfrm>
        </p:spPr>
        <p:txBody>
          <a:bodyPr/>
          <a:lstStyle/>
          <a:p>
            <a:pPr algn="ctr">
              <a:defRPr/>
            </a:pPr>
            <a:r>
              <a:rPr lang="it-IT" sz="2800" dirty="0" smtClean="0"/>
              <a:t>Il nuovo art. 13 </a:t>
            </a:r>
            <a:br>
              <a:rPr lang="it-IT" sz="2800" dirty="0" smtClean="0"/>
            </a:br>
            <a:r>
              <a:rPr lang="it-IT" sz="2800" dirty="0" smtClean="0"/>
              <a:t>sul programma statistico nazionale</a:t>
            </a:r>
            <a:endParaRPr lang="it-IT" sz="2800" dirty="0"/>
          </a:p>
        </p:txBody>
      </p:sp>
      <p:sp>
        <p:nvSpPr>
          <p:cNvPr id="3" name="Segnaposto testo 2"/>
          <p:cNvSpPr>
            <a:spLocks noGrp="1"/>
          </p:cNvSpPr>
          <p:nvPr>
            <p:ph type="body" idx="1"/>
          </p:nvPr>
        </p:nvSpPr>
        <p:spPr bwMode="auto">
          <a:xfrm>
            <a:off x="817563" y="4087813"/>
            <a:ext cx="7772400" cy="1500187"/>
          </a:xfrm>
          <a:noFill/>
          <a:ln>
            <a:miter lim="800000"/>
            <a:headEnd/>
            <a:tailEnd/>
          </a:ln>
        </p:spPr>
        <p:txBody>
          <a:bodyPr vert="horz" wrap="square" lIns="91440" tIns="45720" rIns="91440" bIns="45720" numCol="1" anchorCtr="0" compatLnSpc="1">
            <a:prstTxWarp prst="textNoShape">
              <a:avLst/>
            </a:prstTxWarp>
          </a:bodyPr>
          <a:lstStyle/>
          <a:p>
            <a:pPr marL="457200" indent="-457200">
              <a:buFont typeface="Arial" charset="0"/>
              <a:buAutoNum type="arabicPeriod"/>
            </a:pPr>
            <a:r>
              <a:rPr lang="it-IT" sz="2400" smtClean="0">
                <a:solidFill>
                  <a:schemeClr val="tx1"/>
                </a:solidFill>
              </a:rPr>
              <a:t>Le rilevazioni statistiche di interesse pubblico affidate al Sistema statistico nazionale ed i relativi obiettivi sono stabiliti nel programma statistico nazionale.</a:t>
            </a:r>
          </a:p>
          <a:p>
            <a:pPr marL="457200" indent="-457200">
              <a:buFont typeface="Arial" charset="0"/>
              <a:buAutoNum type="arabicPeriod"/>
            </a:pPr>
            <a:r>
              <a:rPr lang="it-IT" sz="2400" smtClean="0">
                <a:solidFill>
                  <a:schemeClr val="tx1"/>
                </a:solidFill>
              </a:rPr>
              <a:t>Il programma statistico nazionale ha durata triennale e viene tenuto </a:t>
            </a:r>
            <a:r>
              <a:rPr lang="it-IT" sz="2400" i="1" smtClean="0">
                <a:solidFill>
                  <a:schemeClr val="tx1"/>
                </a:solidFill>
              </a:rPr>
              <a:t>aggiornato </a:t>
            </a:r>
            <a:r>
              <a:rPr lang="it-IT" sz="2400" b="1" i="1" smtClean="0">
                <a:solidFill>
                  <a:srgbClr val="FF0000"/>
                </a:solidFill>
              </a:rPr>
              <a:t>annualmente. Il programma statistico nazionale prevede modalità di raccordo e di coordinamento con i programmi statistici predisposti a livello regionale</a:t>
            </a:r>
            <a:r>
              <a:rPr lang="it-IT" sz="2400" b="1" i="1" smtClean="0">
                <a:solidFill>
                  <a:schemeClr val="tx1"/>
                </a:solidFill>
              </a:rPr>
              <a:t>.</a:t>
            </a:r>
            <a:r>
              <a:rPr lang="it-IT" sz="2400" i="1" smtClean="0">
                <a:solidFill>
                  <a:schemeClr val="tx1"/>
                </a:solidFill>
              </a:rPr>
              <a:t> </a:t>
            </a:r>
          </a:p>
        </p:txBody>
      </p:sp>
      <p:sp>
        <p:nvSpPr>
          <p:cNvPr id="19459" name="CasellaDiTesto 3"/>
          <p:cNvSpPr txBox="1">
            <a:spLocks noChangeArrowheads="1"/>
          </p:cNvSpPr>
          <p:nvPr/>
        </p:nvSpPr>
        <p:spPr bwMode="auto">
          <a:xfrm>
            <a:off x="722313" y="6362700"/>
            <a:ext cx="3049587" cy="369888"/>
          </a:xfrm>
          <a:prstGeom prst="rect">
            <a:avLst/>
          </a:prstGeom>
          <a:noFill/>
          <a:ln w="9525">
            <a:noFill/>
            <a:miter lim="800000"/>
            <a:headEnd/>
            <a:tailEnd/>
          </a:ln>
        </p:spPr>
        <p:txBody>
          <a:bodyPr>
            <a:spAutoFit/>
          </a:bodyPr>
          <a:lstStyle/>
          <a:p>
            <a:r>
              <a:rPr lang="it-IT"/>
              <a:t>Raffaele Malizia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olo 1"/>
          <p:cNvSpPr>
            <a:spLocks noGrp="1"/>
          </p:cNvSpPr>
          <p:nvPr>
            <p:ph type="title"/>
          </p:nvPr>
        </p:nvSpPr>
        <p:spPr>
          <a:xfrm>
            <a:off x="912813" y="635000"/>
            <a:ext cx="7772400" cy="1362075"/>
          </a:xfrm>
        </p:spPr>
        <p:txBody>
          <a:bodyPr/>
          <a:lstStyle/>
          <a:p>
            <a:pPr algn="ctr">
              <a:defRPr/>
            </a:pPr>
            <a:r>
              <a:rPr lang="it-IT" sz="2800" dirty="0" smtClean="0"/>
              <a:t>Il nuovo art. 13 </a:t>
            </a:r>
            <a:br>
              <a:rPr lang="it-IT" sz="2800" dirty="0" smtClean="0"/>
            </a:br>
            <a:r>
              <a:rPr lang="it-IT" sz="2800" dirty="0" smtClean="0"/>
              <a:t>sul programma statistico nazionale</a:t>
            </a:r>
            <a:endParaRPr lang="it-IT" sz="2800" dirty="0"/>
          </a:p>
        </p:txBody>
      </p:sp>
      <p:sp>
        <p:nvSpPr>
          <p:cNvPr id="3" name="Segnaposto testo 2"/>
          <p:cNvSpPr>
            <a:spLocks noGrp="1"/>
          </p:cNvSpPr>
          <p:nvPr>
            <p:ph type="body" idx="1"/>
          </p:nvPr>
        </p:nvSpPr>
        <p:spPr bwMode="auto">
          <a:xfrm>
            <a:off x="817563" y="4354513"/>
            <a:ext cx="7772400" cy="1500187"/>
          </a:xfrm>
          <a:noFill/>
          <a:ln>
            <a:miter lim="800000"/>
            <a:headEnd/>
            <a:tailEnd/>
          </a:ln>
        </p:spPr>
        <p:txBody>
          <a:bodyPr vert="horz" wrap="square" lIns="91440" tIns="45720" rIns="91440" bIns="45720" numCol="1" anchorCtr="0" compatLnSpc="1">
            <a:prstTxWarp prst="textNoShape">
              <a:avLst/>
            </a:prstTxWarp>
          </a:bodyPr>
          <a:lstStyle/>
          <a:p>
            <a:r>
              <a:rPr lang="it-IT" sz="2400" smtClean="0">
                <a:solidFill>
                  <a:schemeClr val="tx1"/>
                </a:solidFill>
              </a:rPr>
              <a:t>3. Il programma statistico nazionale è predisposto dall'ISTAT, sottoposto al parere della commissione per la garanzia dell'informazione statistica di cui all'art. 12 ed approvato con decreto del Presidente della Repubblica, su proposta del Presidente del Consiglio dei Ministri, previa deliberazione del CIPE. </a:t>
            </a:r>
          </a:p>
          <a:p>
            <a:r>
              <a:rPr lang="it-IT" sz="2400" b="1" i="1" smtClean="0">
                <a:solidFill>
                  <a:srgbClr val="FF0000"/>
                </a:solidFill>
              </a:rPr>
              <a:t>3-bis. Nel programma statistico nazionale sono individuate le variabili che possono essere diffuse in forma disaggregata, ove ciò risulti necessario per soddisfare particolari esigenze conoscitive anche di carattere internazionale o europeo. </a:t>
            </a:r>
            <a:endParaRPr lang="it-IT" sz="2400" i="1" smtClean="0">
              <a:solidFill>
                <a:srgbClr val="FF0000"/>
              </a:solidFill>
            </a:endParaRPr>
          </a:p>
        </p:txBody>
      </p:sp>
      <p:sp>
        <p:nvSpPr>
          <p:cNvPr id="20483" name="CasellaDiTesto 3"/>
          <p:cNvSpPr txBox="1">
            <a:spLocks noChangeArrowheads="1"/>
          </p:cNvSpPr>
          <p:nvPr/>
        </p:nvSpPr>
        <p:spPr bwMode="auto">
          <a:xfrm>
            <a:off x="722313" y="6362700"/>
            <a:ext cx="3049587" cy="369888"/>
          </a:xfrm>
          <a:prstGeom prst="rect">
            <a:avLst/>
          </a:prstGeom>
          <a:noFill/>
          <a:ln w="9525">
            <a:noFill/>
            <a:miter lim="800000"/>
            <a:headEnd/>
            <a:tailEnd/>
          </a:ln>
        </p:spPr>
        <p:txBody>
          <a:bodyPr>
            <a:spAutoFit/>
          </a:bodyPr>
          <a:lstStyle/>
          <a:p>
            <a:r>
              <a:rPr lang="it-IT"/>
              <a:t>Raffaele Malizia</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theme/theme1.xml><?xml version="1.0" encoding="utf-8"?>
<a:theme xmlns:a="http://schemas.openxmlformats.org/drawingml/2006/main" name="copertina">
  <a:themeElements>
    <a:clrScheme name="Impostazioni personalizzate 1">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classico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2944</TotalTime>
  <Words>704</Words>
  <Application>Microsoft Office PowerPoint</Application>
  <PresentationFormat>Presentazione su schermo (4:3)</PresentationFormat>
  <Paragraphs>53</Paragraphs>
  <Slides>11</Slides>
  <Notes>0</Notes>
  <HiddenSlides>0</HiddenSlides>
  <MMClips>0</MMClips>
  <ScaleCrop>false</ScaleCrop>
  <HeadingPairs>
    <vt:vector size="6" baseType="variant">
      <vt:variant>
        <vt:lpstr>Caratteri utilizzati</vt:lpstr>
      </vt:variant>
      <vt:variant>
        <vt:i4>4</vt:i4>
      </vt:variant>
      <vt:variant>
        <vt:lpstr>Modello struttura</vt:lpstr>
      </vt:variant>
      <vt:variant>
        <vt:i4>11</vt:i4>
      </vt:variant>
      <vt:variant>
        <vt:lpstr>Titoli diapositive</vt:lpstr>
      </vt:variant>
      <vt:variant>
        <vt:i4>11</vt:i4>
      </vt:variant>
    </vt:vector>
  </HeadingPairs>
  <TitlesOfParts>
    <vt:vector size="26" baseType="lpstr">
      <vt:lpstr>Arial</vt:lpstr>
      <vt:lpstr>Calibri</vt:lpstr>
      <vt:lpstr>Times New Roman</vt:lpstr>
      <vt:lpstr>Aharoni</vt:lpstr>
      <vt:lpstr>copertina</vt:lpstr>
      <vt:lpstr>copertina</vt:lpstr>
      <vt:lpstr>copertina</vt:lpstr>
      <vt:lpstr>copertina</vt:lpstr>
      <vt:lpstr>copertina</vt:lpstr>
      <vt:lpstr>copertina</vt:lpstr>
      <vt:lpstr>copertina</vt:lpstr>
      <vt:lpstr>copertina</vt:lpstr>
      <vt:lpstr>copertina</vt:lpstr>
      <vt:lpstr>copertina</vt:lpstr>
      <vt:lpstr>copertina</vt:lpstr>
      <vt:lpstr>Diapositiva 1</vt:lpstr>
      <vt:lpstr>IL FRAMEWORK CONCETTUALE DI RIFERIMENTO PER LO SVILUPPO DI UN AMBIENTE FAVOREVOLE ALLA TRASFORMAZIONE DEGLI INPUT IN CONOSCENZA</vt:lpstr>
      <vt:lpstr>LEGGE 30 OTTOBRE 2013, N. 125 CONVERSIONE IN LEGGE, CON MODIFICAZIONI, DEL DECRETO LEGGE 31 AGOSTO 2013, N. 101, RECANTE DISPOSIZIONI URGENTI PER IL PERSEGUIMENTO DI OBIETTIVI DI RAZIONALIZZAZIONE NELLE PUBBLICHE AMMINISTRAZIONI. (13G00169) (GU SERIE GENERALE N.255 DEL 30-10-2013)   ART. 8-BIS (DISPOSIZIONI RIGUARDANTI L’ISTITUTO NAZIONALE DI STATISTICA E IL SISTEMA STATISTICO NAZIONALE  </vt:lpstr>
      <vt:lpstr>COSA DISPONEVA IL SOPPRESSO COMMA 2 ART. 6-BIS?</vt:lpstr>
      <vt:lpstr>COME SI È OVVIATO ALLA SOPPRESSIONE</vt:lpstr>
      <vt:lpstr>Diapositiva 6</vt:lpstr>
      <vt:lpstr>ART. 7.  OBBLIGO DI FORNIRE DATI STATISTICI </vt:lpstr>
      <vt:lpstr>IL NUOVO ART. 13  SUL PROGRAMMA STATISTICO NAZIONALE</vt:lpstr>
      <vt:lpstr>IL NUOVO ART. 13  SUL PROGRAMMA STATISTICO NAZIONALE</vt:lpstr>
      <vt:lpstr>IL NUOVO ART. 13  SUL PROGRAMMA STATISTICO NAZIONALE</vt:lpstr>
      <vt:lpstr>Diapositiva 11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Presentazione di PowerPoint</dc:title>
  <dc:creator>Bruna Tabanella</dc:creator>
  <cp:lastModifiedBy>template</cp:lastModifiedBy>
  <cp:revision>143</cp:revision>
  <dcterms:created xsi:type="dcterms:W3CDTF">2012-12-11T11:00:35Z</dcterms:created>
  <dcterms:modified xsi:type="dcterms:W3CDTF">2014-09-16T10:47:03Z</dcterms:modified>
</cp:coreProperties>
</file>