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390" r:id="rId6"/>
    <p:sldId id="408" r:id="rId7"/>
    <p:sldId id="413" r:id="rId8"/>
    <p:sldId id="412" r:id="rId9"/>
    <p:sldId id="414" r:id="rId10"/>
    <p:sldId id="416" r:id="rId11"/>
    <p:sldId id="415" r:id="rId12"/>
  </p:sldIdLst>
  <p:sldSz cx="12192000" cy="6858000"/>
  <p:notesSz cx="6807200" cy="9939338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anose="020B0502020104020203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423" userDrawn="1">
          <p15:clr>
            <a:srgbClr val="A4A3A4"/>
          </p15:clr>
        </p15:guide>
        <p15:guide id="2" orient="horz" pos="4178" userDrawn="1">
          <p15:clr>
            <a:srgbClr val="A4A3A4"/>
          </p15:clr>
        </p15:guide>
        <p15:guide id="3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nuela Cola" initials="MC" lastIdx="4" clrIdx="0">
    <p:extLst>
      <p:ext uri="{19B8F6BF-5375-455C-9EA6-DF929625EA0E}">
        <p15:presenceInfo xmlns:p15="http://schemas.microsoft.com/office/powerpoint/2012/main" userId="S-1-5-21-3870216755-816221577-1611797413-29002" providerId="AD"/>
      </p:ext>
    </p:extLst>
  </p:cmAuthor>
  <p:cmAuthor id="2" name="Lucia Chieppa" initials="LC" lastIdx="1" clrIdx="1">
    <p:extLst>
      <p:ext uri="{19B8F6BF-5375-455C-9EA6-DF929625EA0E}">
        <p15:presenceInfo xmlns:p15="http://schemas.microsoft.com/office/powerpoint/2012/main" userId="Lucia Chiepp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F9F"/>
    <a:srgbClr val="99FF33"/>
    <a:srgbClr val="99CCFF"/>
    <a:srgbClr val="006600"/>
    <a:srgbClr val="336600"/>
    <a:srgbClr val="33CCFF"/>
    <a:srgbClr val="009999"/>
    <a:srgbClr val="5F5F5F"/>
    <a:srgbClr val="00FFCC"/>
    <a:srgbClr val="FCFC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ile medio 2 - Color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Stile chiaro 2 - Colore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10A1B5D5-9B99-4C35-A422-299274C87663}" styleName="Stile medio 1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Stile 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Stile medio 4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173" autoAdjust="0"/>
    <p:restoredTop sz="93883" autoAdjust="0"/>
  </p:normalViewPr>
  <p:slideViewPr>
    <p:cSldViewPr snapToGrid="0" showGuides="1">
      <p:cViewPr varScale="1">
        <p:scale>
          <a:sx n="64" d="100"/>
          <a:sy n="64" d="100"/>
        </p:scale>
        <p:origin x="788" y="56"/>
      </p:cViewPr>
      <p:guideLst>
        <p:guide pos="7423"/>
        <p:guide orient="horz" pos="417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54000" cy="54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838D9-EBE2-429D-86CF-DAD5987B808C}" type="datetimeFigureOut">
              <a:rPr lang="it-IT" smtClean="0"/>
              <a:t>17/04/2025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0648"/>
            <a:ext cx="2949786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5839" y="9440648"/>
            <a:ext cx="2949786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6DADA8-006F-41B1-83B4-06BD140F6D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73200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6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F835E2-227D-43BA-B3A5-E9E433264387}" type="datetimeFigureOut">
              <a:rPr lang="en-US"/>
              <a:pPr>
                <a:defRPr/>
              </a:pPr>
              <a:t>4/17/2025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594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8"/>
            <a:ext cx="2949786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9" y="9440648"/>
            <a:ext cx="2949786" cy="4986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5F5882C-B867-4FE7-97C9-87FBF93DC802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pert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71070" y="2621956"/>
            <a:ext cx="9818337" cy="2782819"/>
          </a:xfrm>
          <a:effectLst/>
        </p:spPr>
        <p:txBody>
          <a:bodyPr lIns="0" tIns="0" rIns="0" bIns="0" anchor="ctr">
            <a:normAutofit/>
          </a:bodyPr>
          <a:lstStyle>
            <a:lvl1pPr>
              <a:lnSpc>
                <a:spcPts val="3600"/>
              </a:lnSpc>
              <a:defRPr sz="3400" b="0" cap="none">
                <a:solidFill>
                  <a:srgbClr val="C00000"/>
                </a:solidFill>
                <a:latin typeface="Arial Narrow" panose="020B0606020202030204" pitchFamily="34" charset="0"/>
              </a:defRPr>
            </a:lvl1pPr>
          </a:lstStyle>
          <a:p>
            <a:r>
              <a:rPr lang="it-IT" dirty="0"/>
              <a:t>FARE CLIC PER MODIFICARE LO STILE DEL TITOLO DELLO SCHEMA FARE CLIC PER MODIFICARE LO STILE DEL TITOLO DELLO SCHEMA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184" y="6495314"/>
            <a:ext cx="7481115" cy="179536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1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771492F8-659D-4E4C-A49D-B7C567539112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469185" y="1287956"/>
            <a:ext cx="3689746" cy="216000"/>
          </a:xfrm>
        </p:spPr>
        <p:txBody>
          <a:bodyPr lIns="0" tIns="0" rIns="0" bIns="0">
            <a:noAutofit/>
          </a:bodyPr>
          <a:lstStyle>
            <a:lvl1pPr marL="0" indent="0">
              <a:lnSpc>
                <a:spcPts val="1500"/>
              </a:lnSpc>
              <a:spcAft>
                <a:spcPts val="600"/>
              </a:spcAft>
              <a:buNone/>
              <a:defRPr lang="it-IT" sz="1200" dirty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69184" y="1522956"/>
            <a:ext cx="3689747" cy="1080000"/>
          </a:xfrm>
        </p:spPr>
        <p:txBody>
          <a:bodyPr lIns="0" tIns="0" rIns="0" bIns="0" anchor="t" anchorCtr="0">
            <a:noAutofit/>
          </a:bodyPr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2000" b="0">
                <a:solidFill>
                  <a:srgbClr val="636462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384E50FF-EF10-4A0E-8686-237E66B249CE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469184" y="6297672"/>
            <a:ext cx="7481115" cy="188513"/>
          </a:xfrm>
        </p:spPr>
        <p:txBody>
          <a:bodyPr wrap="square" lIns="0" tIns="0" rIns="0" bIns="0">
            <a:spAutoFit/>
          </a:bodyPr>
          <a:lstStyle>
            <a:lvl1pPr marL="0" indent="0">
              <a:lnSpc>
                <a:spcPts val="1400"/>
              </a:lnSpc>
              <a:spcAft>
                <a:spcPts val="200"/>
              </a:spcAft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A8FC9CB7-7D84-419A-988C-7B8817E18EDB}"/>
              </a:ext>
            </a:extLst>
          </p:cNvPr>
          <p:cNvSpPr/>
          <p:nvPr userDrawn="1"/>
        </p:nvSpPr>
        <p:spPr>
          <a:xfrm>
            <a:off x="463550" y="0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F57BA760-D00A-4F5B-B978-07F3F810367F}"/>
              </a:ext>
            </a:extLst>
          </p:cNvPr>
          <p:cNvSpPr/>
          <p:nvPr userDrawn="1"/>
        </p:nvSpPr>
        <p:spPr>
          <a:xfrm>
            <a:off x="4251325" y="0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617FA033-79E9-4921-B88E-03D9DAACCE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37832"/>
            <a:ext cx="2700000" cy="461927"/>
          </a:xfrm>
          <a:prstGeom prst="rect">
            <a:avLst/>
          </a:prstGeom>
        </p:spPr>
      </p:pic>
      <p:sp>
        <p:nvSpPr>
          <p:cNvPr id="16" name="Rectangle 9">
            <a:extLst>
              <a:ext uri="{FF2B5EF4-FFF2-40B4-BE49-F238E27FC236}">
                <a16:creationId xmlns:a16="http://schemas.microsoft.com/office/drawing/2014/main" id="{821E4C3A-67D5-4B9E-B373-7B560EA0839E}"/>
              </a:ext>
            </a:extLst>
          </p:cNvPr>
          <p:cNvSpPr/>
          <p:nvPr userDrawn="1"/>
        </p:nvSpPr>
        <p:spPr>
          <a:xfrm>
            <a:off x="8037513" y="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559982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immagini affianc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C2F57ACB-1A9A-42A2-B0B9-3C24FCCE916F}"/>
              </a:ext>
            </a:extLst>
          </p:cNvPr>
          <p:cNvSpPr/>
          <p:nvPr userDrawn="1"/>
        </p:nvSpPr>
        <p:spPr>
          <a:xfrm>
            <a:off x="471488" y="1571124"/>
            <a:ext cx="5472112" cy="4392000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21" name="Text Placeholder 3">
            <a:extLst>
              <a:ext uri="{FF2B5EF4-FFF2-40B4-BE49-F238E27FC236}">
                <a16:creationId xmlns:a16="http://schemas.microsoft.com/office/drawing/2014/main" id="{A0C542E8-A419-4B8E-8AE4-1D0DC75ADF26}"/>
              </a:ext>
            </a:extLst>
          </p:cNvPr>
          <p:cNvSpPr>
            <a:spLocks noGrp="1"/>
          </p:cNvSpPr>
          <p:nvPr>
            <p:ph type="body" sz="half" idx="12" hasCustomPrompt="1"/>
          </p:nvPr>
        </p:nvSpPr>
        <p:spPr>
          <a:xfrm>
            <a:off x="562922" y="1691683"/>
            <a:ext cx="5304733" cy="387373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2" name="Content Placeholder 3">
            <a:extLst>
              <a:ext uri="{FF2B5EF4-FFF2-40B4-BE49-F238E27FC236}">
                <a16:creationId xmlns:a16="http://schemas.microsoft.com/office/drawing/2014/main" id="{3F3446B5-6360-4947-B444-A1DBFD655274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562922" y="2172243"/>
            <a:ext cx="5304733" cy="366873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20" name="Rectangle 8">
            <a:extLst>
              <a:ext uri="{FF2B5EF4-FFF2-40B4-BE49-F238E27FC236}">
                <a16:creationId xmlns:a16="http://schemas.microsoft.com/office/drawing/2014/main" id="{D17306DB-EF2B-46DB-BE4C-67BA4581EC8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10">
            <a:extLst>
              <a:ext uri="{FF2B5EF4-FFF2-40B4-BE49-F238E27FC236}">
                <a16:creationId xmlns:a16="http://schemas.microsoft.com/office/drawing/2014/main" id="{27663729-5A18-460D-BCC5-1C121255BEC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9">
            <a:extLst>
              <a:ext uri="{FF2B5EF4-FFF2-40B4-BE49-F238E27FC236}">
                <a16:creationId xmlns:a16="http://schemas.microsoft.com/office/drawing/2014/main" id="{88AE038F-3265-4340-AFAF-203DBF97366C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5" name="Immagine 24">
            <a:extLst>
              <a:ext uri="{FF2B5EF4-FFF2-40B4-BE49-F238E27FC236}">
                <a16:creationId xmlns:a16="http://schemas.microsoft.com/office/drawing/2014/main" id="{5203E877-BB68-4C3E-A95D-262A3B3831F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Footer Placeholder 4">
            <a:extLst>
              <a:ext uri="{FF2B5EF4-FFF2-40B4-BE49-F238E27FC236}">
                <a16:creationId xmlns:a16="http://schemas.microsoft.com/office/drawing/2014/main" id="{DDB77A0D-9AB4-48A1-82C5-A09A7D4F72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29" name="Slide Number Placeholder 5">
            <a:extLst>
              <a:ext uri="{FF2B5EF4-FFF2-40B4-BE49-F238E27FC236}">
                <a16:creationId xmlns:a16="http://schemas.microsoft.com/office/drawing/2014/main" id="{ABB3C7F1-D02D-4858-A51B-B1211EF06EF0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405108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2E11952F-B65E-4BC4-A306-BA5F2E5E1051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10FF5994-804D-479E-8547-F402AE8DD1D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32" name="Content Placeholder 3">
            <a:extLst>
              <a:ext uri="{FF2B5EF4-FFF2-40B4-BE49-F238E27FC236}">
                <a16:creationId xmlns:a16="http://schemas.microsoft.com/office/drawing/2014/main" id="{4C0547B4-6D28-4C23-830C-984AB52D97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3205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dascalia+grafico o tavol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83042" cy="662557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786" y="2319687"/>
            <a:ext cx="11283042" cy="363026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pic>
        <p:nvPicPr>
          <p:cNvPr id="13" name="Immagine 12">
            <a:extLst>
              <a:ext uri="{FF2B5EF4-FFF2-40B4-BE49-F238E27FC236}">
                <a16:creationId xmlns:a16="http://schemas.microsoft.com/office/drawing/2014/main" id="{D0FB10A6-C138-494B-9E13-24A27B8289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A4B33C25-F53C-40FF-87FE-5A1021509E5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7" name="Rectangle 8">
            <a:extLst>
              <a:ext uri="{FF2B5EF4-FFF2-40B4-BE49-F238E27FC236}">
                <a16:creationId xmlns:a16="http://schemas.microsoft.com/office/drawing/2014/main" id="{96897485-CF07-4D6A-ABB8-A29D7DC5710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BC91E05A-8494-49B6-B257-61F68DA8B315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9">
            <a:extLst>
              <a:ext uri="{FF2B5EF4-FFF2-40B4-BE49-F238E27FC236}">
                <a16:creationId xmlns:a16="http://schemas.microsoft.com/office/drawing/2014/main" id="{422199A7-2A62-43D5-872A-CD0B9A3D6E61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Slide Number Placeholder 5">
            <a:extLst>
              <a:ext uri="{FF2B5EF4-FFF2-40B4-BE49-F238E27FC236}">
                <a16:creationId xmlns:a16="http://schemas.microsoft.com/office/drawing/2014/main" id="{1B2ED1D9-25D5-4BB7-87C2-D519D933636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1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49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18A4B74D-95FF-4ECC-AED0-C183993F87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8324380-A91B-40DB-8B06-87F1716A8EF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376CEDB-6160-4575-AAD8-45EA5C0ED54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22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ingraziame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3786" y="1796902"/>
            <a:ext cx="11283042" cy="1839433"/>
          </a:xfrm>
          <a:effectLst/>
        </p:spPr>
        <p:txBody>
          <a:bodyPr anchor="ctr">
            <a:noAutofit/>
          </a:bodyPr>
          <a:lstStyle>
            <a:lvl1pPr algn="ctr">
              <a:defRPr sz="7000" b="0" cap="none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05894EA2-4831-F84E-BBDE-8E89A35165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296093" y="3683529"/>
            <a:ext cx="5624623" cy="423612"/>
          </a:xfrm>
        </p:spPr>
        <p:txBody>
          <a:bodyPr spcCol="360000" anchor="ctr">
            <a:noAutofit/>
          </a:bodyPr>
          <a:lstStyle>
            <a:lvl1pPr marL="0" indent="0" algn="ctr">
              <a:buNone/>
              <a:defRPr sz="18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02837C0E-8F15-489B-800B-6F1CBBB23F06}"/>
              </a:ext>
            </a:extLst>
          </p:cNvPr>
          <p:cNvSpPr/>
          <p:nvPr userDrawn="1"/>
        </p:nvSpPr>
        <p:spPr>
          <a:xfrm>
            <a:off x="463550" y="5773825"/>
            <a:ext cx="3708400" cy="1089025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1C3885B9-D4F0-42E8-A6EE-EB419237E845}"/>
              </a:ext>
            </a:extLst>
          </p:cNvPr>
          <p:cNvSpPr/>
          <p:nvPr userDrawn="1"/>
        </p:nvSpPr>
        <p:spPr>
          <a:xfrm>
            <a:off x="4251325" y="5773825"/>
            <a:ext cx="3706813" cy="1089025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1F54AFB7-6D67-44BA-975B-F9E2C29BB46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50841" y="6092375"/>
            <a:ext cx="2700000" cy="461927"/>
          </a:xfrm>
          <a:prstGeom prst="rect">
            <a:avLst/>
          </a:prstGeom>
        </p:spPr>
      </p:pic>
      <p:sp>
        <p:nvSpPr>
          <p:cNvPr id="12" name="Rectangle 9">
            <a:extLst>
              <a:ext uri="{FF2B5EF4-FFF2-40B4-BE49-F238E27FC236}">
                <a16:creationId xmlns:a16="http://schemas.microsoft.com/office/drawing/2014/main" id="{B4CD4512-1FFA-4544-ACEE-31F0A9CA9D05}"/>
              </a:ext>
            </a:extLst>
          </p:cNvPr>
          <p:cNvSpPr/>
          <p:nvPr userDrawn="1"/>
        </p:nvSpPr>
        <p:spPr>
          <a:xfrm>
            <a:off x="8037513" y="6790850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73967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it-IT"/>
              <a:t>Comstat – giugno 2023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511D2AC-92C6-4F37-9CA3-025937530DF0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203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dice o elenco punt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81153"/>
          </a:xfrm>
        </p:spPr>
        <p:txBody>
          <a:bodyPr lIns="0" tIns="0" rIns="0" bIns="0">
            <a:noAutofit/>
          </a:bodyPr>
          <a:lstStyle>
            <a:lvl1pPr marL="285750" indent="-285750">
              <a:spcAft>
                <a:spcPts val="1800"/>
              </a:spcAft>
              <a:buSzPct val="120000"/>
              <a:buFont typeface="Courier New" panose="02070309020205020404" pitchFamily="49" charset="0"/>
              <a:buChar char="o"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2053620-96AC-EF47-823B-D2E90BBCE58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4E3F12-6C4D-C642-90EC-9F9AE3161A4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6BE73488-10D2-46C5-8886-B5262B4036E9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9DFCC48B-BCC3-4AAB-8EE4-592BE912D5A8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9">
            <a:extLst>
              <a:ext uri="{FF2B5EF4-FFF2-40B4-BE49-F238E27FC236}">
                <a16:creationId xmlns:a16="http://schemas.microsoft.com/office/drawing/2014/main" id="{02EE5703-F2FA-4A41-8927-030A564B0F80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390548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17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201" y="1557338"/>
            <a:ext cx="11264002" cy="4472526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2" name="Title Placeholder 1">
            <a:extLst>
              <a:ext uri="{FF2B5EF4-FFF2-40B4-BE49-F238E27FC236}">
                <a16:creationId xmlns:a16="http://schemas.microsoft.com/office/drawing/2014/main" id="{86F2967F-3AC1-482F-9FA1-FB5058EEC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BB147208-B303-4867-B415-427BFDB712A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3AC1916D-DE81-4DEB-837D-9B1EBBEBAB9E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EA5C2815-3F5D-4F03-A9B8-AD61D140AB8F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211B9727-26D5-42C6-AA8E-16F0A955108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3DB52600-6114-4FF8-A64F-1419078C066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C98E623A-5D96-4DDD-91E6-E567C5082EF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286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11276765" cy="4472526"/>
          </a:xfrm>
        </p:spPr>
        <p:txBody>
          <a:bodyPr lIns="0" tIns="0" rIns="0" bIns="0" numCol="2" spcCol="54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85F80FCE-DB62-4AE9-8E37-C5ECE83CEA2A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5337BA55-D4F4-482D-9902-A7DF343CF4BD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1E77F523-A47D-4ED1-A730-DF546267408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B35A5DA5-9B3D-430B-9B7D-12A49C89600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BC87520E-C40B-4CBE-A2FA-D2587AA999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98ED1510-B77E-4E58-8FB2-F06301CA4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588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7" y="1557337"/>
            <a:ext cx="11269308" cy="4392613"/>
          </a:xfrm>
        </p:spPr>
        <p:txBody>
          <a:bodyPr lIns="0" tIns="0" rIns="0" bIns="0" numCol="3" spcCol="432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A97EA33F-8FE6-43F7-B87B-F8A75881DC82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0">
            <a:extLst>
              <a:ext uri="{FF2B5EF4-FFF2-40B4-BE49-F238E27FC236}">
                <a16:creationId xmlns:a16="http://schemas.microsoft.com/office/drawing/2014/main" id="{4457ED34-8FD7-4334-B58D-DE5268F487B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DE95361B-2753-4630-8435-D8D6DFA2E2B3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6" name="Immagine 15">
            <a:extLst>
              <a:ext uri="{FF2B5EF4-FFF2-40B4-BE49-F238E27FC236}">
                <a16:creationId xmlns:a16="http://schemas.microsoft.com/office/drawing/2014/main" id="{9953CB5C-8C23-4943-AA23-507887A04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2EA2B975-3B1B-40A2-9512-420987E41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2FD83117-18D4-4F50-B150-B24C3ADCCAF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070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+grafico picc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8081963" y="1557338"/>
            <a:ext cx="365378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519" y="1557338"/>
            <a:ext cx="7305513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3" name="Text Placeholder 3">
            <a:extLst>
              <a:ext uri="{FF2B5EF4-FFF2-40B4-BE49-F238E27FC236}">
                <a16:creationId xmlns:a16="http://schemas.microsoft.com/office/drawing/2014/main" id="{8FE997AC-2DEF-4982-9219-0DE8E80C2C1D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8162224" y="1696688"/>
            <a:ext cx="3492000" cy="457200"/>
          </a:xfrm>
        </p:spPr>
        <p:txBody>
          <a:bodyPr lIns="0" tIns="0" rIns="0" bIns="0">
            <a:no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id="{5014FC49-70B3-48C6-AAEA-1B6DEB762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62222" y="2261938"/>
            <a:ext cx="3492000" cy="360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8" name="Rectangle 8">
            <a:extLst>
              <a:ext uri="{FF2B5EF4-FFF2-40B4-BE49-F238E27FC236}">
                <a16:creationId xmlns:a16="http://schemas.microsoft.com/office/drawing/2014/main" id="{BFF0EAD9-FB2A-4B10-AC7E-2867676F5114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4DE85F56-C820-4265-A4F2-F29B8154D702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Rectangle 9">
            <a:extLst>
              <a:ext uri="{FF2B5EF4-FFF2-40B4-BE49-F238E27FC236}">
                <a16:creationId xmlns:a16="http://schemas.microsoft.com/office/drawing/2014/main" id="{6D6C4BEC-89CF-43B7-9CD5-49EE71B27928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21" name="Immagine 20">
            <a:extLst>
              <a:ext uri="{FF2B5EF4-FFF2-40B4-BE49-F238E27FC236}">
                <a16:creationId xmlns:a16="http://schemas.microsoft.com/office/drawing/2014/main" id="{665B96CC-8D49-494F-9C8A-BD8535137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Footer Placeholder 4">
            <a:extLst>
              <a:ext uri="{FF2B5EF4-FFF2-40B4-BE49-F238E27FC236}">
                <a16:creationId xmlns:a16="http://schemas.microsoft.com/office/drawing/2014/main" id="{C1DD249C-FFFA-4674-9CB5-ABEFDF50413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48756CF5-11CA-40E9-BF7A-4F15C16E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5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171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o piccolo+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25132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895" y="1557338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436695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36694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6C03E07E-3B47-479C-ADF1-A58628B5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0569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ico + colonna libera a dest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473075" y="1557338"/>
            <a:ext cx="7485063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439" y="1560749"/>
            <a:ext cx="3528947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0E25EF9-674A-4A68-B7E8-41ACE37CAFAA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588700" y="1679423"/>
            <a:ext cx="7253812" cy="457386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9BCFAF2C-DE26-450A-8C7B-A22A26FF43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8699" y="2165685"/>
            <a:ext cx="7253813" cy="3704166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D9D4E6DC-14B8-4843-AA1D-57AA39AE5B3E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91CC3821-0B1E-41AB-852F-4CB74E2EA3CC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75FDA81B-88AF-4AF4-8B43-18134CE8E446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12972DC-41D2-4C0E-AD61-A73383B821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51A03A1C-8D78-4F26-8F73-B711C52ED0D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FB3668A3-50F9-4865-BCB1-15BD808B5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22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704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74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tà testo+metà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8FFAF148-8C21-EB4F-9093-19ADD1A51882}"/>
              </a:ext>
            </a:extLst>
          </p:cNvPr>
          <p:cNvSpPr/>
          <p:nvPr userDrawn="1"/>
        </p:nvSpPr>
        <p:spPr>
          <a:xfrm>
            <a:off x="6256216" y="1557338"/>
            <a:ext cx="5472000" cy="439261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3786" y="1557338"/>
            <a:ext cx="5472000" cy="4392612"/>
          </a:xfrm>
        </p:spPr>
        <p:txBody>
          <a:bodyPr lIns="0" tIns="0" rIns="0" bIns="0" spcCol="360000">
            <a:noAutofit/>
          </a:bodyPr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0" name="Text Placeholder 3">
            <a:extLst>
              <a:ext uri="{FF2B5EF4-FFF2-40B4-BE49-F238E27FC236}">
                <a16:creationId xmlns:a16="http://schemas.microsoft.com/office/drawing/2014/main" id="{1BE1843A-CB5F-4920-B032-23C22AAE931F}"/>
              </a:ext>
            </a:extLst>
          </p:cNvPr>
          <p:cNvSpPr>
            <a:spLocks noGrp="1"/>
          </p:cNvSpPr>
          <p:nvPr>
            <p:ph type="body" sz="half" idx="11" hasCustomPrompt="1"/>
          </p:nvPr>
        </p:nvSpPr>
        <p:spPr>
          <a:xfrm>
            <a:off x="6376432" y="1684420"/>
            <a:ext cx="5231635" cy="457200"/>
          </a:xfrm>
        </p:spPr>
        <p:txBody>
          <a:bodyPr lIns="0" tIns="0" rIns="0" bIns="0">
            <a:normAutofit/>
          </a:bodyPr>
          <a:lstStyle>
            <a:lvl1pPr marL="0" indent="0" algn="ctr">
              <a:buNone/>
              <a:defRPr sz="1400">
                <a:solidFill>
                  <a:srgbClr val="CC2A2A"/>
                </a:solidFill>
                <a:latin typeface="Arial Narrow" panose="020B0606020202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21" name="Content Placeholder 3">
            <a:extLst>
              <a:ext uri="{FF2B5EF4-FFF2-40B4-BE49-F238E27FC236}">
                <a16:creationId xmlns:a16="http://schemas.microsoft.com/office/drawing/2014/main" id="{22E57A97-B19C-4884-84CD-94CF8F624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76432" y="2220577"/>
            <a:ext cx="5231636" cy="362039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24000" indent="0">
              <a:buFontTx/>
              <a:buNone/>
              <a:defRPr/>
            </a:lvl2pPr>
            <a:lvl3pPr marL="630000" indent="0">
              <a:buFontTx/>
              <a:buNone/>
              <a:defRPr/>
            </a:lvl3pPr>
            <a:lvl4pPr marL="1008000" indent="0">
              <a:buFontTx/>
              <a:buNone/>
              <a:defRPr/>
            </a:lvl4pPr>
            <a:lvl5pPr marL="1368000" indent="0">
              <a:buFontTx/>
              <a:buNone/>
              <a:defRPr/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endParaRPr lang="en-US" dirty="0"/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EBDED907-CBCE-4C48-8974-1732296AB56B}"/>
              </a:ext>
            </a:extLst>
          </p:cNvPr>
          <p:cNvSpPr/>
          <p:nvPr userDrawn="1"/>
        </p:nvSpPr>
        <p:spPr>
          <a:xfrm>
            <a:off x="463550" y="1017025"/>
            <a:ext cx="3708400" cy="72000"/>
          </a:xfrm>
          <a:prstGeom prst="rect">
            <a:avLst/>
          </a:prstGeom>
          <a:solidFill>
            <a:srgbClr val="94263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0">
            <a:extLst>
              <a:ext uri="{FF2B5EF4-FFF2-40B4-BE49-F238E27FC236}">
                <a16:creationId xmlns:a16="http://schemas.microsoft.com/office/drawing/2014/main" id="{F1D4BD23-7064-4A1A-B3B8-22936DC971AB}"/>
              </a:ext>
            </a:extLst>
          </p:cNvPr>
          <p:cNvSpPr/>
          <p:nvPr userDrawn="1"/>
        </p:nvSpPr>
        <p:spPr>
          <a:xfrm>
            <a:off x="4251325" y="1017025"/>
            <a:ext cx="3706813" cy="72000"/>
          </a:xfrm>
          <a:prstGeom prst="rect">
            <a:avLst/>
          </a:prstGeom>
          <a:solidFill>
            <a:srgbClr val="CC2A2A">
              <a:alpha val="98824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45DD4428-CB25-4CE0-B3BD-9E45A9B024CE}"/>
              </a:ext>
            </a:extLst>
          </p:cNvPr>
          <p:cNvSpPr/>
          <p:nvPr userDrawn="1"/>
        </p:nvSpPr>
        <p:spPr>
          <a:xfrm>
            <a:off x="8037513" y="1017025"/>
            <a:ext cx="3708400" cy="72000"/>
          </a:xfrm>
          <a:prstGeom prst="rect">
            <a:avLst/>
          </a:prstGeom>
          <a:solidFill>
            <a:srgbClr val="7B7C7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18" name="Immagine 17">
            <a:extLst>
              <a:ext uri="{FF2B5EF4-FFF2-40B4-BE49-F238E27FC236}">
                <a16:creationId xmlns:a16="http://schemas.microsoft.com/office/drawing/2014/main" id="{ACFFE7A2-271E-4180-8862-1207E565D1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8242" y="6402657"/>
            <a:ext cx="840882" cy="24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Footer Placeholder 4">
            <a:extLst>
              <a:ext uri="{FF2B5EF4-FFF2-40B4-BE49-F238E27FC236}">
                <a16:creationId xmlns:a16="http://schemas.microsoft.com/office/drawing/2014/main" id="{0A34ABB8-E594-41C5-B46B-F19275F5E5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dirty="0"/>
              <a:t>Comstat – giugno 2023</a:t>
            </a: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id="{EB9757BE-24B5-4D77-9B24-FA598161B2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23469" y="6397225"/>
            <a:ext cx="5016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‹N›</a:t>
            </a:fld>
            <a:endParaRPr lang="en-US" dirty="0"/>
          </a:p>
        </p:txBody>
      </p:sp>
      <p:sp>
        <p:nvSpPr>
          <p:cNvPr id="13" name="Title Placeholder 1">
            <a:extLst>
              <a:ext uri="{FF2B5EF4-FFF2-40B4-BE49-F238E27FC236}">
                <a16:creationId xmlns:a16="http://schemas.microsoft.com/office/drawing/2014/main" id="{385672B4-73ED-0645-AF4D-5916A1BEEC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8895" y="503475"/>
            <a:ext cx="11269308" cy="384721"/>
          </a:xfrm>
          <a:prstGeom prst="rect">
            <a:avLst/>
          </a:prstGeom>
        </p:spPr>
        <p:txBody>
          <a:bodyPr lIns="0" tIns="0" rIns="0" bIns="0" rtlCol="0">
            <a:spAutoFit/>
          </a:bodyPr>
          <a:lstStyle>
            <a:lvl1pPr>
              <a:lnSpc>
                <a:spcPts val="3000"/>
              </a:lnSpc>
              <a:defRPr sz="2800" cap="none" baseline="0"/>
            </a:lvl1pPr>
          </a:lstStyle>
          <a:p>
            <a:r>
              <a:rPr lang="it-IT" dirty="0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1476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981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8000" y="939800"/>
            <a:ext cx="11204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lo stile del titolo dello schema</a:t>
            </a:r>
            <a:endParaRPr lang="en-US" altLang="it-IT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8000" y="2103438"/>
            <a:ext cx="11204575" cy="356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/>
              <a:t>Fare clic per modificare gli stili del testo dello schema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20" r:id="rId8"/>
    <p:sldLayoutId id="2147483714" r:id="rId9"/>
    <p:sldLayoutId id="2147483716" r:id="rId10"/>
    <p:sldLayoutId id="2147483715" r:id="rId11"/>
    <p:sldLayoutId id="2147483717" r:id="rId12"/>
    <p:sldLayoutId id="2147483718" r:id="rId13"/>
    <p:sldLayoutId id="2147483722" r:id="rId14"/>
  </p:sldLayoutIdLst>
  <p:hf hdr="0" dt="0"/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rgbClr val="595959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rgbClr val="595959"/>
          </a:solidFill>
          <a:latin typeface="Arial" panose="020B0604020202020204" pitchFamily="34" charset="0"/>
          <a:cs typeface="Arial" panose="020B060402020202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rtl="0" fontAlgn="t">
        <a:spcBef>
          <a:spcPct val="0"/>
        </a:spcBef>
        <a:spcAft>
          <a:spcPts val="1200"/>
        </a:spcAft>
        <a:buClr>
          <a:srgbClr val="CC2A2A"/>
        </a:buClr>
        <a:buSzPct val="100000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238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6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28650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4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06475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66838" algn="l" defTabSz="457200" rtl="0" fontAlgn="base">
        <a:spcBef>
          <a:spcPct val="20000"/>
        </a:spcBef>
        <a:spcAft>
          <a:spcPts val="600"/>
        </a:spcAft>
        <a:buClr>
          <a:srgbClr val="CC2A2A"/>
        </a:buClr>
        <a:buSzPct val="100000"/>
        <a:defRPr sz="1200"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506928" y="1184930"/>
            <a:ext cx="11178144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3400" dirty="0">
              <a:solidFill>
                <a:srgbClr val="C00000"/>
              </a:solidFill>
              <a:latin typeface="Arial Narrow" panose="020B060602020203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it-IT" sz="34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Psn 2026-2028 </a:t>
            </a:r>
          </a:p>
          <a:p>
            <a:endParaRPr lang="it-IT" sz="3400" dirty="0">
              <a:solidFill>
                <a:srgbClr val="C00000"/>
              </a:solidFill>
              <a:latin typeface="Arial Narrow" panose="020B060602020203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it-IT" sz="2700" b="1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Proposta di inserimento di un nuovo lavoro di tipologia «Studi progettuali» (STU)</a:t>
            </a:r>
          </a:p>
          <a:p>
            <a:r>
              <a:rPr lang="it-IT" sz="28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Presentazione al </a:t>
            </a:r>
            <a:r>
              <a:rPr lang="it-IT" sz="2800" dirty="0" err="1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CdQ</a:t>
            </a:r>
            <a:r>
              <a:rPr lang="it-IT" sz="2800" dirty="0">
                <a:solidFill>
                  <a:srgbClr val="C00000"/>
                </a:solidFill>
                <a:latin typeface="Arial Narrow" panose="020B0606020202030204" pitchFamily="34" charset="0"/>
                <a:ea typeface="+mj-ea"/>
                <a:cs typeface="Arial" panose="020B0604020202020204" pitchFamily="34" charset="0"/>
              </a:rPr>
              <a:t> ….</a:t>
            </a:r>
          </a:p>
          <a:p>
            <a:endParaRPr lang="it-IT" sz="2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it-IT" b="1" dirty="0">
              <a:solidFill>
                <a:schemeClr val="accent4">
                  <a:lumMod val="75000"/>
                </a:schemeClr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it-IT" sz="1400" dirty="0">
                <a:solidFill>
                  <a:srgbClr val="5051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SOGGETTO SISTAN TITOLARE / STRUTTURA ISTAT</a:t>
            </a:r>
          </a:p>
        </p:txBody>
      </p:sp>
    </p:spTree>
    <p:extLst>
      <p:ext uri="{BB962C8B-B14F-4D97-AF65-F5344CB8AC3E}">
        <p14:creationId xmlns:p14="http://schemas.microsoft.com/office/powerpoint/2010/main" val="225540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895" y="350739"/>
            <a:ext cx="11269308" cy="769441"/>
          </a:xfrm>
        </p:spPr>
        <p:txBody>
          <a:bodyPr/>
          <a:lstStyle/>
          <a:p>
            <a:r>
              <a:rPr lang="it-IT" dirty="0">
                <a:solidFill>
                  <a:srgbClr val="C00000"/>
                </a:solidFill>
              </a:rPr>
              <a:t/>
            </a:r>
            <a:br>
              <a:rPr lang="it-IT" dirty="0">
                <a:solidFill>
                  <a:srgbClr val="C00000"/>
                </a:solidFill>
              </a:rPr>
            </a:br>
            <a:endParaRPr lang="it-IT" dirty="0">
              <a:solidFill>
                <a:srgbClr val="C00000"/>
              </a:solidFill>
            </a:endParaRPr>
          </a:p>
        </p:txBody>
      </p:sp>
      <p:sp>
        <p:nvSpPr>
          <p:cNvPr id="8" name="Titolo 2"/>
          <p:cNvSpPr txBox="1">
            <a:spLocks/>
          </p:cNvSpPr>
          <p:nvPr/>
        </p:nvSpPr>
        <p:spPr bwMode="auto">
          <a:xfrm>
            <a:off x="468895" y="455293"/>
            <a:ext cx="335665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>
                <a:solidFill>
                  <a:srgbClr val="C00000"/>
                </a:solidFill>
              </a:rPr>
              <a:t>Contenuti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STU</a:t>
            </a:r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C099D788-763A-17FB-6335-D625558A4D71}"/>
              </a:ext>
            </a:extLst>
          </p:cNvPr>
          <p:cNvSpPr txBox="1">
            <a:spLocks/>
          </p:cNvSpPr>
          <p:nvPr/>
        </p:nvSpPr>
        <p:spPr bwMode="auto">
          <a:xfrm>
            <a:off x="478834" y="2795402"/>
            <a:ext cx="3785864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/>
              <a:t>Informazioni di base</a:t>
            </a:r>
          </a:p>
        </p:txBody>
      </p:sp>
      <p:sp>
        <p:nvSpPr>
          <p:cNvPr id="4" name="Titolo 2">
            <a:extLst>
              <a:ext uri="{FF2B5EF4-FFF2-40B4-BE49-F238E27FC236}">
                <a16:creationId xmlns:a16="http://schemas.microsoft.com/office/drawing/2014/main" id="{69FA763D-8C70-C05F-69DE-66F647665CA6}"/>
              </a:ext>
            </a:extLst>
          </p:cNvPr>
          <p:cNvSpPr txBox="1">
            <a:spLocks/>
          </p:cNvSpPr>
          <p:nvPr/>
        </p:nvSpPr>
        <p:spPr bwMode="auto">
          <a:xfrm>
            <a:off x="478834" y="3560534"/>
            <a:ext cx="6731227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 smtClean="0"/>
              <a:t>Processo </a:t>
            </a:r>
            <a:endParaRPr lang="it-IT" dirty="0"/>
          </a:p>
        </p:txBody>
      </p:sp>
      <p:sp>
        <p:nvSpPr>
          <p:cNvPr id="6" name="Titolo 2">
            <a:extLst>
              <a:ext uri="{FF2B5EF4-FFF2-40B4-BE49-F238E27FC236}">
                <a16:creationId xmlns:a16="http://schemas.microsoft.com/office/drawing/2014/main" id="{FA371AA5-8682-B5FF-3292-E9C3DF73442A}"/>
              </a:ext>
            </a:extLst>
          </p:cNvPr>
          <p:cNvSpPr txBox="1">
            <a:spLocks/>
          </p:cNvSpPr>
          <p:nvPr/>
        </p:nvSpPr>
        <p:spPr bwMode="auto">
          <a:xfrm>
            <a:off x="478834" y="4325666"/>
            <a:ext cx="8297855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/>
              <a:t>Acquisizione dati</a:t>
            </a:r>
          </a:p>
        </p:txBody>
      </p:sp>
      <p:sp>
        <p:nvSpPr>
          <p:cNvPr id="15" name="Titolo 2">
            <a:extLst>
              <a:ext uri="{FF2B5EF4-FFF2-40B4-BE49-F238E27FC236}">
                <a16:creationId xmlns:a16="http://schemas.microsoft.com/office/drawing/2014/main" id="{2788213A-F17A-81EF-1AF5-9EADEFC3AC0B}"/>
              </a:ext>
            </a:extLst>
          </p:cNvPr>
          <p:cNvSpPr txBox="1">
            <a:spLocks/>
          </p:cNvSpPr>
          <p:nvPr/>
        </p:nvSpPr>
        <p:spPr bwMode="auto">
          <a:xfrm>
            <a:off x="478834" y="5090798"/>
            <a:ext cx="488687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 smtClean="0"/>
              <a:t>Diffusione</a:t>
            </a:r>
            <a:endParaRPr lang="it-IT" dirty="0"/>
          </a:p>
        </p:txBody>
      </p:sp>
      <p:sp>
        <p:nvSpPr>
          <p:cNvPr id="16" name="Titolo 2">
            <a:extLst>
              <a:ext uri="{FF2B5EF4-FFF2-40B4-BE49-F238E27FC236}">
                <a16:creationId xmlns:a16="http://schemas.microsoft.com/office/drawing/2014/main" id="{29075953-2C15-6CAB-C81A-B71B75085D58}"/>
              </a:ext>
            </a:extLst>
          </p:cNvPr>
          <p:cNvSpPr txBox="1">
            <a:spLocks/>
          </p:cNvSpPr>
          <p:nvPr/>
        </p:nvSpPr>
        <p:spPr bwMode="auto">
          <a:xfrm>
            <a:off x="439077" y="1979669"/>
            <a:ext cx="7919326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/>
              <a:t>Trattamento</a:t>
            </a:r>
            <a:r>
              <a:rPr lang="it-IT" i="1" dirty="0"/>
              <a:t> </a:t>
            </a:r>
            <a:r>
              <a:rPr lang="it-IT" dirty="0"/>
              <a:t>dei dati personali</a:t>
            </a:r>
          </a:p>
        </p:txBody>
      </p:sp>
    </p:spTree>
    <p:extLst>
      <p:ext uri="{BB962C8B-B14F-4D97-AF65-F5344CB8AC3E}">
        <p14:creationId xmlns:p14="http://schemas.microsoft.com/office/powerpoint/2010/main" val="232457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STU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Titolo 2"/>
          <p:cNvSpPr txBox="1">
            <a:spLocks/>
          </p:cNvSpPr>
          <p:nvPr/>
        </p:nvSpPr>
        <p:spPr bwMode="auto">
          <a:xfrm>
            <a:off x="514705" y="503475"/>
            <a:ext cx="1126930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/>
              <a:t>Avvertenza: </a:t>
            </a:r>
            <a:r>
              <a:rPr lang="it-IT" dirty="0" smtClean="0"/>
              <a:t>trattamento</a:t>
            </a:r>
            <a:r>
              <a:rPr lang="it-IT" i="1" dirty="0" smtClean="0"/>
              <a:t> </a:t>
            </a:r>
            <a:r>
              <a:rPr lang="it-IT" dirty="0"/>
              <a:t>dei dati personali</a:t>
            </a:r>
            <a:endParaRPr lang="it-IT" dirty="0"/>
          </a:p>
        </p:txBody>
      </p:sp>
      <p:sp>
        <p:nvSpPr>
          <p:cNvPr id="12" name="Rettangolo 11"/>
          <p:cNvSpPr/>
          <p:nvPr/>
        </p:nvSpPr>
        <p:spPr>
          <a:xfrm>
            <a:off x="288233" y="1225830"/>
            <a:ext cx="1149578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it-IT" sz="2200" dirty="0" smtClean="0">
                <a:ea typeface="Times New Roman" panose="02020603050405020304" pitchFamily="18" charset="0"/>
              </a:rPr>
              <a:t>Dalle Linee di indirizzo per il Psn 2026-2028: </a:t>
            </a:r>
            <a:r>
              <a:rPr lang="it-IT" sz="2200" b="1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l’inserimento </a:t>
            </a:r>
            <a:r>
              <a:rPr lang="it-IT" sz="22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nel Programma dei lavori che rientrano nella tipologia degli Studi </a:t>
            </a:r>
            <a:r>
              <a:rPr lang="it-IT" sz="2200" b="1" i="1" dirty="0" smtClean="0">
                <a:solidFill>
                  <a:srgbClr val="C00000"/>
                </a:solidFill>
                <a:ea typeface="Times New Roman" panose="02020603050405020304" pitchFamily="18" charset="0"/>
              </a:rPr>
              <a:t>progettuali dev’essere </a:t>
            </a:r>
            <a:r>
              <a:rPr lang="it-IT" sz="2200" b="1" i="1" dirty="0">
                <a:solidFill>
                  <a:srgbClr val="C00000"/>
                </a:solidFill>
                <a:ea typeface="Times New Roman" panose="02020603050405020304" pitchFamily="18" charset="0"/>
              </a:rPr>
              <a:t>limitato ai soli casi in cui la relativa realizzazione richieda l’acquisizione ed il trattamento di dati personali </a:t>
            </a:r>
            <a:r>
              <a:rPr lang="it-IT" sz="2200" i="1" dirty="0">
                <a:ea typeface="Times New Roman" panose="02020603050405020304" pitchFamily="18" charset="0"/>
              </a:rPr>
              <a:t>e sia dunque necessario disporre per la legittimità di tali operazioni di una apposita “base giuridica” ai sensi della pertinente normativa (Regolamento generale sulla protezione dei dati e art. 6 bis del d.lgs. n. 322/1989).</a:t>
            </a:r>
            <a:r>
              <a:rPr lang="it-IT" sz="2200" i="1" dirty="0"/>
              <a:t> </a:t>
            </a:r>
            <a:endParaRPr lang="it-IT" sz="2200" i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502944" y="3397495"/>
            <a:ext cx="11186112" cy="273494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Il lavoro tratta dati personali: </a:t>
            </a:r>
            <a:r>
              <a:rPr lang="it-IT" sz="2800" dirty="0" smtClean="0">
                <a:solidFill>
                  <a:srgbClr val="C00000"/>
                </a:solidFill>
              </a:rPr>
              <a:t>  si [ X ]</a:t>
            </a:r>
            <a:endParaRPr lang="it-IT" sz="2800" dirty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Il lavoro tratta variabili relative a particolari categorie di dati e/o a condanne penali e reati: (si/no)………</a:t>
            </a:r>
          </a:p>
          <a:p>
            <a:endParaRPr lang="it-IT" sz="2800" dirty="0">
              <a:solidFill>
                <a:srgbClr val="C00000"/>
              </a:solidFill>
            </a:endParaRPr>
          </a:p>
          <a:p>
            <a:endParaRPr lang="it-IT" sz="2400" dirty="0">
              <a:solidFill>
                <a:srgbClr val="C00000"/>
              </a:solidFill>
            </a:endParaRPr>
          </a:p>
          <a:p>
            <a:r>
              <a:rPr lang="it-IT" sz="24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819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</a:t>
            </a:r>
            <a:r>
              <a:rPr lang="it-IT" dirty="0" smtClean="0"/>
              <a:t>rocesso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Rettangolo 6"/>
          <p:cNvSpPr/>
          <p:nvPr/>
        </p:nvSpPr>
        <p:spPr>
          <a:xfrm>
            <a:off x="499339" y="1148202"/>
            <a:ext cx="11186112" cy="5206324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Anni di effettuazione: 	2026	2027	2028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0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Finalità del </a:t>
            </a:r>
            <a:r>
              <a:rPr lang="it-IT" sz="2800" dirty="0" smtClean="0">
                <a:solidFill>
                  <a:srgbClr val="C00000"/>
                </a:solidFill>
              </a:rPr>
              <a:t>lavoro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(impianto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 una statistica da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indagine; impianto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ristrutturazione o miglioramento di una statistica da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indagine o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 fonti amministrative </a:t>
            </a:r>
            <a:r>
              <a:rPr lang="it-IT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organizzate o </a:t>
            </a:r>
            <a:r>
              <a:rPr lang="it-IT" sz="1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di una rielaborazione; sviluppo di nuove metodologie di supporto alla produzione e alla diffusione; sviluppo di strumenti informatici generalizzati di supporto alla produzione e alla diffusione; predisposizione di nomenclature, classificazioni, metadati) </a:t>
            </a:r>
            <a:r>
              <a:rPr lang="it-I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…………………………………………………..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Raccolta diretta dei dati: (si/no)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Universo di riferimento: ………….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Unità di analisi: ………….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Unità di rilevazione: …………….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Periodicità della raccolta: ……….</a:t>
            </a:r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Campionaria o totale: ……………..</a:t>
            </a:r>
          </a:p>
          <a:p>
            <a:pPr lvl="1"/>
            <a:endParaRPr lang="it-IT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400" dirty="0">
                <a:solidFill>
                  <a:srgbClr val="C00000"/>
                </a:solidFill>
              </a:rPr>
              <a:t> </a:t>
            </a:r>
            <a:r>
              <a:rPr lang="it-IT" sz="2800" dirty="0">
                <a:solidFill>
                  <a:srgbClr val="C00000"/>
                </a:solidFill>
              </a:rPr>
              <a:t>Modalità di acquisizione dei </a:t>
            </a:r>
            <a:r>
              <a:rPr lang="it-IT" sz="2800" dirty="0" smtClean="0">
                <a:solidFill>
                  <a:srgbClr val="C00000"/>
                </a:solidFill>
              </a:rPr>
              <a:t>dati</a:t>
            </a:r>
            <a:r>
              <a:rPr lang="it-IT" sz="2400" dirty="0">
                <a:solidFill>
                  <a:srgbClr val="C00000"/>
                </a:solidFill>
              </a:rPr>
              <a:t> (</a:t>
            </a:r>
            <a:r>
              <a:rPr lang="it-IT" sz="2400" dirty="0" err="1">
                <a:solidFill>
                  <a:srgbClr val="C00000"/>
                </a:solidFill>
              </a:rPr>
              <a:t>cati</a:t>
            </a:r>
            <a:r>
              <a:rPr lang="it-IT" sz="2400" dirty="0">
                <a:solidFill>
                  <a:srgbClr val="C00000"/>
                </a:solidFill>
              </a:rPr>
              <a:t>, </a:t>
            </a:r>
            <a:r>
              <a:rPr lang="it-IT" sz="2400" dirty="0" err="1">
                <a:solidFill>
                  <a:srgbClr val="C00000"/>
                </a:solidFill>
              </a:rPr>
              <a:t>cawi</a:t>
            </a:r>
            <a:r>
              <a:rPr lang="it-IT" sz="2400" dirty="0" smtClean="0">
                <a:solidFill>
                  <a:srgbClr val="C00000"/>
                </a:solidFill>
              </a:rPr>
              <a:t>..): </a:t>
            </a:r>
            <a:r>
              <a:rPr lang="it-IT" sz="1800" dirty="0">
                <a:solidFill>
                  <a:srgbClr val="C00000"/>
                </a:solidFill>
              </a:rPr>
              <a:t>……………..</a:t>
            </a:r>
          </a:p>
          <a:p>
            <a:endParaRPr lang="it-IT" sz="2400" dirty="0">
              <a:solidFill>
                <a:srgbClr val="C00000"/>
              </a:solidFill>
            </a:endParaRPr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STU</a:t>
            </a:r>
          </a:p>
        </p:txBody>
      </p:sp>
    </p:spTree>
    <p:extLst>
      <p:ext uri="{BB962C8B-B14F-4D97-AF65-F5344CB8AC3E}">
        <p14:creationId xmlns:p14="http://schemas.microsoft.com/office/powerpoint/2010/main" val="2952151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STU</a:t>
            </a:r>
          </a:p>
        </p:txBody>
      </p:sp>
      <p:sp>
        <p:nvSpPr>
          <p:cNvPr id="2" name="Rettangolo 1"/>
          <p:cNvSpPr/>
          <p:nvPr/>
        </p:nvSpPr>
        <p:spPr>
          <a:xfrm>
            <a:off x="468895" y="1310212"/>
            <a:ext cx="112693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Elenco delle eventuali liste di partenza: 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Detentore 		Denominazione fonte		</a:t>
            </a:r>
          </a:p>
          <a:p>
            <a:endParaRPr lang="it-IT" sz="2800" dirty="0" smtClean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Elenco delle eventuali fonti statistiche: 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 Detentore 		Denominazione fonte		</a:t>
            </a:r>
          </a:p>
          <a:p>
            <a:endParaRPr lang="it-IT" sz="2800" dirty="0" smtClean="0">
              <a:solidFill>
                <a:srgbClr val="C00000"/>
              </a:solidFill>
            </a:endParaRP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Elenco delle eventuali fonti amministrative:</a:t>
            </a:r>
          </a:p>
          <a:p>
            <a: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rPr>
              <a:t>	 Detentore 		Denominazione fonte		</a:t>
            </a:r>
          </a:p>
        </p:txBody>
      </p:sp>
      <p:sp>
        <p:nvSpPr>
          <p:cNvPr id="6" name="Titolo 2"/>
          <p:cNvSpPr txBox="1">
            <a:spLocks/>
          </p:cNvSpPr>
          <p:nvPr/>
        </p:nvSpPr>
        <p:spPr bwMode="auto">
          <a:xfrm>
            <a:off x="472921" y="506583"/>
            <a:ext cx="11269308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lnSpc>
                <a:spcPts val="3000"/>
              </a:lnSpc>
              <a:spcBef>
                <a:spcPct val="0"/>
              </a:spcBef>
              <a:spcAft>
                <a:spcPct val="0"/>
              </a:spcAft>
              <a:defRPr sz="2800" b="1" kern="1200" cap="none">
                <a:solidFill>
                  <a:srgbClr val="59595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l" defTabSz="457200" rtl="0" fontAlgn="base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eaLnBrk="1" hangingPunct="1"/>
            <a:r>
              <a:rPr lang="it-IT" dirty="0" smtClean="0"/>
              <a:t>Acquisizione </a:t>
            </a:r>
            <a:r>
              <a:rPr lang="it-IT" dirty="0"/>
              <a:t>dati</a:t>
            </a:r>
          </a:p>
        </p:txBody>
      </p:sp>
    </p:spTree>
    <p:extLst>
      <p:ext uri="{BB962C8B-B14F-4D97-AF65-F5344CB8AC3E}">
        <p14:creationId xmlns:p14="http://schemas.microsoft.com/office/powerpoint/2010/main" val="32753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68895" y="503475"/>
            <a:ext cx="11269308" cy="384721"/>
          </a:xfrm>
        </p:spPr>
        <p:txBody>
          <a:bodyPr/>
          <a:lstStyle/>
          <a:p>
            <a:r>
              <a:rPr lang="it-IT" dirty="0" smtClean="0"/>
              <a:t>Diffusio</a:t>
            </a:r>
            <a:r>
              <a:rPr lang="it-IT" dirty="0" smtClean="0"/>
              <a:t>ne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STU</a:t>
            </a:r>
          </a:p>
        </p:txBody>
      </p:sp>
      <p:sp>
        <p:nvSpPr>
          <p:cNvPr id="6" name="Rettangolo 5"/>
          <p:cNvSpPr/>
          <p:nvPr/>
        </p:nvSpPr>
        <p:spPr>
          <a:xfrm>
            <a:off x="358660" y="1160580"/>
            <a:ext cx="11186112" cy="2832921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Descrivere le modalità </a:t>
            </a:r>
            <a:r>
              <a:rPr lang="it-IT" sz="2800" dirty="0">
                <a:solidFill>
                  <a:srgbClr val="C00000"/>
                </a:solidFill>
              </a:rPr>
              <a:t>di diffusione </a:t>
            </a:r>
            <a:r>
              <a:rPr lang="it-IT" sz="2800" dirty="0" smtClean="0">
                <a:solidFill>
                  <a:srgbClr val="C00000"/>
                </a:solidFill>
              </a:rPr>
              <a:t>dei </a:t>
            </a:r>
            <a:r>
              <a:rPr lang="it-IT" sz="2800" dirty="0">
                <a:solidFill>
                  <a:srgbClr val="C00000"/>
                </a:solidFill>
              </a:rPr>
              <a:t>risultati: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r>
              <a:rPr lang="it-IT" sz="2800" dirty="0">
                <a:solidFill>
                  <a:srgbClr val="C00000"/>
                </a:solidFill>
              </a:rPr>
              <a:t>………………………………………..</a:t>
            </a:r>
          </a:p>
          <a:p>
            <a:endParaRPr lang="it-IT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497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dirty="0"/>
              <a:t>Trattamento</a:t>
            </a:r>
            <a:r>
              <a:rPr lang="it-IT" i="1" dirty="0"/>
              <a:t> </a:t>
            </a:r>
            <a:r>
              <a:rPr lang="it-IT" dirty="0"/>
              <a:t>dei dati personali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8B4153A-D4C5-4CEF-8992-0D8815C829E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1" name="Segnaposto piè di pagina 3"/>
          <p:cNvSpPr>
            <a:spLocks noGrp="1"/>
          </p:cNvSpPr>
          <p:nvPr>
            <p:ph type="ftr" sz="quarter" idx="10"/>
          </p:nvPr>
        </p:nvSpPr>
        <p:spPr>
          <a:xfrm>
            <a:off x="898588" y="6394753"/>
            <a:ext cx="9644444" cy="25996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Circoli</a:t>
            </a:r>
            <a:r>
              <a:rPr lang="en-US" dirty="0"/>
              <a:t> di </a:t>
            </a:r>
            <a:r>
              <a:rPr lang="en-US" dirty="0" err="1"/>
              <a:t>qualita</a:t>
            </a:r>
            <a:r>
              <a:rPr lang="en-US" dirty="0"/>
              <a:t>’ – </a:t>
            </a:r>
            <a:r>
              <a:rPr lang="en-US" dirty="0" err="1"/>
              <a:t>presentazione</a:t>
            </a:r>
            <a:r>
              <a:rPr lang="en-US" dirty="0"/>
              <a:t> nuovo Lavoro STU</a:t>
            </a:r>
          </a:p>
        </p:txBody>
      </p:sp>
      <p:sp>
        <p:nvSpPr>
          <p:cNvPr id="6" name="Rettangolo 5"/>
          <p:cNvSpPr/>
          <p:nvPr/>
        </p:nvSpPr>
        <p:spPr>
          <a:xfrm>
            <a:off x="552091" y="1421688"/>
            <a:ext cx="11186112" cy="4314877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Il lavoro tratta dati personali: (si/no)…….</a:t>
            </a:r>
          </a:p>
          <a:p>
            <a:endParaRPr lang="it-IT" sz="2800" dirty="0">
              <a:solidFill>
                <a:srgbClr val="C0000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2800" dirty="0">
                <a:solidFill>
                  <a:srgbClr val="C00000"/>
                </a:solidFill>
              </a:rPr>
              <a:t>Il lavoro tratta variabili relative a particolari categorie di dati e/o a condanne penali e reati: (si/no)………</a:t>
            </a:r>
          </a:p>
          <a:p>
            <a:endParaRPr lang="it-IT" sz="2800" dirty="0">
              <a:solidFill>
                <a:srgbClr val="C00000"/>
              </a:solidFill>
            </a:endParaRPr>
          </a:p>
          <a:p>
            <a:endParaRPr lang="it-IT" sz="2400" dirty="0">
              <a:solidFill>
                <a:srgbClr val="C00000"/>
              </a:solidFill>
            </a:endParaRPr>
          </a:p>
          <a:p>
            <a:r>
              <a:rPr lang="it-IT" sz="2400" dirty="0">
                <a:solidFill>
                  <a:srgbClr val="C0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911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lenco puntato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ottoCategoria xmlns="679261c3-551f-4e86-913f-177e0e529669">-</SottoCategoria>
    <Categoria xmlns="c58f2efd-82a8-4ecf-b395-8c25e928921d">Power Point</Categoria>
    <_dlc_DocId xmlns="459159c4-d20a-4ff3-9b11-fbd127bd52e5">INTRANET-14-174</_dlc_DocId>
    <_dlc_DocIdUrl xmlns="459159c4-d20a-4ff3-9b11-fbd127bd52e5">
      <Url>https://intranet.istat.it/Collaborativi/_layouts/15/DocIdRedir.aspx?ID=INTRANET-14-174</Url>
      <Description>INTRANET-14-174</Description>
    </_dlc_DocIdUrl>
    <Ordine xmlns="679261c3-551f-4e86-913f-177e0e529669">1</Ordin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61A2BE3120D674DA36C11D6006822D4" ma:contentTypeVersion="5" ma:contentTypeDescription="Creare un nuovo documento." ma:contentTypeScope="" ma:versionID="b74c87ac489b73827490412ee3cfe72c">
  <xsd:schema xmlns:xsd="http://www.w3.org/2001/XMLSchema" xmlns:xs="http://www.w3.org/2001/XMLSchema" xmlns:p="http://schemas.microsoft.com/office/2006/metadata/properties" xmlns:ns2="c58f2efd-82a8-4ecf-b395-8c25e928921d" xmlns:ns3="459159c4-d20a-4ff3-9b11-fbd127bd52e5" xmlns:ns4="679261c3-551f-4e86-913f-177e0e529669" targetNamespace="http://schemas.microsoft.com/office/2006/metadata/properties" ma:root="true" ma:fieldsID="e2cc380ee14def62782d85c4be25510e" ns2:_="" ns3:_="" ns4:_="">
    <xsd:import namespace="c58f2efd-82a8-4ecf-b395-8c25e928921d"/>
    <xsd:import namespace="459159c4-d20a-4ff3-9b11-fbd127bd52e5"/>
    <xsd:import namespace="679261c3-551f-4e86-913f-177e0e529669"/>
    <xsd:element name="properties">
      <xsd:complexType>
        <xsd:sequence>
          <xsd:element name="documentManagement">
            <xsd:complexType>
              <xsd:all>
                <xsd:element ref="ns2:Categoria"/>
                <xsd:element ref="ns3:_dlc_DocId" minOccurs="0"/>
                <xsd:element ref="ns3:_dlc_DocIdUrl" minOccurs="0"/>
                <xsd:element ref="ns3:_dlc_DocIdPersistId" minOccurs="0"/>
                <xsd:element ref="ns4:SottoCategoria" minOccurs="0"/>
                <xsd:element ref="ns4:Ordin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f2efd-82a8-4ecf-b395-8c25e928921d" elementFormDefault="qualified">
    <xsd:import namespace="http://schemas.microsoft.com/office/2006/documentManagement/types"/>
    <xsd:import namespace="http://schemas.microsoft.com/office/infopath/2007/PartnerControls"/>
    <xsd:element name="Categoria" ma:index="8" ma:displayName="Categoria" ma:default="Sfondi virtuali" ma:format="Dropdown" ma:internalName="Categoria">
      <xsd:simpleType>
        <xsd:restriction base="dms:Choice">
          <xsd:enumeration value="Sfondi virtuali"/>
          <xsd:enumeration value="1- Marchio/Logo"/>
          <xsd:enumeration value="Carta intestata con protocollo"/>
          <xsd:enumeration value="Carta intestata senza protocollo"/>
          <xsd:enumeration value="Power Point"/>
          <xsd:enumeration value="Libri digitali e cartacei"/>
          <xsd:enumeration value="Tavole di dati online"/>
          <xsd:enumeration value="Grafici interattivi"/>
          <xsd:enumeration value="Strumenti di comunicazione per i Censimenti permanenti"/>
          <xsd:enumeration value="Strumenti di comunicazione relativi al Censimento generale dell'Agricoltura 2020"/>
          <xsd:enumeration value="Censimenti permanenti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9159c4-d20a-4ff3-9b11-fbd127bd52e5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Valore ID documento" ma:description="Valore dell'ID documento assegnato all'elemento." ma:internalName="_dlc_DocId" ma:readOnly="true">
      <xsd:simpleType>
        <xsd:restriction base="dms:Text"/>
      </xsd:simpleType>
    </xsd:element>
    <xsd:element name="_dlc_DocIdUrl" ma:index="10" nillable="true" ma:displayName="ID documento" ma:description="Collegamento permanente al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261c3-551f-4e86-913f-177e0e529669" elementFormDefault="qualified">
    <xsd:import namespace="http://schemas.microsoft.com/office/2006/documentManagement/types"/>
    <xsd:import namespace="http://schemas.microsoft.com/office/infopath/2007/PartnerControls"/>
    <xsd:element name="SottoCategoria" ma:index="12" nillable="true" ma:displayName="Sottocategoria" ma:default="-" ma:format="Dropdown" ma:internalName="SottoCategoria">
      <xsd:simpleType>
        <xsd:restriction base="dms:Choice">
          <xsd:enumeration value="-"/>
          <xsd:enumeration value="1- CP Generico"/>
          <xsd:enumeration value="2- CP Popolazione"/>
          <xsd:enumeration value="3- CP Imprese"/>
          <xsd:enumeration value="4- CP Istituzioni pubbliche"/>
          <xsd:enumeration value="5- CP Istituzioni non profit"/>
          <xsd:enumeration value="6- CP Agricoltura"/>
          <xsd:enumeration value="7- CP Agricoltura2020"/>
        </xsd:restriction>
      </xsd:simpleType>
    </xsd:element>
    <xsd:element name="Ordine" ma:index="13" nillable="true" ma:displayName="Ordine" ma:decimals="0" ma:internalName="Ordine">
      <xsd:simpleType>
        <xsd:restriction base="dms:Number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3EF378BC-F4D0-4510-B4EC-07B6EFE18CF8}">
  <ds:schemaRefs>
    <ds:schemaRef ds:uri="http://purl.org/dc/terms/"/>
    <ds:schemaRef ds:uri="679261c3-551f-4e86-913f-177e0e529669"/>
    <ds:schemaRef ds:uri="http://schemas.microsoft.com/office/2006/metadata/properties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459159c4-d20a-4ff3-9b11-fbd127bd52e5"/>
    <ds:schemaRef ds:uri="c58f2efd-82a8-4ecf-b395-8c25e928921d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44F034E-DE69-4892-9E35-DE49F97F6E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8f2efd-82a8-4ecf-b395-8c25e928921d"/>
    <ds:schemaRef ds:uri="459159c4-d20a-4ff3-9b11-fbd127bd52e5"/>
    <ds:schemaRef ds:uri="679261c3-551f-4e86-913f-177e0e52966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D9C238D-4D5C-4783-820B-4854DCE45D4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9296C4F-9DE9-4B43-AA80-1FC85656CFFA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Dividendi</Template>
  <TotalTime>11231</TotalTime>
  <Words>277</Words>
  <Application>Microsoft Office PowerPoint</Application>
  <PresentationFormat>Widescreen</PresentationFormat>
  <Paragraphs>79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8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6" baseType="lpstr">
      <vt:lpstr>Arial</vt:lpstr>
      <vt:lpstr>Arial Narrow</vt:lpstr>
      <vt:lpstr>Calibri</vt:lpstr>
      <vt:lpstr>Courier New</vt:lpstr>
      <vt:lpstr>Gill Sans MT</vt:lpstr>
      <vt:lpstr>Times New Roman</vt:lpstr>
      <vt:lpstr>Wingdings</vt:lpstr>
      <vt:lpstr>Wingdings 2</vt:lpstr>
      <vt:lpstr>elenco puntato</vt:lpstr>
      <vt:lpstr>Presentazione standard di PowerPoint</vt:lpstr>
      <vt:lpstr> </vt:lpstr>
      <vt:lpstr>Presentazione standard di PowerPoint</vt:lpstr>
      <vt:lpstr>Processo </vt:lpstr>
      <vt:lpstr>Presentazione standard di PowerPoint</vt:lpstr>
      <vt:lpstr>Diffusione</vt:lpstr>
      <vt:lpstr>Trattamento dei dati personali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PresentazioneStandard</dc:title>
  <dc:creator>Bruna Tabanella</dc:creator>
  <cp:lastModifiedBy>Ilaria Diaco</cp:lastModifiedBy>
  <cp:revision>758</cp:revision>
  <cp:lastPrinted>2022-09-27T11:16:10Z</cp:lastPrinted>
  <dcterms:created xsi:type="dcterms:W3CDTF">2020-06-26T06:32:12Z</dcterms:created>
  <dcterms:modified xsi:type="dcterms:W3CDTF">2025-04-17T14:09:00Z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0x010100661A2BE3120D674DA36C11D6006822D4</vt:lpwstr>
  </property>
  <property fmtid="{D5CDD505-2E9C-101B-9397-08002B2CF9AE}" pid="3" name="_dlc_DocIdItemGuid">
    <vt:lpwstr>01bbfd09-35f5-4720-8777-8e3977c2110b</vt:lpwstr>
  </property>
</Properties>
</file>