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90" r:id="rId6"/>
    <p:sldId id="408" r:id="rId7"/>
    <p:sldId id="413" r:id="rId8"/>
    <p:sldId id="412" r:id="rId9"/>
    <p:sldId id="414" r:id="rId10"/>
    <p:sldId id="417" r:id="rId11"/>
    <p:sldId id="416" r:id="rId12"/>
    <p:sldId id="415" r:id="rId13"/>
  </p:sldIdLst>
  <p:sldSz cx="12192000" cy="6858000"/>
  <p:notesSz cx="6807200" cy="99393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423" userDrawn="1">
          <p15:clr>
            <a:srgbClr val="A4A3A4"/>
          </p15:clr>
        </p15:guide>
        <p15:guide id="2" orient="horz" pos="4178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a Cola" initials="MC" lastIdx="4" clrIdx="0">
    <p:extLst>
      <p:ext uri="{19B8F6BF-5375-455C-9EA6-DF929625EA0E}">
        <p15:presenceInfo xmlns:p15="http://schemas.microsoft.com/office/powerpoint/2012/main" userId="S-1-5-21-3870216755-816221577-1611797413-29002" providerId="AD"/>
      </p:ext>
    </p:extLst>
  </p:cmAuthor>
  <p:cmAuthor id="2" name="Lucia Chieppa" initials="LC" lastIdx="1" clrIdx="1">
    <p:extLst>
      <p:ext uri="{19B8F6BF-5375-455C-9EA6-DF929625EA0E}">
        <p15:presenceInfo xmlns:p15="http://schemas.microsoft.com/office/powerpoint/2012/main" userId="Lucia Chiep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  <a:srgbClr val="99FF33"/>
    <a:srgbClr val="99CCFF"/>
    <a:srgbClr val="006600"/>
    <a:srgbClr val="336600"/>
    <a:srgbClr val="33CCFF"/>
    <a:srgbClr val="009999"/>
    <a:srgbClr val="5F5F5F"/>
    <a:srgbClr val="00FFCC"/>
    <a:srgbClr val="FCF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3883" autoAdjust="0"/>
  </p:normalViewPr>
  <p:slideViewPr>
    <p:cSldViewPr snapToGrid="0" showGuides="1">
      <p:cViewPr varScale="1">
        <p:scale>
          <a:sx n="64" d="100"/>
          <a:sy n="64" d="100"/>
        </p:scale>
        <p:origin x="788" y="56"/>
      </p:cViewPr>
      <p:guideLst>
        <p:guide pos="7423"/>
        <p:guide orient="horz" pos="41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838D9-EBE2-429D-86CF-DAD5987B808C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ADA8-006F-41B1-83B4-06BD140F6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320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F835E2-227D-43BA-B3A5-E9E433264387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F5882C-B867-4FE7-97C9-87FBF93DC8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070" y="2621956"/>
            <a:ext cx="9818337" cy="2782819"/>
          </a:xfrm>
          <a:effectLst/>
        </p:spPr>
        <p:txBody>
          <a:bodyPr lIns="0" tIns="0" rIns="0" bIns="0" anchor="ctr">
            <a:normAutofit/>
          </a:bodyPr>
          <a:lstStyle>
            <a:lvl1pPr>
              <a:lnSpc>
                <a:spcPts val="3600"/>
              </a:lnSpc>
              <a:defRPr sz="3400" b="0" cap="none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it-IT" dirty="0"/>
              <a:t>FARE CLIC PER MODIFICARE LO STILE DEL TITOLO DELLO SCHEMA FARE CLIC PER MODIFICARE LO STILE DEL TITOLO DELLO SCHEMA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1795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71492F8-659D-4E4C-A49D-B7C56753911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5" y="1287956"/>
            <a:ext cx="3689746" cy="21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spcAft>
                <a:spcPts val="600"/>
              </a:spcAft>
              <a:buNone/>
              <a:defRPr lang="it-IT" sz="12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69184" y="1522956"/>
            <a:ext cx="3689747" cy="108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rgbClr val="63646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184" y="6297672"/>
            <a:ext cx="7481115" cy="18851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8FC9CB7-7D84-419A-988C-7B8817E18EDB}"/>
              </a:ext>
            </a:extLst>
          </p:cNvPr>
          <p:cNvSpPr/>
          <p:nvPr userDrawn="1"/>
        </p:nvSpPr>
        <p:spPr>
          <a:xfrm>
            <a:off x="463550" y="0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57BA760-D00A-4F5B-B978-07F3F810367F}"/>
              </a:ext>
            </a:extLst>
          </p:cNvPr>
          <p:cNvSpPr/>
          <p:nvPr userDrawn="1"/>
        </p:nvSpPr>
        <p:spPr>
          <a:xfrm>
            <a:off x="4251325" y="0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7FA033-79E9-4921-B88E-03D9DAACC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37832"/>
            <a:ext cx="2700000" cy="46192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821E4C3A-67D5-4B9E-B373-7B560EA0839E}"/>
              </a:ext>
            </a:extLst>
          </p:cNvPr>
          <p:cNvSpPr/>
          <p:nvPr userDrawn="1"/>
        </p:nvSpPr>
        <p:spPr>
          <a:xfrm>
            <a:off x="8037513" y="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9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immagini affia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2F57ACB-1A9A-42A2-B0B9-3C24FCCE916F}"/>
              </a:ext>
            </a:extLst>
          </p:cNvPr>
          <p:cNvSpPr/>
          <p:nvPr userDrawn="1"/>
        </p:nvSpPr>
        <p:spPr>
          <a:xfrm>
            <a:off x="471488" y="1571124"/>
            <a:ext cx="5472112" cy="439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0C542E8-A419-4B8E-8AE4-1D0DC75ADF26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62922" y="1691683"/>
            <a:ext cx="5304733" cy="38737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3F3446B5-6360-4947-B444-A1DBFD65527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2922" y="2172243"/>
            <a:ext cx="5304733" cy="366873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D17306DB-EF2B-46DB-BE4C-67BA4581EC8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7663729-5A18-460D-BCC5-1C121255BEC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88AE038F-3265-4340-AFAF-203DBF97366C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5203E877-BB68-4C3E-A95D-262A3B383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DB77A0D-9AB4-48A1-82C5-A09A7D4F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ABB3C7F1-D02D-4858-A51B-B1211EF06E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405108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E11952F-B65E-4BC4-A306-BA5F2E5E1051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10FF5994-804D-479E-8547-F402AE8DD1D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4C0547B4-6D28-4C23-830C-984AB52D9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ascalia+grafico o tavol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83042" cy="6625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86" y="2319687"/>
            <a:ext cx="11283042" cy="3630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0FB10A6-C138-494B-9E13-24A27B828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4B33C25-F53C-40FF-87FE-5A1021509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6897485-CF07-4D6A-ABB8-A29D7DC5710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BC91E05A-8494-49B6-B257-61F68DA8B315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2199A7-2A62-43D5-872A-CD0B9A3D6E61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B2ED1D9-25D5-4BB7-87C2-D519D93363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8A4B74D-95FF-4ECC-AED0-C183993F8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24380-A91B-40DB-8B06-87F1716A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76CEDB-6160-4575-AAD8-45EA5C0ED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86" y="1796902"/>
            <a:ext cx="11283042" cy="1839433"/>
          </a:xfrm>
          <a:effectLst/>
        </p:spPr>
        <p:txBody>
          <a:bodyPr anchor="ctr">
            <a:noAutofit/>
          </a:bodyPr>
          <a:lstStyle>
            <a:lvl1pPr algn="ctr">
              <a:defRPr sz="70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894EA2-4831-F84E-BBDE-8E89A3516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683529"/>
            <a:ext cx="5624623" cy="423612"/>
          </a:xfrm>
        </p:spPr>
        <p:txBody>
          <a:bodyPr spcCol="360000" anchor="ctr">
            <a:noAutofit/>
          </a:bodyPr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2837C0E-8F15-489B-800B-6F1CBBB23F06}"/>
              </a:ext>
            </a:extLst>
          </p:cNvPr>
          <p:cNvSpPr/>
          <p:nvPr userDrawn="1"/>
        </p:nvSpPr>
        <p:spPr>
          <a:xfrm>
            <a:off x="463550" y="5773825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C3885B9-D4F0-42E8-A6EE-EB419237E845}"/>
              </a:ext>
            </a:extLst>
          </p:cNvPr>
          <p:cNvSpPr/>
          <p:nvPr userDrawn="1"/>
        </p:nvSpPr>
        <p:spPr>
          <a:xfrm>
            <a:off x="4251325" y="5773825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F54AFB7-6D67-44BA-975B-F9E2C29BB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092375"/>
            <a:ext cx="2700000" cy="461927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B4CD4512-1FFA-4544-ACEE-31F0A9CA9D05}"/>
              </a:ext>
            </a:extLst>
          </p:cNvPr>
          <p:cNvSpPr/>
          <p:nvPr userDrawn="1"/>
        </p:nvSpPr>
        <p:spPr>
          <a:xfrm>
            <a:off x="8037513" y="679085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39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it-IT"/>
              <a:t>Comstat – giugno 2023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11D2AC-92C6-4F37-9CA3-025937530D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0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81153"/>
          </a:xfrm>
        </p:spPr>
        <p:txBody>
          <a:bodyPr lIns="0" tIns="0" rIns="0" bIns="0">
            <a:noAutofit/>
          </a:bodyPr>
          <a:lstStyle>
            <a:lvl1pPr marL="285750" indent="-285750"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053620-96AC-EF47-823B-D2E90BBCE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4E3F12-6C4D-C642-90EC-9F9AE316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BE73488-10D2-46C5-8886-B5262B4036E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DFCC48B-BCC3-4AAB-8EE4-592BE912D5A8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2EE5703-F2FA-4A41-8927-030A564B0F80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05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725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6F2967F-3AC1-482F-9FA1-FB5058E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B147208-B303-4867-B415-427BFDB712A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3AC1916D-DE81-4DEB-837D-9B1EBBEBAB9E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A5C2815-3F5D-4F03-A9B8-AD61D140AB8F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11B9727-26D5-42C6-AA8E-16F0A9551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DB52600-6114-4FF8-A64F-1419078C0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98E623A-5D96-4DDD-91E6-E567C5082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8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76765" cy="4472526"/>
          </a:xfrm>
        </p:spPr>
        <p:txBody>
          <a:bodyPr lIns="0" tIns="0" rIns="0" bIns="0" numCol="2" spcCol="54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5F80FCE-DB62-4AE9-8E37-C5ECE83CEA2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337BA55-D4F4-482D-9902-A7DF343CF4BD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E77F523-A47D-4ED1-A730-DF546267408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35A5DA5-9B3D-430B-9B7D-12A49C896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C87520E-C40B-4CBE-A2FA-D2587AA99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8ED1510-B77E-4E58-8FB2-F06301CA4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7" y="1557337"/>
            <a:ext cx="11269308" cy="4392613"/>
          </a:xfrm>
        </p:spPr>
        <p:txBody>
          <a:bodyPr lIns="0" tIns="0" rIns="0" bIns="0" numCol="3" spcCol="432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97EA33F-8FE6-43F7-B87B-F8A75881DC82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457ED34-8FD7-4334-B58D-DE5268F487B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E95361B-2753-4630-8435-D8D6DFA2E2B3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9953CB5C-8C23-4943-AA23-507887A04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EA2B975-3B1B-40A2-9512-420987E41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FD83117-18D4-4F50-B150-B24C3ADCC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7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+grafic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8081963" y="1557338"/>
            <a:ext cx="365378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519" y="1557338"/>
            <a:ext cx="7305513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E997AC-2DEF-4982-9219-0DE8E80C2C1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8162224" y="1696688"/>
            <a:ext cx="3492000" cy="4572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14FC49-70B3-48C6-AAEA-1B6DEB76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222" y="2261938"/>
            <a:ext cx="3492000" cy="360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FF0EAD9-FB2A-4B10-AC7E-2867676F5114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4DE85F56-C820-4265-A4F2-F29B8154D70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6D6C4BEC-89CF-43B7-9CD5-49EE71B2792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665B96CC-8D49-494F-9C8A-BD853513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1DD249C-FFFA-4674-9CB5-ABEFDF504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8756CF5-11CA-40E9-BF7A-4F15C16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1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piccolo+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25132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895" y="1557338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36695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694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6C03E07E-3B47-479C-ADF1-A58628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+ colonna libera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7307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439" y="1560749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8870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69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B3668A3-50F9-4865-BCB1-15BD808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4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à testo+metà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5472000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BE1843A-CB5F-4920-B032-23C22AAE931F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2E57A97-B19C-4884-84CD-94CF8F62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BDED907-CBCE-4C48-8974-1732296AB56B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1D4BD23-7064-4A1A-B3B8-22936DC971A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5DD4428-CB25-4CE0-B3BD-9E45A9B024CE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CFFE7A2-271E-4180-8862-1207E565D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A34ABB8-E594-41C5-B46B-F19275F5E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B9757BE-24B5-4D77-9B24-FA59816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4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939800"/>
            <a:ext cx="11204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03438"/>
            <a:ext cx="112045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0" r:id="rId8"/>
    <p:sldLayoutId id="2147483714" r:id="rId9"/>
    <p:sldLayoutId id="2147483716" r:id="rId10"/>
    <p:sldLayoutId id="2147483715" r:id="rId11"/>
    <p:sldLayoutId id="2147483717" r:id="rId12"/>
    <p:sldLayoutId id="2147483718" r:id="rId13"/>
    <p:sldLayoutId id="2147483722" r:id="rId14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rtl="0" fontAlgn="t">
        <a:spcBef>
          <a:spcPct val="0"/>
        </a:spcBef>
        <a:spcAft>
          <a:spcPts val="1200"/>
        </a:spcAft>
        <a:buClr>
          <a:srgbClr val="CC2A2A"/>
        </a:buClr>
        <a:buSzPct val="10000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6475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6838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06928" y="1184930"/>
            <a:ext cx="111781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400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it-IT" sz="3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Psn 2026-2028 </a:t>
            </a:r>
          </a:p>
          <a:p>
            <a:endParaRPr lang="it-IT" sz="3400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it-IT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Proposta di inserimento di un nuovo lavoro di tipologia «Statistiche» (STA)</a:t>
            </a:r>
          </a:p>
          <a:p>
            <a:r>
              <a:rPr lang="it-IT" sz="28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Presentazione al </a:t>
            </a:r>
            <a:r>
              <a:rPr lang="it-IT" sz="2800" dirty="0" err="1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CdQ</a:t>
            </a:r>
            <a:r>
              <a:rPr lang="it-IT" sz="28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….</a:t>
            </a:r>
          </a:p>
          <a:p>
            <a:endParaRPr lang="it-IT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rgbClr val="5051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SOGGETTO SISTAN TITOLARE / STRUTTURA ISTAT</a:t>
            </a:r>
          </a:p>
        </p:txBody>
      </p:sp>
    </p:spTree>
    <p:extLst>
      <p:ext uri="{BB962C8B-B14F-4D97-AF65-F5344CB8AC3E}">
        <p14:creationId xmlns:p14="http://schemas.microsoft.com/office/powerpoint/2010/main" val="225540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895" y="350739"/>
            <a:ext cx="11269308" cy="769441"/>
          </a:xfrm>
        </p:spPr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Titolo 2"/>
          <p:cNvSpPr txBox="1">
            <a:spLocks/>
          </p:cNvSpPr>
          <p:nvPr/>
        </p:nvSpPr>
        <p:spPr bwMode="auto">
          <a:xfrm>
            <a:off x="468895" y="455293"/>
            <a:ext cx="335665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>
                <a:solidFill>
                  <a:srgbClr val="C00000"/>
                </a:solidFill>
              </a:rPr>
              <a:t>Contenuti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7" name="Titolo 2"/>
          <p:cNvSpPr txBox="1">
            <a:spLocks/>
          </p:cNvSpPr>
          <p:nvPr/>
        </p:nvSpPr>
        <p:spPr bwMode="auto">
          <a:xfrm>
            <a:off x="468895" y="1841245"/>
            <a:ext cx="378586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Informazioni di base</a:t>
            </a:r>
          </a:p>
        </p:txBody>
      </p:sp>
      <p:sp>
        <p:nvSpPr>
          <p:cNvPr id="10" name="Titolo 2"/>
          <p:cNvSpPr txBox="1">
            <a:spLocks/>
          </p:cNvSpPr>
          <p:nvPr/>
        </p:nvSpPr>
        <p:spPr bwMode="auto">
          <a:xfrm>
            <a:off x="468895" y="2453351"/>
            <a:ext cx="673122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 smtClean="0"/>
              <a:t>Processo </a:t>
            </a:r>
            <a:endParaRPr lang="it-IT" dirty="0"/>
          </a:p>
        </p:txBody>
      </p:sp>
      <p:sp>
        <p:nvSpPr>
          <p:cNvPr id="11" name="Titolo 2"/>
          <p:cNvSpPr txBox="1">
            <a:spLocks/>
          </p:cNvSpPr>
          <p:nvPr/>
        </p:nvSpPr>
        <p:spPr bwMode="auto">
          <a:xfrm>
            <a:off x="468895" y="3065457"/>
            <a:ext cx="829785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Acquisizione dati</a:t>
            </a:r>
          </a:p>
        </p:txBody>
      </p:sp>
      <p:sp>
        <p:nvSpPr>
          <p:cNvPr id="12" name="Titolo 2"/>
          <p:cNvSpPr txBox="1">
            <a:spLocks/>
          </p:cNvSpPr>
          <p:nvPr/>
        </p:nvSpPr>
        <p:spPr bwMode="auto">
          <a:xfrm>
            <a:off x="468895" y="3677563"/>
            <a:ext cx="350594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/>
              <a:t>Qualità del processo</a:t>
            </a:r>
            <a:endParaRPr lang="it-IT" dirty="0"/>
          </a:p>
        </p:txBody>
      </p:sp>
      <p:sp>
        <p:nvSpPr>
          <p:cNvPr id="13" name="Titolo 2"/>
          <p:cNvSpPr txBox="1">
            <a:spLocks/>
          </p:cNvSpPr>
          <p:nvPr/>
        </p:nvSpPr>
        <p:spPr bwMode="auto">
          <a:xfrm>
            <a:off x="468895" y="4289669"/>
            <a:ext cx="488687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/>
              <a:t>Rilascio dei dati</a:t>
            </a:r>
            <a:endParaRPr lang="it-IT" dirty="0"/>
          </a:p>
        </p:txBody>
      </p:sp>
      <p:sp>
        <p:nvSpPr>
          <p:cNvPr id="14" name="Titolo 2"/>
          <p:cNvSpPr txBox="1">
            <a:spLocks/>
          </p:cNvSpPr>
          <p:nvPr/>
        </p:nvSpPr>
        <p:spPr bwMode="auto">
          <a:xfrm>
            <a:off x="468895" y="4901773"/>
            <a:ext cx="791932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Trattamento</a:t>
            </a:r>
            <a:r>
              <a:rPr lang="it-IT" i="1" dirty="0"/>
              <a:t> </a:t>
            </a:r>
            <a:r>
              <a:rPr lang="it-IT" dirty="0"/>
              <a:t>dei dati personali</a:t>
            </a:r>
          </a:p>
        </p:txBody>
      </p:sp>
    </p:spTree>
    <p:extLst>
      <p:ext uri="{BB962C8B-B14F-4D97-AF65-F5344CB8AC3E}">
        <p14:creationId xmlns:p14="http://schemas.microsoft.com/office/powerpoint/2010/main" val="232457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597901" y="1445486"/>
            <a:ext cx="11186112" cy="468962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Denominazione: </a:t>
            </a:r>
            <a:r>
              <a:rPr lang="it-IT" sz="2000" dirty="0">
                <a:solidFill>
                  <a:srgbClr val="C00000"/>
                </a:solidFill>
              </a:rPr>
              <a:t>……………..</a:t>
            </a:r>
          </a:p>
          <a:p>
            <a:endParaRPr lang="it-IT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Obiettivo: </a:t>
            </a:r>
            <a:r>
              <a:rPr lang="it-IT" sz="2000" dirty="0">
                <a:solidFill>
                  <a:srgbClr val="C00000"/>
                </a:solidFill>
              </a:rPr>
              <a:t>…………………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Descrizione delle attività………………</a:t>
            </a:r>
          </a:p>
          <a:p>
            <a:endParaRPr lang="it-IT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Riferimenti normativi</a:t>
            </a:r>
            <a:r>
              <a:rPr lang="it-IT" sz="2400" dirty="0">
                <a:solidFill>
                  <a:srgbClr val="C00000"/>
                </a:solidFill>
              </a:rPr>
              <a:t>: </a:t>
            </a:r>
            <a:r>
              <a:rPr lang="it-IT" sz="2000" dirty="0">
                <a:solidFill>
                  <a:srgbClr val="C00000"/>
                </a:solidFill>
              </a:rPr>
              <a:t>…………….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Compartecipanti:</a:t>
            </a:r>
            <a:r>
              <a:rPr lang="it-IT" sz="2000" dirty="0">
                <a:solidFill>
                  <a:srgbClr val="C00000"/>
                </a:solidFill>
              </a:rPr>
              <a:t>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Eventuali </a:t>
            </a:r>
            <a:r>
              <a:rPr lang="it-IT" sz="2800" dirty="0">
                <a:solidFill>
                  <a:srgbClr val="C00000"/>
                </a:solidFill>
              </a:rPr>
              <a:t>altri lavori Psn di cui si è a conoscenza che risultano collegati (per sovrapposizione/complementarietà, anche parziale, di obiettivi, attività, fonti utilizzate, risultati</a:t>
            </a:r>
            <a:r>
              <a:rPr lang="it-IT" sz="2800" dirty="0" smtClean="0">
                <a:solidFill>
                  <a:srgbClr val="C00000"/>
                </a:solidFill>
              </a:rPr>
              <a:t>)</a:t>
            </a:r>
            <a:r>
              <a:rPr lang="it-IT" sz="2400" dirty="0" smtClean="0">
                <a:solidFill>
                  <a:srgbClr val="C00000"/>
                </a:solidFill>
              </a:rPr>
              <a:t>:</a:t>
            </a:r>
            <a:r>
              <a:rPr lang="it-IT" sz="2000" dirty="0" smtClean="0">
                <a:solidFill>
                  <a:srgbClr val="C00000"/>
                </a:solidFill>
              </a:rPr>
              <a:t>……….</a:t>
            </a:r>
          </a:p>
        </p:txBody>
      </p:sp>
      <p:sp>
        <p:nvSpPr>
          <p:cNvPr id="6" name="Titolo 2"/>
          <p:cNvSpPr txBox="1">
            <a:spLocks/>
          </p:cNvSpPr>
          <p:nvPr/>
        </p:nvSpPr>
        <p:spPr bwMode="auto">
          <a:xfrm>
            <a:off x="468895" y="503475"/>
            <a:ext cx="1126930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/>
              <a:t>Informazioni di base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819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Processo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499339" y="1268965"/>
            <a:ext cx="11186112" cy="512578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solidFill>
                  <a:srgbClr val="C00000"/>
                </a:solidFill>
              </a:rPr>
              <a:t>Fasi del processo </a:t>
            </a:r>
          </a:p>
          <a:p>
            <a:r>
              <a:rPr lang="it-IT" sz="2400" dirty="0">
                <a:solidFill>
                  <a:srgbClr val="C00000"/>
                </a:solidFill>
              </a:rPr>
              <a:t>e anni di effettuazione 			2026	2027	2028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1 - Progettazione/riprogettazione		…		…		…	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2 - Rilevazione/acquisizione			…		…		…	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– Elaborazione					…		…		…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4 - Rilascio dei dati/Diffusione 		…		…		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0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C00000"/>
                </a:solidFill>
              </a:rPr>
              <a:t>Raccolta diretta dei dati (si/no):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Universo di riferimento: 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Unità di analisi: 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Unità di rilevazione: …………….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Periodicità della raccolta: 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Campionaria o totale: ……………..</a:t>
            </a:r>
          </a:p>
          <a:p>
            <a:pPr lvl="1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C00000"/>
                </a:solidFill>
              </a:rPr>
              <a:t>Modalità di acquisizione dei dati (</a:t>
            </a:r>
            <a:r>
              <a:rPr lang="it-IT" sz="2400" dirty="0" err="1">
                <a:solidFill>
                  <a:srgbClr val="C00000"/>
                </a:solidFill>
              </a:rPr>
              <a:t>cati</a:t>
            </a:r>
            <a:r>
              <a:rPr lang="it-IT" sz="2400" dirty="0">
                <a:solidFill>
                  <a:srgbClr val="C00000"/>
                </a:solidFill>
              </a:rPr>
              <a:t>, </a:t>
            </a:r>
            <a:r>
              <a:rPr lang="it-IT" sz="2400" dirty="0" err="1">
                <a:solidFill>
                  <a:srgbClr val="C00000"/>
                </a:solidFill>
              </a:rPr>
              <a:t>cawi</a:t>
            </a:r>
            <a:r>
              <a:rPr lang="it-IT" sz="2400" dirty="0">
                <a:solidFill>
                  <a:srgbClr val="C00000"/>
                </a:solidFill>
              </a:rPr>
              <a:t>..): </a:t>
            </a:r>
            <a:r>
              <a:rPr lang="it-IT" dirty="0">
                <a:solidFill>
                  <a:srgbClr val="C00000"/>
                </a:solidFill>
              </a:rPr>
              <a:t>……………..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000" dirty="0">
              <a:solidFill>
                <a:srgbClr val="C00000"/>
              </a:solidFill>
            </a:endParaRPr>
          </a:p>
          <a:p>
            <a:r>
              <a:rPr lang="it-IT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</p:spTree>
    <p:extLst>
      <p:ext uri="{BB962C8B-B14F-4D97-AF65-F5344CB8AC3E}">
        <p14:creationId xmlns:p14="http://schemas.microsoft.com/office/powerpoint/2010/main" val="295215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8895" y="1310212"/>
            <a:ext cx="112693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liste di partenza: 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Detentore 		Denominazione fonte			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fonti statistiche: 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Detentore 		Denominazione fonte		</a:t>
            </a: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fonti amministrative: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Detentore 		Denominazione fonte		</a:t>
            </a:r>
          </a:p>
        </p:txBody>
      </p:sp>
      <p:sp>
        <p:nvSpPr>
          <p:cNvPr id="6" name="Titolo 2"/>
          <p:cNvSpPr txBox="1">
            <a:spLocks/>
          </p:cNvSpPr>
          <p:nvPr/>
        </p:nvSpPr>
        <p:spPr bwMode="auto">
          <a:xfrm>
            <a:off x="472921" y="506583"/>
            <a:ext cx="1126930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Acquisizione dati</a:t>
            </a:r>
          </a:p>
        </p:txBody>
      </p:sp>
    </p:spTree>
    <p:extLst>
      <p:ext uri="{BB962C8B-B14F-4D97-AF65-F5344CB8AC3E}">
        <p14:creationId xmlns:p14="http://schemas.microsoft.com/office/powerpoint/2010/main" val="327534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Qualità del processo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68895" y="1836166"/>
            <a:ext cx="108211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Definizioni e classificazioni </a:t>
            </a:r>
            <a:r>
              <a:rPr lang="it-IT" sz="2800" dirty="0" smtClean="0">
                <a:solidFill>
                  <a:srgbClr val="C00000"/>
                </a:solidFill>
              </a:rPr>
              <a:t>ufficiali: </a:t>
            </a:r>
            <a:r>
              <a:rPr lang="it-IT" sz="2800" dirty="0">
                <a:solidFill>
                  <a:srgbClr val="C00000"/>
                </a:solidFill>
              </a:rPr>
              <a:t>…</a:t>
            </a:r>
          </a:p>
          <a:p>
            <a:endParaRPr lang="it-IT" sz="2800" dirty="0" smtClean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Azioni di controllo di qualità e di </a:t>
            </a:r>
            <a:r>
              <a:rPr lang="it-IT" sz="2800" dirty="0" smtClean="0">
                <a:solidFill>
                  <a:srgbClr val="C00000"/>
                </a:solidFill>
              </a:rPr>
              <a:t>valutazione che si prevede di effettuare: …….</a:t>
            </a:r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 smtClean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Metadati ed indicatori di qualità per la documentazione del processi </a:t>
            </a:r>
            <a:r>
              <a:rPr lang="it-IT" sz="2800" dirty="0" smtClean="0">
                <a:solidFill>
                  <a:srgbClr val="C00000"/>
                </a:solidFill>
              </a:rPr>
              <a:t>statistici: </a:t>
            </a:r>
            <a:r>
              <a:rPr lang="it-IT" sz="2800" dirty="0">
                <a:solidFill>
                  <a:srgbClr val="C00000"/>
                </a:solidFill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4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Diffusione </a:t>
            </a:r>
            <a:r>
              <a:rPr lang="it-IT" dirty="0"/>
              <a:t>dei dati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8660" y="1160580"/>
            <a:ext cx="11186112" cy="28329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Descrivere le modalità </a:t>
            </a:r>
            <a:r>
              <a:rPr lang="it-IT" sz="2800" dirty="0">
                <a:solidFill>
                  <a:srgbClr val="C00000"/>
                </a:solidFill>
              </a:rPr>
              <a:t>di diffusione dei dati </a:t>
            </a:r>
            <a:r>
              <a:rPr lang="it-IT" sz="2800" dirty="0" smtClean="0">
                <a:solidFill>
                  <a:srgbClr val="C00000"/>
                </a:solidFill>
              </a:rPr>
              <a:t>aggregati </a:t>
            </a:r>
            <a:r>
              <a:rPr lang="it-IT" sz="2800" dirty="0" smtClean="0">
                <a:solidFill>
                  <a:srgbClr val="C00000"/>
                </a:solidFill>
              </a:rPr>
              <a:t>e </a:t>
            </a:r>
            <a:r>
              <a:rPr lang="it-IT" sz="2800" dirty="0">
                <a:solidFill>
                  <a:srgbClr val="C00000"/>
                </a:solidFill>
              </a:rPr>
              <a:t>la relativa tempistica, anche rispetto al periodo di riferimento dei dati: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r>
              <a:rPr lang="it-IT" sz="2800" dirty="0" smtClean="0">
                <a:solidFill>
                  <a:srgbClr val="C00000"/>
                </a:solidFill>
              </a:rPr>
              <a:t>………………………………………..</a:t>
            </a:r>
          </a:p>
          <a:p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/>
              <a:t>Trattamento</a:t>
            </a:r>
            <a:r>
              <a:rPr lang="it-IT" i="1" dirty="0"/>
              <a:t> </a:t>
            </a:r>
            <a:r>
              <a:rPr lang="it-IT" dirty="0"/>
              <a:t>dei dati personali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STA</a:t>
            </a:r>
          </a:p>
        </p:txBody>
      </p:sp>
      <p:sp>
        <p:nvSpPr>
          <p:cNvPr id="6" name="Rettangolo 5"/>
          <p:cNvSpPr/>
          <p:nvPr/>
        </p:nvSpPr>
        <p:spPr>
          <a:xfrm>
            <a:off x="552091" y="1421688"/>
            <a:ext cx="11186112" cy="43148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dati personali (si/no): ……………..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variabili relative a particolari categorie di dati e/o a condanne penali e reati (si/no) : …………………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r>
              <a:rPr lang="it-IT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9111345"/>
      </p:ext>
    </p:extLst>
  </p:cSld>
  <p:clrMapOvr>
    <a:masterClrMapping/>
  </p:clrMapOvr>
</p:sld>
</file>

<file path=ppt/theme/theme1.xml><?xml version="1.0" encoding="utf-8"?>
<a:theme xmlns:a="http://schemas.openxmlformats.org/drawingml/2006/main" name="elenco punta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INTRANET-14-174</_dlc_DocId>
    <_dlc_DocIdUrl xmlns="459159c4-d20a-4ff3-9b11-fbd127bd52e5">
      <Url>https://intranet.istat.it/Collaborativi/_layouts/15/DocIdRedir.aspx?ID=INTRANET-14-174</Url>
      <Description>INTRANET-14-174</Description>
    </_dlc_DocIdUrl>
    <Ordine xmlns="679261c3-551f-4e86-913f-177e0e529669">1</Ordin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5" ma:contentTypeDescription="Creare un nuovo documento." ma:contentTypeScope="" ma:versionID="b74c87ac489b73827490412ee3cfe72c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e2cc380ee14def62782d85c4be25510e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  <xsd:element ref="ns4:Ordin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Sfondi virtuali" ma:format="Dropdown" ma:internalName="Categoria">
      <xsd:simpleType>
        <xsd:restriction base="dms:Choice">
          <xsd:enumeration value="Sfondi virtuali"/>
          <xsd:enumeration value="1- Marchio/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  <xsd:element name="Ordine" ma:index="13" nillable="true" ma:displayName="Ordine" ma:decimals="0" ma:internalName="Ordin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96C4F-9DE9-4B43-AA80-1FC85656CFF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EF378BC-F4D0-4510-B4EC-07B6EFE18CF8}">
  <ds:schemaRefs>
    <ds:schemaRef ds:uri="c58f2efd-82a8-4ecf-b395-8c25e928921d"/>
    <ds:schemaRef ds:uri="679261c3-551f-4e86-913f-177e0e529669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59159c4-d20a-4ff3-9b11-fbd127bd52e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44F034E-DE69-4892-9E35-DE49F97F6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D9C238D-4D5C-4783-820B-4854DCE45D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11237</TotalTime>
  <Words>279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Gill Sans MT</vt:lpstr>
      <vt:lpstr>Wingdings</vt:lpstr>
      <vt:lpstr>Wingdings 2</vt:lpstr>
      <vt:lpstr>elenco puntato</vt:lpstr>
      <vt:lpstr>Presentazione standard di PowerPoint</vt:lpstr>
      <vt:lpstr> </vt:lpstr>
      <vt:lpstr>Presentazione standard di PowerPoint</vt:lpstr>
      <vt:lpstr>Processo </vt:lpstr>
      <vt:lpstr>Presentazione standard di PowerPoint</vt:lpstr>
      <vt:lpstr>Qualità del processo</vt:lpstr>
      <vt:lpstr>Diffusione dei dati</vt:lpstr>
      <vt:lpstr>Trattamento dei dati personali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PresentazioneStandard</dc:title>
  <dc:creator>Bruna Tabanella</dc:creator>
  <cp:lastModifiedBy>Ilaria Diaco</cp:lastModifiedBy>
  <cp:revision>754</cp:revision>
  <cp:lastPrinted>2022-09-27T11:16:10Z</cp:lastPrinted>
  <dcterms:created xsi:type="dcterms:W3CDTF">2020-06-26T06:32:12Z</dcterms:created>
  <dcterms:modified xsi:type="dcterms:W3CDTF">2025-04-17T14:07:39Z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01bbfd09-35f5-4720-8777-8e3977c2110b</vt:lpwstr>
  </property>
</Properties>
</file>