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390" r:id="rId6"/>
    <p:sldId id="408" r:id="rId7"/>
    <p:sldId id="413" r:id="rId8"/>
    <p:sldId id="412" r:id="rId9"/>
    <p:sldId id="414" r:id="rId10"/>
    <p:sldId id="417" r:id="rId11"/>
    <p:sldId id="416" r:id="rId12"/>
    <p:sldId id="415" r:id="rId13"/>
  </p:sldIdLst>
  <p:sldSz cx="12192000" cy="6858000"/>
  <p:notesSz cx="6807200" cy="99393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7423" userDrawn="1">
          <p15:clr>
            <a:srgbClr val="A4A3A4"/>
          </p15:clr>
        </p15:guide>
        <p15:guide id="2" orient="horz" pos="4178" userDrawn="1">
          <p15:clr>
            <a:srgbClr val="A4A3A4"/>
          </p15:clr>
        </p15:guide>
        <p15:guide id="3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uela Cola" initials="MC" lastIdx="4" clrIdx="0">
    <p:extLst>
      <p:ext uri="{19B8F6BF-5375-455C-9EA6-DF929625EA0E}">
        <p15:presenceInfo xmlns:p15="http://schemas.microsoft.com/office/powerpoint/2012/main" userId="S-1-5-21-3870216755-816221577-1611797413-29002" providerId="AD"/>
      </p:ext>
    </p:extLst>
  </p:cmAuthor>
  <p:cmAuthor id="2" name="Lucia Chieppa" initials="LC" lastIdx="1" clrIdx="1">
    <p:extLst>
      <p:ext uri="{19B8F6BF-5375-455C-9EA6-DF929625EA0E}">
        <p15:presenceInfo xmlns:p15="http://schemas.microsoft.com/office/powerpoint/2012/main" userId="Lucia Chiepp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F9F"/>
    <a:srgbClr val="99FF33"/>
    <a:srgbClr val="99CCFF"/>
    <a:srgbClr val="006600"/>
    <a:srgbClr val="336600"/>
    <a:srgbClr val="33CCFF"/>
    <a:srgbClr val="009999"/>
    <a:srgbClr val="5F5F5F"/>
    <a:srgbClr val="00FFCC"/>
    <a:srgbClr val="FCFC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Stile chiaro 2 - Color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73" autoAdjust="0"/>
    <p:restoredTop sz="93883" autoAdjust="0"/>
  </p:normalViewPr>
  <p:slideViewPr>
    <p:cSldViewPr snapToGrid="0" showGuides="1">
      <p:cViewPr varScale="1">
        <p:scale>
          <a:sx n="64" d="100"/>
          <a:sy n="64" d="100"/>
        </p:scale>
        <p:origin x="788" y="56"/>
      </p:cViewPr>
      <p:guideLst>
        <p:guide pos="7423"/>
        <p:guide orient="horz" pos="417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54000" cy="54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6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5839" y="1"/>
            <a:ext cx="2949786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838D9-EBE2-429D-86CF-DAD5987B808C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40648"/>
            <a:ext cx="2949786" cy="4986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5839" y="9440648"/>
            <a:ext cx="2949786" cy="4986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DADA8-006F-41B1-83B4-06BD140F6D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7320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6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5F835E2-227D-43BA-B3A5-E9E433264387}" type="datetimeFigureOut">
              <a:rPr lang="en-US"/>
              <a:pPr>
                <a:defRPr/>
              </a:pPr>
              <a:t>4/17/2025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8"/>
            <a:ext cx="2949786" cy="4986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6" cy="4986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5F5882C-B867-4FE7-97C9-87FBF93DC80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1070" y="2621956"/>
            <a:ext cx="9818337" cy="2782819"/>
          </a:xfrm>
          <a:effectLst/>
        </p:spPr>
        <p:txBody>
          <a:bodyPr lIns="0" tIns="0" rIns="0" bIns="0" anchor="ctr">
            <a:normAutofit/>
          </a:bodyPr>
          <a:lstStyle>
            <a:lvl1pPr>
              <a:lnSpc>
                <a:spcPts val="3600"/>
              </a:lnSpc>
              <a:defRPr sz="3400" b="0" cap="none">
                <a:solidFill>
                  <a:srgbClr val="C00000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it-IT" dirty="0"/>
              <a:t>FARE CLIC PER MODIFICARE LO STILE DEL TITOLO DELLO SCHEMA FARE CLIC PER MODIFICARE LO STILE DEL TITOLO DELLO SCHEMA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84E50FF-EF10-4A0E-8686-237E66B24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184" y="6495314"/>
            <a:ext cx="7481115" cy="179536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1400"/>
              </a:lnSpc>
              <a:spcAft>
                <a:spcPts val="200"/>
              </a:spcAft>
              <a:buNone/>
              <a:defRPr sz="11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771492F8-659D-4E4C-A49D-B7C56753911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69185" y="1287956"/>
            <a:ext cx="3689746" cy="216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1500"/>
              </a:lnSpc>
              <a:spcAft>
                <a:spcPts val="600"/>
              </a:spcAft>
              <a:buNone/>
              <a:defRPr lang="it-IT" sz="1200" dirty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384E50FF-EF10-4A0E-8686-237E66B249CE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69184" y="1522956"/>
            <a:ext cx="3689747" cy="1080000"/>
          </a:xfrm>
        </p:spPr>
        <p:txBody>
          <a:bodyPr lIns="0" tIns="0" rIns="0" bIns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rgbClr val="636462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MODIFICA GLI STILI DEL TESTO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384E50FF-EF10-4A0E-8686-237E66B249CE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469184" y="6297672"/>
            <a:ext cx="7481115" cy="188513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1400"/>
              </a:lnSpc>
              <a:spcAft>
                <a:spcPts val="200"/>
              </a:spcAft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A8FC9CB7-7D84-419A-988C-7B8817E18EDB}"/>
              </a:ext>
            </a:extLst>
          </p:cNvPr>
          <p:cNvSpPr/>
          <p:nvPr userDrawn="1"/>
        </p:nvSpPr>
        <p:spPr>
          <a:xfrm>
            <a:off x="463550" y="0"/>
            <a:ext cx="3708400" cy="1089025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F57BA760-D00A-4F5B-B978-07F3F810367F}"/>
              </a:ext>
            </a:extLst>
          </p:cNvPr>
          <p:cNvSpPr/>
          <p:nvPr userDrawn="1"/>
        </p:nvSpPr>
        <p:spPr>
          <a:xfrm>
            <a:off x="4251325" y="0"/>
            <a:ext cx="3706813" cy="1089025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17FA033-79E9-4921-B88E-03D9DAACCE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841" y="637832"/>
            <a:ext cx="2700000" cy="461927"/>
          </a:xfrm>
          <a:prstGeom prst="rect">
            <a:avLst/>
          </a:prstGeom>
        </p:spPr>
      </p:pic>
      <p:sp>
        <p:nvSpPr>
          <p:cNvPr id="16" name="Rectangle 9">
            <a:extLst>
              <a:ext uri="{FF2B5EF4-FFF2-40B4-BE49-F238E27FC236}">
                <a16:creationId xmlns:a16="http://schemas.microsoft.com/office/drawing/2014/main" id="{821E4C3A-67D5-4B9E-B373-7B560EA0839E}"/>
              </a:ext>
            </a:extLst>
          </p:cNvPr>
          <p:cNvSpPr/>
          <p:nvPr userDrawn="1"/>
        </p:nvSpPr>
        <p:spPr>
          <a:xfrm>
            <a:off x="8037513" y="0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55998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81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immagini affian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C2F57ACB-1A9A-42A2-B0B9-3C24FCCE916F}"/>
              </a:ext>
            </a:extLst>
          </p:cNvPr>
          <p:cNvSpPr/>
          <p:nvPr userDrawn="1"/>
        </p:nvSpPr>
        <p:spPr>
          <a:xfrm>
            <a:off x="471488" y="1571124"/>
            <a:ext cx="5472112" cy="439200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A0C542E8-A419-4B8E-8AE4-1D0DC75ADF26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562922" y="1691683"/>
            <a:ext cx="5304733" cy="387373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400">
                <a:solidFill>
                  <a:srgbClr val="CC2A2A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3F3446B5-6360-4947-B444-A1DBFD655274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62922" y="2172243"/>
            <a:ext cx="5304733" cy="366873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0">
              <a:buFontTx/>
              <a:buNone/>
              <a:defRPr/>
            </a:lvl2pPr>
            <a:lvl3pPr marL="630000" indent="0">
              <a:buFontTx/>
              <a:buNone/>
              <a:defRPr/>
            </a:lvl3pPr>
            <a:lvl4pPr marL="1008000" indent="0">
              <a:buFontTx/>
              <a:buNone/>
              <a:defRPr/>
            </a:lvl4pPr>
            <a:lvl5pPr marL="1368000" indent="0"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endParaRPr lang="en-US" dirty="0"/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D17306DB-EF2B-46DB-BE4C-67BA4581EC8A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27663729-5A18-460D-BCC5-1C121255BEC2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id="{88AE038F-3265-4340-AFAF-203DBF97366C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5" name="Immagine 24">
            <a:extLst>
              <a:ext uri="{FF2B5EF4-FFF2-40B4-BE49-F238E27FC236}">
                <a16:creationId xmlns:a16="http://schemas.microsoft.com/office/drawing/2014/main" id="{5203E877-BB68-4C3E-A95D-262A3B3831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DDB77A0D-9AB4-48A1-82C5-A09A7D4F72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Comstat – giugno 2023</a:t>
            </a:r>
          </a:p>
        </p:txBody>
      </p:sp>
      <p:sp>
        <p:nvSpPr>
          <p:cNvPr id="29" name="Slide Number Placeholder 5">
            <a:extLst>
              <a:ext uri="{FF2B5EF4-FFF2-40B4-BE49-F238E27FC236}">
                <a16:creationId xmlns:a16="http://schemas.microsoft.com/office/drawing/2014/main" id="{ABB3C7F1-D02D-4858-A51B-B1211EF06EF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323469" y="6405108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2E11952F-B65E-4BC4-A306-BA5F2E5E1051}"/>
              </a:ext>
            </a:extLst>
          </p:cNvPr>
          <p:cNvSpPr/>
          <p:nvPr userDrawn="1"/>
        </p:nvSpPr>
        <p:spPr>
          <a:xfrm>
            <a:off x="6256216" y="1557338"/>
            <a:ext cx="5472000" cy="439261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10FF5994-804D-479E-8547-F402AE8DD1DD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6376432" y="1684420"/>
            <a:ext cx="5231635" cy="457200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400">
                <a:solidFill>
                  <a:srgbClr val="CC2A2A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32" name="Content Placeholder 3">
            <a:extLst>
              <a:ext uri="{FF2B5EF4-FFF2-40B4-BE49-F238E27FC236}">
                <a16:creationId xmlns:a16="http://schemas.microsoft.com/office/drawing/2014/main" id="{4C0547B4-6D28-4C23-830C-984AB52D97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6432" y="2220577"/>
            <a:ext cx="5231636" cy="362039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0">
              <a:buFontTx/>
              <a:buNone/>
              <a:defRPr/>
            </a:lvl2pPr>
            <a:lvl3pPr marL="630000" indent="0">
              <a:buFontTx/>
              <a:buNone/>
              <a:defRPr/>
            </a:lvl3pPr>
            <a:lvl4pPr marL="1008000" indent="0">
              <a:buFontTx/>
              <a:buNone/>
              <a:defRPr/>
            </a:lvl4pPr>
            <a:lvl5pPr marL="1368000" indent="0"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endParaRPr lang="en-US" dirty="0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3205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81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dascalia+grafico o tavola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786" y="1557338"/>
            <a:ext cx="11283042" cy="662557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786" y="2319687"/>
            <a:ext cx="11283042" cy="363026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0">
              <a:buFontTx/>
              <a:buNone/>
              <a:defRPr/>
            </a:lvl2pPr>
            <a:lvl3pPr marL="630000" indent="0">
              <a:buFontTx/>
              <a:buNone/>
              <a:defRPr/>
            </a:lvl3pPr>
            <a:lvl4pPr marL="1008000" indent="0">
              <a:buFontTx/>
              <a:buNone/>
              <a:defRPr/>
            </a:lvl4pPr>
            <a:lvl5pPr marL="1368000" indent="0"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endParaRPr lang="en-US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D0FB10A6-C138-494B-9E13-24A27B8289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A4B33C25-F53C-40FF-87FE-5A1021509E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Comstat – giugno 2023</a:t>
            </a: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96897485-CF07-4D6A-ABB8-A29D7DC57109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BC91E05A-8494-49B6-B257-61F68DA8B315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422199A7-2A62-43D5-872A-CD0B9A3D6E61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1B2ED1D9-25D5-4BB7-87C2-D519D933636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9497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18A4B74D-95FF-4ECC-AED0-C183993F87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8324380-A91B-40DB-8B06-87F1716A8E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Comstat – giugno 2023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376CEDB-6160-4575-AAD8-45EA5C0ED5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2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ngraziamen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3786" y="1796902"/>
            <a:ext cx="11283042" cy="1839433"/>
          </a:xfrm>
          <a:effectLst/>
        </p:spPr>
        <p:txBody>
          <a:bodyPr anchor="ctr">
            <a:noAutofit/>
          </a:bodyPr>
          <a:lstStyle>
            <a:lvl1pPr algn="ctr">
              <a:defRPr sz="7000" b="0" cap="none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5894EA2-4831-F84E-BBDE-8E89A3516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96093" y="3683529"/>
            <a:ext cx="5624623" cy="423612"/>
          </a:xfrm>
        </p:spPr>
        <p:txBody>
          <a:bodyPr spcCol="360000" anchor="ctr">
            <a:noAutofit/>
          </a:bodyPr>
          <a:lstStyle>
            <a:lvl1pPr marL="0" indent="0" algn="ctr"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02837C0E-8F15-489B-800B-6F1CBBB23F06}"/>
              </a:ext>
            </a:extLst>
          </p:cNvPr>
          <p:cNvSpPr/>
          <p:nvPr userDrawn="1"/>
        </p:nvSpPr>
        <p:spPr>
          <a:xfrm>
            <a:off x="463550" y="5773825"/>
            <a:ext cx="3708400" cy="1089025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1C3885B9-D4F0-42E8-A6EE-EB419237E845}"/>
              </a:ext>
            </a:extLst>
          </p:cNvPr>
          <p:cNvSpPr/>
          <p:nvPr userDrawn="1"/>
        </p:nvSpPr>
        <p:spPr>
          <a:xfrm>
            <a:off x="4251325" y="5773825"/>
            <a:ext cx="3706813" cy="1089025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1F54AFB7-6D67-44BA-975B-F9E2C29BB4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841" y="6092375"/>
            <a:ext cx="2700000" cy="461927"/>
          </a:xfrm>
          <a:prstGeom prst="rect">
            <a:avLst/>
          </a:prstGeom>
        </p:spPr>
      </p:pic>
      <p:sp>
        <p:nvSpPr>
          <p:cNvPr id="12" name="Rectangle 9">
            <a:extLst>
              <a:ext uri="{FF2B5EF4-FFF2-40B4-BE49-F238E27FC236}">
                <a16:creationId xmlns:a16="http://schemas.microsoft.com/office/drawing/2014/main" id="{B4CD4512-1FFA-4544-ACEE-31F0A9CA9D05}"/>
              </a:ext>
            </a:extLst>
          </p:cNvPr>
          <p:cNvSpPr/>
          <p:nvPr userDrawn="1"/>
        </p:nvSpPr>
        <p:spPr>
          <a:xfrm>
            <a:off x="8037513" y="6790850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473967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it-IT"/>
              <a:t>Comstat – giugno 2023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511D2AC-92C6-4F37-9CA3-025937530DF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203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ce o elenco punt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201" y="1557338"/>
            <a:ext cx="11264002" cy="4481153"/>
          </a:xfrm>
        </p:spPr>
        <p:txBody>
          <a:bodyPr lIns="0" tIns="0" rIns="0" bIns="0">
            <a:noAutofit/>
          </a:bodyPr>
          <a:lstStyle>
            <a:lvl1pPr marL="285750" indent="-285750">
              <a:spcAft>
                <a:spcPts val="1800"/>
              </a:spcAft>
              <a:buSzPct val="120000"/>
              <a:buFont typeface="Courier New" panose="02070309020205020404" pitchFamily="49" charset="0"/>
              <a:buChar char="o"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2053620-96AC-EF47-823B-D2E90BBCE5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Comstat – giugno 2023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4E3F12-6C4D-C642-90EC-9F9AE3161A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6BE73488-10D2-46C5-8886-B5262B4036E9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9DFCC48B-BCC3-4AAB-8EE4-592BE912D5A8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02EE5703-F2FA-4A41-8927-030A564B0F80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390548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7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o 1 colon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201" y="1557338"/>
            <a:ext cx="11264002" cy="447252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86F2967F-3AC1-482F-9FA1-FB5058EEC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BB147208-B303-4867-B415-427BFDB712AA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3AC1916D-DE81-4DEB-837D-9B1EBBEBAB9E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EA5C2815-3F5D-4F03-A9B8-AD61D140AB8F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211B9727-26D5-42C6-AA8E-16F0A95510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3DB52600-6114-4FF8-A64F-1419078C06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Comstat – giugno 2023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98E623A-5D96-4DDD-91E6-E567C5082E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0286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81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o 2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786" y="1557338"/>
            <a:ext cx="11276765" cy="4472526"/>
          </a:xfrm>
        </p:spPr>
        <p:txBody>
          <a:bodyPr lIns="0" tIns="0" rIns="0" bIns="0" numCol="2" spcCol="540000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85F80FCE-DB62-4AE9-8E37-C5ECE83CEA2A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5337BA55-D4F4-482D-9902-A7DF343CF4BD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1E77F523-A47D-4ED1-A730-DF5462674088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B35A5DA5-9B3D-430B-9B7D-12A49C8960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BC87520E-C40B-4CBE-A2FA-D2587AA999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Comstat – giugno 2023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98ED1510-B77E-4E58-8FB2-F06301CA4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5884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81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o 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787" y="1557337"/>
            <a:ext cx="11269308" cy="4392613"/>
          </a:xfrm>
        </p:spPr>
        <p:txBody>
          <a:bodyPr lIns="0" tIns="0" rIns="0" bIns="0" numCol="3" spcCol="432000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A97EA33F-8FE6-43F7-B87B-F8A75881DC82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4457ED34-8FD7-4334-B58D-DE5268F487BB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DE95361B-2753-4630-8435-D8D6DFA2E2B3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9953CB5C-8C23-4943-AA23-507887A04C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2EA2B975-3B1B-40A2-9512-420987E41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Comstat – giugno 2023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2FD83117-18D4-4F50-B150-B24C3ADCCA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2070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o+grafico picc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8FFAF148-8C21-EB4F-9093-19ADD1A51882}"/>
              </a:ext>
            </a:extLst>
          </p:cNvPr>
          <p:cNvSpPr/>
          <p:nvPr userDrawn="1"/>
        </p:nvSpPr>
        <p:spPr>
          <a:xfrm>
            <a:off x="8081963" y="1557338"/>
            <a:ext cx="3653783" cy="439261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7519" y="1557338"/>
            <a:ext cx="7305513" cy="4392612"/>
          </a:xfrm>
        </p:spPr>
        <p:txBody>
          <a:bodyPr lIns="0" tIns="0" rIns="0" bIns="0" spcCol="360000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8FE997AC-2DEF-4982-9219-0DE8E80C2C1D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8162224" y="1696688"/>
            <a:ext cx="3492000" cy="457200"/>
          </a:xfrm>
        </p:spPr>
        <p:txBody>
          <a:bodyPr lIns="0" tIns="0" rIns="0" bIns="0">
            <a:noAutofit/>
          </a:bodyPr>
          <a:lstStyle>
            <a:lvl1pPr marL="0" indent="0" algn="ctr">
              <a:buNone/>
              <a:defRPr sz="1400">
                <a:solidFill>
                  <a:srgbClr val="CC2A2A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/>
              <a:t>FARE CLIC PER MODIFICARE GLI STILI DEL TESTO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5014FC49-70B3-48C6-AAEA-1B6DEB762B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62222" y="2261938"/>
            <a:ext cx="3492000" cy="3600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0">
              <a:buFontTx/>
              <a:buNone/>
              <a:defRPr/>
            </a:lvl2pPr>
            <a:lvl3pPr marL="630000" indent="0">
              <a:buFontTx/>
              <a:buNone/>
              <a:defRPr/>
            </a:lvl3pPr>
            <a:lvl4pPr marL="1008000" indent="0">
              <a:buFontTx/>
              <a:buNone/>
              <a:defRPr/>
            </a:lvl4pPr>
            <a:lvl5pPr marL="1368000" indent="0"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endParaRPr lang="en-US" dirty="0"/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BFF0EAD9-FB2A-4B10-AC7E-2867676F5114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4DE85F56-C820-4265-A4F2-F29B8154D702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6D6C4BEC-89CF-43B7-9CD5-49EE71B27928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665B96CC-8D49-494F-9C8A-BD8535137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C1DD249C-FFFA-4674-9CB5-ABEFDF5041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Comstat – giugno 2023</a:t>
            </a:r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48756CF5-11CA-40E9-BF7A-4F15C16E3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2171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o piccolo+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8FFAF148-8C21-EB4F-9093-19ADD1A51882}"/>
              </a:ext>
            </a:extLst>
          </p:cNvPr>
          <p:cNvSpPr/>
          <p:nvPr userDrawn="1"/>
        </p:nvSpPr>
        <p:spPr>
          <a:xfrm>
            <a:off x="4251325" y="1557338"/>
            <a:ext cx="7485063" cy="439261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895" y="1557338"/>
            <a:ext cx="3528947" cy="4392612"/>
          </a:xfrm>
        </p:spPr>
        <p:txBody>
          <a:bodyPr lIns="0" tIns="0" rIns="0" bIns="0" spcCol="360000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10E25EF9-674A-4A68-B7E8-41ACE37CAFAA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4366950" y="1679423"/>
            <a:ext cx="7253812" cy="45738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400">
                <a:solidFill>
                  <a:srgbClr val="CC2A2A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/>
              <a:t>FARE CLIC PER MODIFICARE GLI STILI DEL TESTO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9BCFAF2C-DE26-450A-8C7B-A22A26FF43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66949" y="2165685"/>
            <a:ext cx="7253813" cy="370416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0">
              <a:buFontTx/>
              <a:buNone/>
              <a:defRPr/>
            </a:lvl2pPr>
            <a:lvl3pPr marL="630000" indent="0">
              <a:buFontTx/>
              <a:buNone/>
              <a:defRPr/>
            </a:lvl3pPr>
            <a:lvl4pPr marL="1008000" indent="0">
              <a:buFontTx/>
              <a:buNone/>
              <a:defRPr/>
            </a:lvl4pPr>
            <a:lvl5pPr marL="1368000" indent="0"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endParaRPr lang="en-US" dirty="0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D9D4E6DC-14B8-4843-AA1D-57AA39AE5B3E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91CC3821-0B1E-41AB-852F-4CB74E2EA3CC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75FDA81B-88AF-4AF4-8B43-18134CE8E446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A12972DC-41D2-4C0E-AD61-A73383B821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51A03A1C-8D78-4F26-8F73-B711C52ED0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Comstat – giugno 2023</a:t>
            </a:r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6C03E07E-3B47-479C-ADF1-A58628B5A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0569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co + colonna libera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8FFAF148-8C21-EB4F-9093-19ADD1A51882}"/>
              </a:ext>
            </a:extLst>
          </p:cNvPr>
          <p:cNvSpPr/>
          <p:nvPr userDrawn="1"/>
        </p:nvSpPr>
        <p:spPr>
          <a:xfrm>
            <a:off x="473075" y="1557338"/>
            <a:ext cx="7485063" cy="439261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439" y="1560749"/>
            <a:ext cx="3528947" cy="4392612"/>
          </a:xfrm>
        </p:spPr>
        <p:txBody>
          <a:bodyPr lIns="0" tIns="0" rIns="0" bIns="0" spcCol="360000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10E25EF9-674A-4A68-B7E8-41ACE37CAFAA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588700" y="1679423"/>
            <a:ext cx="7253812" cy="45738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400">
                <a:solidFill>
                  <a:srgbClr val="CC2A2A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/>
              <a:t>FARE CLIC PER MODIFICARE GLI STILI DEL TESTO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9BCFAF2C-DE26-450A-8C7B-A22A26FF43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8699" y="2165685"/>
            <a:ext cx="7253813" cy="370416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0">
              <a:buFontTx/>
              <a:buNone/>
              <a:defRPr/>
            </a:lvl2pPr>
            <a:lvl3pPr marL="630000" indent="0">
              <a:buFontTx/>
              <a:buNone/>
              <a:defRPr/>
            </a:lvl3pPr>
            <a:lvl4pPr marL="1008000" indent="0">
              <a:buFontTx/>
              <a:buNone/>
              <a:defRPr/>
            </a:lvl4pPr>
            <a:lvl5pPr marL="1368000" indent="0"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endParaRPr lang="en-US" dirty="0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D9D4E6DC-14B8-4843-AA1D-57AA39AE5B3E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91CC3821-0B1E-41AB-852F-4CB74E2EA3CC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75FDA81B-88AF-4AF4-8B43-18134CE8E446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A12972DC-41D2-4C0E-AD61-A73383B821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51A03A1C-8D78-4F26-8F73-B711C52ED0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Comstat – giugno 2023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B3668A3-50F9-4865-BCB1-15BD808B5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22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704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tà testo+metà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8FFAF148-8C21-EB4F-9093-19ADD1A51882}"/>
              </a:ext>
            </a:extLst>
          </p:cNvPr>
          <p:cNvSpPr/>
          <p:nvPr userDrawn="1"/>
        </p:nvSpPr>
        <p:spPr>
          <a:xfrm>
            <a:off x="6256216" y="1557338"/>
            <a:ext cx="5472000" cy="439261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786" y="1557338"/>
            <a:ext cx="5472000" cy="4392612"/>
          </a:xfrm>
        </p:spPr>
        <p:txBody>
          <a:bodyPr lIns="0" tIns="0" rIns="0" bIns="0" spcCol="360000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1BE1843A-CB5F-4920-B032-23C22AAE931F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6376432" y="1684420"/>
            <a:ext cx="5231635" cy="457200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400">
                <a:solidFill>
                  <a:srgbClr val="CC2A2A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22E57A97-B19C-4884-84CD-94CF8F6244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6432" y="2220577"/>
            <a:ext cx="5231636" cy="362039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0">
              <a:buFontTx/>
              <a:buNone/>
              <a:defRPr/>
            </a:lvl2pPr>
            <a:lvl3pPr marL="630000" indent="0">
              <a:buFontTx/>
              <a:buNone/>
              <a:defRPr/>
            </a:lvl3pPr>
            <a:lvl4pPr marL="1008000" indent="0">
              <a:buFontTx/>
              <a:buNone/>
              <a:defRPr/>
            </a:lvl4pPr>
            <a:lvl5pPr marL="1368000" indent="0"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endParaRPr lang="en-US" dirty="0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EBDED907-CBCE-4C48-8974-1732296AB56B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F1D4BD23-7064-4A1A-B3B8-22936DC971AB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45DD4428-CB25-4CE0-B3BD-9E45A9B024CE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ACFFE7A2-271E-4180-8862-1207E565D1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0A34ABB8-E594-41C5-B46B-F19275F5E5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Comstat – giugno 2023</a:t>
            </a:r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EB9757BE-24B5-4D77-9B24-FA598161B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1476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81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8000" y="939800"/>
            <a:ext cx="11204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  <a:endParaRPr lang="en-US" altLang="it-IT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8000" y="2103438"/>
            <a:ext cx="11204575" cy="356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20" r:id="rId8"/>
    <p:sldLayoutId id="2147483714" r:id="rId9"/>
    <p:sldLayoutId id="2147483716" r:id="rId10"/>
    <p:sldLayoutId id="2147483715" r:id="rId11"/>
    <p:sldLayoutId id="2147483717" r:id="rId12"/>
    <p:sldLayoutId id="2147483718" r:id="rId13"/>
    <p:sldLayoutId id="2147483722" r:id="rId14"/>
  </p:sldLayoutIdLst>
  <p:hf hdr="0" dt="0"/>
  <p:txStyles>
    <p:titleStyle>
      <a:lvl1pPr algn="l" defTabSz="457200" rtl="0" fontAlgn="base">
        <a:spcBef>
          <a:spcPct val="0"/>
        </a:spcBef>
        <a:spcAft>
          <a:spcPct val="0"/>
        </a:spcAft>
        <a:defRPr sz="2400" b="1" kern="1200">
          <a:solidFill>
            <a:srgbClr val="59595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rgbClr val="595959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rgbClr val="595959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rgbClr val="595959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rgbClr val="595959"/>
          </a:solidFill>
          <a:latin typeface="Arial" panose="020B0604020202020204" pitchFamily="34" charset="0"/>
          <a:cs typeface="Arial" panose="020B0604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457200" rtl="0" fontAlgn="t">
        <a:spcBef>
          <a:spcPct val="0"/>
        </a:spcBef>
        <a:spcAft>
          <a:spcPts val="1200"/>
        </a:spcAft>
        <a:buClr>
          <a:srgbClr val="CC2A2A"/>
        </a:buClr>
        <a:buSzPct val="100000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23850" algn="l" defTabSz="457200" rtl="0" fontAlgn="base">
        <a:spcBef>
          <a:spcPct val="20000"/>
        </a:spcBef>
        <a:spcAft>
          <a:spcPts val="600"/>
        </a:spcAft>
        <a:buClr>
          <a:srgbClr val="CC2A2A"/>
        </a:buClr>
        <a:buSzPct val="100000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28650" algn="l" defTabSz="457200" rtl="0" fontAlgn="base">
        <a:spcBef>
          <a:spcPct val="20000"/>
        </a:spcBef>
        <a:spcAft>
          <a:spcPts val="600"/>
        </a:spcAft>
        <a:buClr>
          <a:srgbClr val="CC2A2A"/>
        </a:buClr>
        <a:buSzPct val="100000"/>
        <a:defRPr sz="1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06475" algn="l" defTabSz="457200" rtl="0" fontAlgn="base">
        <a:spcBef>
          <a:spcPct val="20000"/>
        </a:spcBef>
        <a:spcAft>
          <a:spcPts val="600"/>
        </a:spcAft>
        <a:buClr>
          <a:srgbClr val="CC2A2A"/>
        </a:buClr>
        <a:buSzPct val="100000"/>
        <a:defRPr sz="1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66838" algn="l" defTabSz="457200" rtl="0" fontAlgn="base">
        <a:spcBef>
          <a:spcPct val="20000"/>
        </a:spcBef>
        <a:spcAft>
          <a:spcPts val="600"/>
        </a:spcAft>
        <a:buClr>
          <a:srgbClr val="CC2A2A"/>
        </a:buClr>
        <a:buSzPct val="100000"/>
        <a:defRPr sz="1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06928" y="1184930"/>
            <a:ext cx="11178144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400" dirty="0">
              <a:solidFill>
                <a:srgbClr val="C00000"/>
              </a:solidFill>
              <a:latin typeface="Arial Narrow" panose="020B060602020203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it-IT" sz="3400" dirty="0">
                <a:solidFill>
                  <a:srgbClr val="C00000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rPr>
              <a:t>Psn 2026-2028 </a:t>
            </a:r>
          </a:p>
          <a:p>
            <a:endParaRPr lang="it-IT" sz="3400" dirty="0">
              <a:solidFill>
                <a:srgbClr val="C00000"/>
              </a:solidFill>
              <a:latin typeface="Arial Narrow" panose="020B060602020203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it-IT" sz="2800" b="1" dirty="0">
                <a:solidFill>
                  <a:srgbClr val="C00000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rPr>
              <a:t>Proposta di inserimento di un nuovo lavoro di tipologia «Statistiche» (STA)</a:t>
            </a:r>
          </a:p>
          <a:p>
            <a:r>
              <a:rPr lang="it-IT" sz="2800" dirty="0">
                <a:solidFill>
                  <a:srgbClr val="C00000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rPr>
              <a:t>Presentazione al </a:t>
            </a:r>
            <a:r>
              <a:rPr lang="it-IT" sz="2800" dirty="0" err="1">
                <a:solidFill>
                  <a:srgbClr val="C00000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rPr>
              <a:t>CdQ</a:t>
            </a:r>
            <a:r>
              <a:rPr lang="it-IT" sz="2800" dirty="0">
                <a:solidFill>
                  <a:srgbClr val="C00000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rPr>
              <a:t> ….</a:t>
            </a:r>
          </a:p>
          <a:p>
            <a:endParaRPr lang="it-IT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  <a:p>
            <a:endParaRPr lang="it-IT" b="1" dirty="0">
              <a:solidFill>
                <a:schemeClr val="accent4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it-IT" b="1" dirty="0">
              <a:solidFill>
                <a:schemeClr val="accent4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it-IT" sz="1400" dirty="0">
                <a:solidFill>
                  <a:srgbClr val="50515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SOGGETTO SISTAN TITOLARE / STRUTTURA ISTAT</a:t>
            </a:r>
          </a:p>
        </p:txBody>
      </p:sp>
    </p:spTree>
    <p:extLst>
      <p:ext uri="{BB962C8B-B14F-4D97-AF65-F5344CB8AC3E}">
        <p14:creationId xmlns:p14="http://schemas.microsoft.com/office/powerpoint/2010/main" val="2255405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895" y="350739"/>
            <a:ext cx="11269308" cy="769441"/>
          </a:xfrm>
        </p:spPr>
        <p:txBody>
          <a:bodyPr/>
          <a:lstStyle/>
          <a:p>
            <a:r>
              <a:rPr lang="it-IT" dirty="0">
                <a:solidFill>
                  <a:srgbClr val="C00000"/>
                </a:solidFill>
              </a:rPr>
              <a:t/>
            </a:r>
            <a:br>
              <a:rPr lang="it-IT" dirty="0">
                <a:solidFill>
                  <a:srgbClr val="C00000"/>
                </a:solidFill>
              </a:rPr>
            </a:b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8" name="Titolo 2"/>
          <p:cNvSpPr txBox="1">
            <a:spLocks/>
          </p:cNvSpPr>
          <p:nvPr/>
        </p:nvSpPr>
        <p:spPr bwMode="auto">
          <a:xfrm>
            <a:off x="468895" y="455293"/>
            <a:ext cx="3356656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>
            <a:lvl1pPr algn="l" defTabSz="457200" rtl="0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 kern="1200" cap="none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hangingPunct="1"/>
            <a:r>
              <a:rPr lang="it-IT" dirty="0">
                <a:solidFill>
                  <a:srgbClr val="C00000"/>
                </a:solidFill>
              </a:rPr>
              <a:t>Contenuti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Segnaposto piè di pagina 3"/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Circoli</a:t>
            </a:r>
            <a:r>
              <a:rPr lang="en-US" dirty="0"/>
              <a:t> di </a:t>
            </a:r>
            <a:r>
              <a:rPr lang="en-US" dirty="0" err="1"/>
              <a:t>qualita</a:t>
            </a:r>
            <a:r>
              <a:rPr lang="en-US" dirty="0"/>
              <a:t>’ – </a:t>
            </a:r>
            <a:r>
              <a:rPr lang="en-US" dirty="0" err="1"/>
              <a:t>presentazione</a:t>
            </a:r>
            <a:r>
              <a:rPr lang="en-US" dirty="0"/>
              <a:t> nuovo Lavoro STA</a:t>
            </a:r>
          </a:p>
        </p:txBody>
      </p:sp>
      <p:sp>
        <p:nvSpPr>
          <p:cNvPr id="7" name="Titolo 2"/>
          <p:cNvSpPr txBox="1">
            <a:spLocks/>
          </p:cNvSpPr>
          <p:nvPr/>
        </p:nvSpPr>
        <p:spPr bwMode="auto">
          <a:xfrm>
            <a:off x="468895" y="1841245"/>
            <a:ext cx="3785864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>
            <a:lvl1pPr algn="l" defTabSz="457200" rtl="0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 kern="1200" cap="none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hangingPunct="1"/>
            <a:r>
              <a:rPr lang="it-IT" dirty="0"/>
              <a:t>Informazioni di base</a:t>
            </a:r>
          </a:p>
        </p:txBody>
      </p:sp>
      <p:sp>
        <p:nvSpPr>
          <p:cNvPr id="10" name="Titolo 2"/>
          <p:cNvSpPr txBox="1">
            <a:spLocks/>
          </p:cNvSpPr>
          <p:nvPr/>
        </p:nvSpPr>
        <p:spPr bwMode="auto">
          <a:xfrm>
            <a:off x="468895" y="2453351"/>
            <a:ext cx="6731227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>
            <a:lvl1pPr algn="l" defTabSz="457200" rtl="0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 kern="1200" cap="none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hangingPunct="1"/>
            <a:r>
              <a:rPr lang="it-IT" dirty="0" smtClean="0"/>
              <a:t>Processo </a:t>
            </a:r>
            <a:endParaRPr lang="it-IT" dirty="0"/>
          </a:p>
        </p:txBody>
      </p:sp>
      <p:sp>
        <p:nvSpPr>
          <p:cNvPr id="11" name="Titolo 2"/>
          <p:cNvSpPr txBox="1">
            <a:spLocks/>
          </p:cNvSpPr>
          <p:nvPr/>
        </p:nvSpPr>
        <p:spPr bwMode="auto">
          <a:xfrm>
            <a:off x="468895" y="3065457"/>
            <a:ext cx="8297855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>
            <a:lvl1pPr algn="l" defTabSz="457200" rtl="0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 kern="1200" cap="none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hangingPunct="1"/>
            <a:r>
              <a:rPr lang="it-IT" dirty="0"/>
              <a:t>Acquisizione dati</a:t>
            </a:r>
          </a:p>
        </p:txBody>
      </p:sp>
      <p:sp>
        <p:nvSpPr>
          <p:cNvPr id="12" name="Titolo 2"/>
          <p:cNvSpPr txBox="1">
            <a:spLocks/>
          </p:cNvSpPr>
          <p:nvPr/>
        </p:nvSpPr>
        <p:spPr bwMode="auto">
          <a:xfrm>
            <a:off x="468895" y="3677563"/>
            <a:ext cx="3505946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>
            <a:lvl1pPr algn="l" defTabSz="457200" rtl="0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 kern="1200" cap="none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hangingPunct="1"/>
            <a:r>
              <a:rPr lang="it-IT"/>
              <a:t>Qualità del processo</a:t>
            </a:r>
            <a:endParaRPr lang="it-IT" dirty="0"/>
          </a:p>
        </p:txBody>
      </p:sp>
      <p:sp>
        <p:nvSpPr>
          <p:cNvPr id="13" name="Titolo 2"/>
          <p:cNvSpPr txBox="1">
            <a:spLocks/>
          </p:cNvSpPr>
          <p:nvPr/>
        </p:nvSpPr>
        <p:spPr bwMode="auto">
          <a:xfrm>
            <a:off x="468895" y="4289669"/>
            <a:ext cx="4886876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>
            <a:lvl1pPr algn="l" defTabSz="457200" rtl="0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 kern="1200" cap="none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hangingPunct="1"/>
            <a:r>
              <a:rPr lang="it-IT"/>
              <a:t>Rilascio dei dati</a:t>
            </a:r>
            <a:endParaRPr lang="it-IT" dirty="0"/>
          </a:p>
        </p:txBody>
      </p:sp>
      <p:sp>
        <p:nvSpPr>
          <p:cNvPr id="14" name="Titolo 2"/>
          <p:cNvSpPr txBox="1">
            <a:spLocks/>
          </p:cNvSpPr>
          <p:nvPr/>
        </p:nvSpPr>
        <p:spPr bwMode="auto">
          <a:xfrm>
            <a:off x="468895" y="4901773"/>
            <a:ext cx="7919326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>
            <a:lvl1pPr algn="l" defTabSz="457200" rtl="0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 kern="1200" cap="none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hangingPunct="1"/>
            <a:r>
              <a:rPr lang="it-IT" dirty="0"/>
              <a:t>Trattamento</a:t>
            </a:r>
            <a:r>
              <a:rPr lang="it-IT" i="1" dirty="0"/>
              <a:t> </a:t>
            </a:r>
            <a:r>
              <a:rPr lang="it-IT" dirty="0"/>
              <a:t>dei dati personali</a:t>
            </a:r>
          </a:p>
        </p:txBody>
      </p:sp>
    </p:spTree>
    <p:extLst>
      <p:ext uri="{BB962C8B-B14F-4D97-AF65-F5344CB8AC3E}">
        <p14:creationId xmlns:p14="http://schemas.microsoft.com/office/powerpoint/2010/main" val="2324579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Circoli</a:t>
            </a:r>
            <a:r>
              <a:rPr lang="en-US" dirty="0"/>
              <a:t> di </a:t>
            </a:r>
            <a:r>
              <a:rPr lang="en-US" dirty="0" err="1"/>
              <a:t>qualita</a:t>
            </a:r>
            <a:r>
              <a:rPr lang="en-US" dirty="0"/>
              <a:t>’ – </a:t>
            </a:r>
            <a:r>
              <a:rPr lang="en-US" dirty="0" err="1"/>
              <a:t>presentazione</a:t>
            </a:r>
            <a:r>
              <a:rPr lang="en-US" dirty="0"/>
              <a:t> nuovo Lavoro STA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Rettangolo 6"/>
          <p:cNvSpPr/>
          <p:nvPr/>
        </p:nvSpPr>
        <p:spPr>
          <a:xfrm>
            <a:off x="597901" y="1445486"/>
            <a:ext cx="11186112" cy="468962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Denominazione: </a:t>
            </a:r>
            <a:r>
              <a:rPr lang="it-IT" sz="2000" dirty="0">
                <a:solidFill>
                  <a:srgbClr val="C00000"/>
                </a:solidFill>
              </a:rPr>
              <a:t>……………..</a:t>
            </a:r>
          </a:p>
          <a:p>
            <a:endParaRPr lang="it-IT" sz="14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Obiettivo: </a:t>
            </a:r>
            <a:r>
              <a:rPr lang="it-IT" sz="2000" dirty="0">
                <a:solidFill>
                  <a:srgbClr val="C00000"/>
                </a:solidFill>
              </a:rPr>
              <a:t>…………………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sz="14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Descrizione delle attività………………</a:t>
            </a:r>
          </a:p>
          <a:p>
            <a:endParaRPr lang="it-IT" sz="14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Riferimenti normativi</a:t>
            </a:r>
            <a:r>
              <a:rPr lang="it-IT" sz="2400" dirty="0">
                <a:solidFill>
                  <a:srgbClr val="C00000"/>
                </a:solidFill>
              </a:rPr>
              <a:t>: </a:t>
            </a:r>
            <a:r>
              <a:rPr lang="it-IT" sz="2000" dirty="0">
                <a:solidFill>
                  <a:srgbClr val="C00000"/>
                </a:solidFill>
              </a:rPr>
              <a:t>…………….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sz="14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Compartecipanti:</a:t>
            </a:r>
            <a:r>
              <a:rPr lang="it-IT" sz="2000" dirty="0">
                <a:solidFill>
                  <a:srgbClr val="C00000"/>
                </a:solidFill>
              </a:rPr>
              <a:t>…………..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sz="14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Eventuali </a:t>
            </a:r>
            <a:r>
              <a:rPr lang="it-IT" sz="2800" dirty="0">
                <a:solidFill>
                  <a:srgbClr val="C00000"/>
                </a:solidFill>
              </a:rPr>
              <a:t>altri lavori Psn di cui si è a conoscenza che risultano collegati (per sovrapposizione/complementarietà, anche parziale, di obiettivi, attività, fonti utilizzate, risultati</a:t>
            </a:r>
            <a:r>
              <a:rPr lang="it-IT" sz="2800" dirty="0" smtClean="0">
                <a:solidFill>
                  <a:srgbClr val="C00000"/>
                </a:solidFill>
              </a:rPr>
              <a:t>)</a:t>
            </a:r>
            <a:r>
              <a:rPr lang="it-IT" sz="2400" dirty="0" smtClean="0">
                <a:solidFill>
                  <a:srgbClr val="C00000"/>
                </a:solidFill>
              </a:rPr>
              <a:t>:</a:t>
            </a:r>
            <a:r>
              <a:rPr lang="it-IT" sz="2000" dirty="0" smtClean="0">
                <a:solidFill>
                  <a:srgbClr val="C00000"/>
                </a:solidFill>
              </a:rPr>
              <a:t>……….</a:t>
            </a:r>
          </a:p>
        </p:txBody>
      </p:sp>
      <p:sp>
        <p:nvSpPr>
          <p:cNvPr id="6" name="Titolo 2"/>
          <p:cNvSpPr txBox="1">
            <a:spLocks/>
          </p:cNvSpPr>
          <p:nvPr/>
        </p:nvSpPr>
        <p:spPr bwMode="auto">
          <a:xfrm>
            <a:off x="468895" y="503475"/>
            <a:ext cx="11269308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>
            <a:lvl1pPr algn="l" defTabSz="457200" rtl="0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 kern="1200" cap="none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hangingPunct="1"/>
            <a:r>
              <a:rPr lang="it-IT"/>
              <a:t>Informazioni di base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8198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Processo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Rettangolo 6"/>
          <p:cNvSpPr/>
          <p:nvPr/>
        </p:nvSpPr>
        <p:spPr>
          <a:xfrm>
            <a:off x="499339" y="1268965"/>
            <a:ext cx="11186112" cy="512578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dirty="0">
                <a:solidFill>
                  <a:srgbClr val="C00000"/>
                </a:solidFill>
              </a:rPr>
              <a:t>Fasi del processo </a:t>
            </a:r>
          </a:p>
          <a:p>
            <a:r>
              <a:rPr lang="it-IT" sz="2400" dirty="0">
                <a:solidFill>
                  <a:srgbClr val="C00000"/>
                </a:solidFill>
              </a:rPr>
              <a:t>e anni di effettuazione 			2026	2027	2028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1 - Progettazione/riprogettazione		…		…		…	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2 - Rilevazione/acquisizione			…		…		…	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 – Elaborazione					…		…		…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4 - Rilascio dei dati/Diffusione 		…		…		…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sz="20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400" dirty="0">
                <a:solidFill>
                  <a:srgbClr val="C00000"/>
                </a:solidFill>
              </a:rPr>
              <a:t>Raccolta diretta dei dati (si/no):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Universo di riferimento: ………….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Unità di analisi: ………….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Unità di rilevazione: …………….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Periodicità della raccolta: ……….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Campionaria o totale: ……………..</a:t>
            </a:r>
          </a:p>
          <a:p>
            <a:pPr lvl="1"/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400" dirty="0">
                <a:solidFill>
                  <a:srgbClr val="C00000"/>
                </a:solidFill>
              </a:rPr>
              <a:t>Modalità di acquisizione dei dati (</a:t>
            </a:r>
            <a:r>
              <a:rPr lang="it-IT" sz="2400" dirty="0" err="1">
                <a:solidFill>
                  <a:srgbClr val="C00000"/>
                </a:solidFill>
              </a:rPr>
              <a:t>cati</a:t>
            </a:r>
            <a:r>
              <a:rPr lang="it-IT" sz="2400" dirty="0">
                <a:solidFill>
                  <a:srgbClr val="C00000"/>
                </a:solidFill>
              </a:rPr>
              <a:t>, </a:t>
            </a:r>
            <a:r>
              <a:rPr lang="it-IT" sz="2400" dirty="0" err="1">
                <a:solidFill>
                  <a:srgbClr val="C00000"/>
                </a:solidFill>
              </a:rPr>
              <a:t>cawi</a:t>
            </a:r>
            <a:r>
              <a:rPr lang="it-IT" sz="2400" dirty="0">
                <a:solidFill>
                  <a:srgbClr val="C00000"/>
                </a:solidFill>
              </a:rPr>
              <a:t>..): </a:t>
            </a:r>
            <a:r>
              <a:rPr lang="it-IT" dirty="0">
                <a:solidFill>
                  <a:srgbClr val="C00000"/>
                </a:solidFill>
              </a:rPr>
              <a:t>……………..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sz="2000" dirty="0">
              <a:solidFill>
                <a:srgbClr val="C00000"/>
              </a:solidFill>
            </a:endParaRPr>
          </a:p>
          <a:p>
            <a:r>
              <a:rPr lang="it-IT" sz="20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1" name="Segnaposto piè di pagina 3"/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Circoli</a:t>
            </a:r>
            <a:r>
              <a:rPr lang="en-US" dirty="0"/>
              <a:t> di </a:t>
            </a:r>
            <a:r>
              <a:rPr lang="en-US" dirty="0" err="1"/>
              <a:t>qualita</a:t>
            </a:r>
            <a:r>
              <a:rPr lang="en-US" dirty="0"/>
              <a:t>’ – </a:t>
            </a:r>
            <a:r>
              <a:rPr lang="en-US" dirty="0" err="1"/>
              <a:t>presentazione</a:t>
            </a:r>
            <a:r>
              <a:rPr lang="en-US" dirty="0"/>
              <a:t> nuovo Lavoro STA</a:t>
            </a:r>
          </a:p>
        </p:txBody>
      </p:sp>
    </p:spTree>
    <p:extLst>
      <p:ext uri="{BB962C8B-B14F-4D97-AF65-F5344CB8AC3E}">
        <p14:creationId xmlns:p14="http://schemas.microsoft.com/office/powerpoint/2010/main" val="2952151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1" name="Segnaposto piè di pagina 3"/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Circoli</a:t>
            </a:r>
            <a:r>
              <a:rPr lang="en-US" dirty="0"/>
              <a:t> di </a:t>
            </a:r>
            <a:r>
              <a:rPr lang="en-US" dirty="0" err="1"/>
              <a:t>qualita</a:t>
            </a:r>
            <a:r>
              <a:rPr lang="en-US" dirty="0"/>
              <a:t>’ – </a:t>
            </a:r>
            <a:r>
              <a:rPr lang="en-US" dirty="0" err="1"/>
              <a:t>presentazione</a:t>
            </a:r>
            <a:r>
              <a:rPr lang="en-US" dirty="0"/>
              <a:t> nuovo Lavoro STA</a:t>
            </a:r>
          </a:p>
        </p:txBody>
      </p:sp>
      <p:sp>
        <p:nvSpPr>
          <p:cNvPr id="2" name="Rettangolo 1"/>
          <p:cNvSpPr/>
          <p:nvPr/>
        </p:nvSpPr>
        <p:spPr>
          <a:xfrm>
            <a:off x="468895" y="1310212"/>
            <a:ext cx="1126930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Elenco delle eventuali liste di partenza: </a:t>
            </a:r>
          </a:p>
          <a:p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	Detentore 		Denominazione fonte			</a:t>
            </a:r>
          </a:p>
          <a:p>
            <a:endParaRPr lang="it-IT" sz="2800" dirty="0">
              <a:solidFill>
                <a:srgbClr val="C00000"/>
              </a:solidFill>
            </a:endParaRPr>
          </a:p>
          <a:p>
            <a:endParaRPr lang="it-IT" sz="28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Elenco delle eventuali fonti statistiche: </a:t>
            </a:r>
          </a:p>
          <a:p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	 Detentore 		Denominazione fonte		</a:t>
            </a:r>
          </a:p>
          <a:p>
            <a:endParaRPr lang="it-IT" sz="20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endParaRPr lang="it-IT" sz="28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Elenco delle eventuali fonti amministrative:</a:t>
            </a:r>
          </a:p>
          <a:p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	 Detentore 		Denominazione fonte		</a:t>
            </a:r>
          </a:p>
        </p:txBody>
      </p:sp>
      <p:sp>
        <p:nvSpPr>
          <p:cNvPr id="6" name="Titolo 2"/>
          <p:cNvSpPr txBox="1">
            <a:spLocks/>
          </p:cNvSpPr>
          <p:nvPr/>
        </p:nvSpPr>
        <p:spPr bwMode="auto">
          <a:xfrm>
            <a:off x="472921" y="506583"/>
            <a:ext cx="11269308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>
            <a:lvl1pPr algn="l" defTabSz="457200" rtl="0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 kern="1200" cap="none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hangingPunct="1"/>
            <a:r>
              <a:rPr lang="it-IT" dirty="0"/>
              <a:t>Acquisizione dati</a:t>
            </a:r>
          </a:p>
        </p:txBody>
      </p:sp>
    </p:spTree>
    <p:extLst>
      <p:ext uri="{BB962C8B-B14F-4D97-AF65-F5344CB8AC3E}">
        <p14:creationId xmlns:p14="http://schemas.microsoft.com/office/powerpoint/2010/main" val="3275343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Qualità del processo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1" name="Segnaposto piè di pagina 3"/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Circoli</a:t>
            </a:r>
            <a:r>
              <a:rPr lang="en-US" dirty="0"/>
              <a:t> di </a:t>
            </a:r>
            <a:r>
              <a:rPr lang="en-US" dirty="0" err="1"/>
              <a:t>qualita</a:t>
            </a:r>
            <a:r>
              <a:rPr lang="en-US" dirty="0"/>
              <a:t>’ – </a:t>
            </a:r>
            <a:r>
              <a:rPr lang="en-US" dirty="0" err="1"/>
              <a:t>presentazione</a:t>
            </a:r>
            <a:r>
              <a:rPr lang="en-US" dirty="0"/>
              <a:t> nuovo Lavoro STA</a:t>
            </a:r>
          </a:p>
        </p:txBody>
      </p:sp>
      <p:sp>
        <p:nvSpPr>
          <p:cNvPr id="4" name="Rettangolo 3"/>
          <p:cNvSpPr/>
          <p:nvPr/>
        </p:nvSpPr>
        <p:spPr>
          <a:xfrm>
            <a:off x="468895" y="1836166"/>
            <a:ext cx="1082114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Definizioni e classificazioni </a:t>
            </a:r>
            <a:r>
              <a:rPr lang="it-IT" sz="2800" dirty="0" smtClean="0">
                <a:solidFill>
                  <a:srgbClr val="C00000"/>
                </a:solidFill>
              </a:rPr>
              <a:t>ufficiali: </a:t>
            </a:r>
            <a:r>
              <a:rPr lang="it-IT" sz="2800" dirty="0">
                <a:solidFill>
                  <a:srgbClr val="C00000"/>
                </a:solidFill>
              </a:rPr>
              <a:t>…</a:t>
            </a:r>
          </a:p>
          <a:p>
            <a:endParaRPr lang="it-IT" sz="2800" dirty="0" smtClean="0">
              <a:solidFill>
                <a:srgbClr val="C00000"/>
              </a:solidFill>
            </a:endParaRPr>
          </a:p>
          <a:p>
            <a:endParaRPr lang="it-IT" sz="28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Azioni di controllo di qualità e di </a:t>
            </a:r>
            <a:r>
              <a:rPr lang="it-IT" sz="2800" dirty="0" smtClean="0">
                <a:solidFill>
                  <a:srgbClr val="C00000"/>
                </a:solidFill>
              </a:rPr>
              <a:t>valutazione che si prevede di effettuare: …….</a:t>
            </a:r>
            <a:endParaRPr lang="it-IT" sz="2800" dirty="0">
              <a:solidFill>
                <a:srgbClr val="C00000"/>
              </a:solidFill>
            </a:endParaRPr>
          </a:p>
          <a:p>
            <a:endParaRPr lang="it-IT" sz="2800" dirty="0" smtClean="0">
              <a:solidFill>
                <a:srgbClr val="C00000"/>
              </a:solidFill>
            </a:endParaRPr>
          </a:p>
          <a:p>
            <a:endParaRPr lang="it-IT" sz="28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Metadati ed indicatori di qualità per la documentazione del processi </a:t>
            </a:r>
            <a:r>
              <a:rPr lang="it-IT" sz="2800" dirty="0" smtClean="0">
                <a:solidFill>
                  <a:srgbClr val="C00000"/>
                </a:solidFill>
              </a:rPr>
              <a:t>statistici: </a:t>
            </a:r>
            <a:r>
              <a:rPr lang="it-IT" sz="2800" dirty="0">
                <a:solidFill>
                  <a:srgbClr val="C00000"/>
                </a:solidFill>
              </a:rPr>
              <a:t>…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044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Diffusione </a:t>
            </a:r>
            <a:r>
              <a:rPr lang="it-IT" dirty="0"/>
              <a:t>dei dati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1" name="Segnaposto piè di pagina 3"/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Circoli</a:t>
            </a:r>
            <a:r>
              <a:rPr lang="en-US" dirty="0"/>
              <a:t> di </a:t>
            </a:r>
            <a:r>
              <a:rPr lang="en-US" dirty="0" err="1"/>
              <a:t>qualita</a:t>
            </a:r>
            <a:r>
              <a:rPr lang="en-US" dirty="0"/>
              <a:t>’ – </a:t>
            </a:r>
            <a:r>
              <a:rPr lang="en-US" dirty="0" err="1"/>
              <a:t>presentazione</a:t>
            </a:r>
            <a:r>
              <a:rPr lang="en-US" dirty="0"/>
              <a:t> nuovo Lavoro STA</a:t>
            </a:r>
          </a:p>
        </p:txBody>
      </p:sp>
      <p:sp>
        <p:nvSpPr>
          <p:cNvPr id="6" name="Rettangolo 5"/>
          <p:cNvSpPr/>
          <p:nvPr/>
        </p:nvSpPr>
        <p:spPr>
          <a:xfrm>
            <a:off x="358660" y="1160580"/>
            <a:ext cx="11186112" cy="283292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q"/>
            </a:pPr>
            <a:endParaRPr lang="it-IT" sz="28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sz="28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Descrivere le modalità </a:t>
            </a:r>
            <a:r>
              <a:rPr lang="it-IT" sz="2800" dirty="0">
                <a:solidFill>
                  <a:srgbClr val="C00000"/>
                </a:solidFill>
              </a:rPr>
              <a:t>di diffusione dei dati </a:t>
            </a:r>
            <a:r>
              <a:rPr lang="it-IT" sz="2800" dirty="0" smtClean="0">
                <a:solidFill>
                  <a:srgbClr val="C00000"/>
                </a:solidFill>
              </a:rPr>
              <a:t>aggregati </a:t>
            </a:r>
            <a:r>
              <a:rPr lang="it-IT" sz="2800" dirty="0" smtClean="0">
                <a:solidFill>
                  <a:srgbClr val="C00000"/>
                </a:solidFill>
              </a:rPr>
              <a:t>e </a:t>
            </a:r>
            <a:r>
              <a:rPr lang="it-IT" sz="2800" dirty="0">
                <a:solidFill>
                  <a:srgbClr val="C00000"/>
                </a:solidFill>
              </a:rPr>
              <a:t>la relativa tempistica, anche rispetto al periodo di riferimento dei dati: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sz="2800" dirty="0">
              <a:solidFill>
                <a:srgbClr val="C00000"/>
              </a:solidFill>
            </a:endParaRPr>
          </a:p>
          <a:p>
            <a:r>
              <a:rPr lang="it-IT" sz="2800" dirty="0" smtClean="0">
                <a:solidFill>
                  <a:srgbClr val="C00000"/>
                </a:solidFill>
              </a:rPr>
              <a:t>………………………………………..</a:t>
            </a:r>
          </a:p>
          <a:p>
            <a:endParaRPr lang="it-IT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976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/>
              <a:t>Trattamento</a:t>
            </a:r>
            <a:r>
              <a:rPr lang="it-IT" i="1" dirty="0"/>
              <a:t> </a:t>
            </a:r>
            <a:r>
              <a:rPr lang="it-IT" dirty="0"/>
              <a:t>dei dati personali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1" name="Segnaposto piè di pagina 3"/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Circoli</a:t>
            </a:r>
            <a:r>
              <a:rPr lang="en-US" dirty="0"/>
              <a:t> di </a:t>
            </a:r>
            <a:r>
              <a:rPr lang="en-US" dirty="0" err="1"/>
              <a:t>qualita</a:t>
            </a:r>
            <a:r>
              <a:rPr lang="en-US" dirty="0"/>
              <a:t>’ – </a:t>
            </a:r>
            <a:r>
              <a:rPr lang="en-US" dirty="0" err="1"/>
              <a:t>presentazione</a:t>
            </a:r>
            <a:r>
              <a:rPr lang="en-US" dirty="0"/>
              <a:t> nuovo Lavoro STA</a:t>
            </a:r>
          </a:p>
        </p:txBody>
      </p:sp>
      <p:sp>
        <p:nvSpPr>
          <p:cNvPr id="6" name="Rettangolo 5"/>
          <p:cNvSpPr/>
          <p:nvPr/>
        </p:nvSpPr>
        <p:spPr>
          <a:xfrm>
            <a:off x="552091" y="1421688"/>
            <a:ext cx="11186112" cy="431487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28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Il lavoro tratta dati personali (si/no): ……………..</a:t>
            </a:r>
          </a:p>
          <a:p>
            <a:endParaRPr lang="it-IT" sz="28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Il lavoro tratta variabili relative a particolari categorie di dati e/o a condanne penali e reati (si/no) : …………………</a:t>
            </a:r>
          </a:p>
          <a:p>
            <a:endParaRPr lang="it-IT" sz="2800" dirty="0">
              <a:solidFill>
                <a:srgbClr val="C00000"/>
              </a:solidFill>
            </a:endParaRPr>
          </a:p>
          <a:p>
            <a:r>
              <a:rPr lang="it-IT" sz="2400" dirty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9111345"/>
      </p:ext>
    </p:extLst>
  </p:cSld>
  <p:clrMapOvr>
    <a:masterClrMapping/>
  </p:clrMapOvr>
</p:sld>
</file>

<file path=ppt/theme/theme1.xml><?xml version="1.0" encoding="utf-8"?>
<a:theme xmlns:a="http://schemas.openxmlformats.org/drawingml/2006/main" name="elenco puntato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ttoCategoria xmlns="679261c3-551f-4e86-913f-177e0e529669">-</SottoCategoria>
    <Categoria xmlns="c58f2efd-82a8-4ecf-b395-8c25e928921d">Power Point</Categoria>
    <_dlc_DocId xmlns="459159c4-d20a-4ff3-9b11-fbd127bd52e5">INTRANET-14-174</_dlc_DocId>
    <_dlc_DocIdUrl xmlns="459159c4-d20a-4ff3-9b11-fbd127bd52e5">
      <Url>https://intranet.istat.it/Collaborativi/_layouts/15/DocIdRedir.aspx?ID=INTRANET-14-174</Url>
      <Description>INTRANET-14-174</Description>
    </_dlc_DocIdUrl>
    <Ordine xmlns="679261c3-551f-4e86-913f-177e0e529669">1</Ordin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61A2BE3120D674DA36C11D6006822D4" ma:contentTypeVersion="5" ma:contentTypeDescription="Creare un nuovo documento." ma:contentTypeScope="" ma:versionID="b74c87ac489b73827490412ee3cfe72c">
  <xsd:schema xmlns:xsd="http://www.w3.org/2001/XMLSchema" xmlns:xs="http://www.w3.org/2001/XMLSchema" xmlns:p="http://schemas.microsoft.com/office/2006/metadata/properties" xmlns:ns2="c58f2efd-82a8-4ecf-b395-8c25e928921d" xmlns:ns3="459159c4-d20a-4ff3-9b11-fbd127bd52e5" xmlns:ns4="679261c3-551f-4e86-913f-177e0e529669" targetNamespace="http://schemas.microsoft.com/office/2006/metadata/properties" ma:root="true" ma:fieldsID="e2cc380ee14def62782d85c4be25510e" ns2:_="" ns3:_="" ns4:_="">
    <xsd:import namespace="c58f2efd-82a8-4ecf-b395-8c25e928921d"/>
    <xsd:import namespace="459159c4-d20a-4ff3-9b11-fbd127bd52e5"/>
    <xsd:import namespace="679261c3-551f-4e86-913f-177e0e529669"/>
    <xsd:element name="properties">
      <xsd:complexType>
        <xsd:sequence>
          <xsd:element name="documentManagement">
            <xsd:complexType>
              <xsd:all>
                <xsd:element ref="ns2:Categoria"/>
                <xsd:element ref="ns3:_dlc_DocId" minOccurs="0"/>
                <xsd:element ref="ns3:_dlc_DocIdUrl" minOccurs="0"/>
                <xsd:element ref="ns3:_dlc_DocIdPersistId" minOccurs="0"/>
                <xsd:element ref="ns4:SottoCategoria" minOccurs="0"/>
                <xsd:element ref="ns4:Ordin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8f2efd-82a8-4ecf-b395-8c25e928921d" elementFormDefault="qualified">
    <xsd:import namespace="http://schemas.microsoft.com/office/2006/documentManagement/types"/>
    <xsd:import namespace="http://schemas.microsoft.com/office/infopath/2007/PartnerControls"/>
    <xsd:element name="Categoria" ma:index="8" ma:displayName="Categoria" ma:default="Sfondi virtuali" ma:format="Dropdown" ma:internalName="Categoria">
      <xsd:simpleType>
        <xsd:restriction base="dms:Choice">
          <xsd:enumeration value="Sfondi virtuali"/>
          <xsd:enumeration value="1- Marchio/Logo"/>
          <xsd:enumeration value="Carta intestata con protocollo"/>
          <xsd:enumeration value="Carta intestata senza protocollo"/>
          <xsd:enumeration value="Power Point"/>
          <xsd:enumeration value="Libri digitali e cartacei"/>
          <xsd:enumeration value="Tavole di dati online"/>
          <xsd:enumeration value="Grafici interattivi"/>
          <xsd:enumeration value="Strumenti di comunicazione per i Censimenti permanenti"/>
          <xsd:enumeration value="Strumenti di comunicazione relativi al Censimento generale dell'Agricoltura 2020"/>
          <xsd:enumeration value="Censimenti permanenti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159c4-d20a-4ff3-9b11-fbd127bd52e5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Valore ID documento" ma:description="Valore dell'ID documento assegnato all'elemento." ma:internalName="_dlc_DocId" ma:readOnly="true">
      <xsd:simpleType>
        <xsd:restriction base="dms:Text"/>
      </xsd:simpleType>
    </xsd:element>
    <xsd:element name="_dlc_DocIdUrl" ma:index="10" nillable="true" ma:displayName="ID documento" ma:description="Collegamento permanente al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261c3-551f-4e86-913f-177e0e529669" elementFormDefault="qualified">
    <xsd:import namespace="http://schemas.microsoft.com/office/2006/documentManagement/types"/>
    <xsd:import namespace="http://schemas.microsoft.com/office/infopath/2007/PartnerControls"/>
    <xsd:element name="SottoCategoria" ma:index="12" nillable="true" ma:displayName="Sottocategoria" ma:default="-" ma:format="Dropdown" ma:internalName="SottoCategoria">
      <xsd:simpleType>
        <xsd:restriction base="dms:Choice">
          <xsd:enumeration value="-"/>
          <xsd:enumeration value="1- CP Generico"/>
          <xsd:enumeration value="2- CP Popolazione"/>
          <xsd:enumeration value="3- CP Imprese"/>
          <xsd:enumeration value="4- CP Istituzioni pubbliche"/>
          <xsd:enumeration value="5- CP Istituzioni non profit"/>
          <xsd:enumeration value="6- CP Agricoltura"/>
          <xsd:enumeration value="7- CP Agricoltura2020"/>
        </xsd:restriction>
      </xsd:simpleType>
    </xsd:element>
    <xsd:element name="Ordine" ma:index="13" nillable="true" ma:displayName="Ordine" ma:decimals="0" ma:internalName="Ordin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296C4F-9DE9-4B43-AA80-1FC85656CFF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3EF378BC-F4D0-4510-B4EC-07B6EFE18CF8}">
  <ds:schemaRefs>
    <ds:schemaRef ds:uri="c58f2efd-82a8-4ecf-b395-8c25e928921d"/>
    <ds:schemaRef ds:uri="679261c3-551f-4e86-913f-177e0e529669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459159c4-d20a-4ff3-9b11-fbd127bd52e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44F034E-DE69-4892-9E35-DE49F97F6E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8f2efd-82a8-4ecf-b395-8c25e928921d"/>
    <ds:schemaRef ds:uri="459159c4-d20a-4ff3-9b11-fbd127bd52e5"/>
    <ds:schemaRef ds:uri="679261c3-551f-4e86-913f-177e0e5296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D9C238D-4D5C-4783-820B-4854DCE45D4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Dividendi</Template>
  <TotalTime>11237</TotalTime>
  <Words>279</Words>
  <Application>Microsoft Office PowerPoint</Application>
  <PresentationFormat>Widescreen</PresentationFormat>
  <Paragraphs>94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6" baseType="lpstr">
      <vt:lpstr>Arial</vt:lpstr>
      <vt:lpstr>Arial Narrow</vt:lpstr>
      <vt:lpstr>Calibri</vt:lpstr>
      <vt:lpstr>Courier New</vt:lpstr>
      <vt:lpstr>Gill Sans MT</vt:lpstr>
      <vt:lpstr>Wingdings</vt:lpstr>
      <vt:lpstr>Wingdings 2</vt:lpstr>
      <vt:lpstr>elenco puntato</vt:lpstr>
      <vt:lpstr>Presentazione standard di PowerPoint</vt:lpstr>
      <vt:lpstr> </vt:lpstr>
      <vt:lpstr>Presentazione standard di PowerPoint</vt:lpstr>
      <vt:lpstr>Processo </vt:lpstr>
      <vt:lpstr>Presentazione standard di PowerPoint</vt:lpstr>
      <vt:lpstr>Qualità del processo</vt:lpstr>
      <vt:lpstr>Diffusione dei dati</vt:lpstr>
      <vt:lpstr>Trattamento dei dati personali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PresentazioneStandard</dc:title>
  <dc:creator>Bruna Tabanella</dc:creator>
  <cp:lastModifiedBy>Ilaria Diaco</cp:lastModifiedBy>
  <cp:revision>754</cp:revision>
  <cp:lastPrinted>2022-09-27T11:16:10Z</cp:lastPrinted>
  <dcterms:created xsi:type="dcterms:W3CDTF">2020-06-26T06:32:12Z</dcterms:created>
  <dcterms:modified xsi:type="dcterms:W3CDTF">2025-04-17T14:07:39Z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0x010100661A2BE3120D674DA36C11D6006822D4</vt:lpwstr>
  </property>
  <property fmtid="{D5CDD505-2E9C-101B-9397-08002B2CF9AE}" pid="3" name="_dlc_DocIdItemGuid">
    <vt:lpwstr>01bbfd09-35f5-4720-8777-8e3977c2110b</vt:lpwstr>
  </property>
</Properties>
</file>