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10"/>
  </p:notesMasterIdLst>
  <p:sldIdLst>
    <p:sldId id="258" r:id="rId3"/>
    <p:sldId id="266" r:id="rId4"/>
    <p:sldId id="267" r:id="rId5"/>
    <p:sldId id="259" r:id="rId6"/>
    <p:sldId id="269" r:id="rId7"/>
    <p:sldId id="271" r:id="rId8"/>
    <p:sldId id="270" r:id="rId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77" d="100"/>
          <a:sy n="77" d="100"/>
        </p:scale>
        <p:origin x="-94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B6099-2AD5-458F-B6E7-A9CE1C068E9F}" type="datetimeFigureOut">
              <a:rPr lang="it-IT" smtClean="0"/>
              <a:t>20/02/2013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00812-3C5A-4840-A5C3-AAE72220D5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638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107554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016824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0441"/>
            <a:ext cx="7772400" cy="722511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560840" cy="4370040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6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762000" y="2316163"/>
            <a:ext cx="7772400" cy="36179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" name="Rettangolo 8"/>
          <p:cNvSpPr/>
          <p:nvPr userDrawn="1"/>
        </p:nvSpPr>
        <p:spPr>
          <a:xfrm>
            <a:off x="762000" y="0"/>
            <a:ext cx="7772400" cy="1444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1028" name="Immagine 6" descr="TestataRegOn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7250" y="301625"/>
            <a:ext cx="50419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 userDrawn="1"/>
        </p:nvSpPr>
        <p:spPr>
          <a:xfrm>
            <a:off x="0" y="2516188"/>
            <a:ext cx="8534400" cy="10842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 flipV="1">
            <a:off x="685800" y="6721475"/>
            <a:ext cx="7772400" cy="1444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" name="Rettangolo 8"/>
          <p:cNvSpPr/>
          <p:nvPr userDrawn="1"/>
        </p:nvSpPr>
        <p:spPr>
          <a:xfrm>
            <a:off x="685800" y="0"/>
            <a:ext cx="7772400" cy="5794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2052" name="Immagine 16" descr="LogoScrittaBig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921375"/>
            <a:ext cx="10779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recontrolaviolenza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comecitrovi.women.it/index.php?route=centri/regione&amp;regione_id=12" TargetMode="External"/><Relationship Id="rId13" Type="http://schemas.openxmlformats.org/officeDocument/2006/relationships/hyperlink" Target="http://comecitrovi.women.it/index.php?route=centri/regione&amp;regione_id=16" TargetMode="External"/><Relationship Id="rId18" Type="http://schemas.openxmlformats.org/officeDocument/2006/relationships/hyperlink" Target="http://comecitrovi.women.it/index.php?route=centri/regione&amp;regione_id=10" TargetMode="External"/><Relationship Id="rId3" Type="http://schemas.openxmlformats.org/officeDocument/2006/relationships/hyperlink" Target="http://comecitrovi.women.it/index.php?route=centri/regione&amp;regione_id=17" TargetMode="External"/><Relationship Id="rId21" Type="http://schemas.openxmlformats.org/officeDocument/2006/relationships/image" Target="../media/image3.gif"/><Relationship Id="rId7" Type="http://schemas.openxmlformats.org/officeDocument/2006/relationships/hyperlink" Target="http://comecitrovi.women.it/index.php?route=centri/regione&amp;regione_id=6" TargetMode="External"/><Relationship Id="rId12" Type="http://schemas.openxmlformats.org/officeDocument/2006/relationships/hyperlink" Target="http://comecitrovi.women.it/index.php?route=centri/regione&amp;regione_id=1" TargetMode="External"/><Relationship Id="rId17" Type="http://schemas.openxmlformats.org/officeDocument/2006/relationships/hyperlink" Target="http://comecitrovi.women.it/index.php?route=centri/regione&amp;regione_id=4" TargetMode="External"/><Relationship Id="rId2" Type="http://schemas.openxmlformats.org/officeDocument/2006/relationships/hyperlink" Target="http://comecitrovi.women.it/index.php?route=centri/regione&amp;regione_id=13" TargetMode="External"/><Relationship Id="rId16" Type="http://schemas.openxmlformats.org/officeDocument/2006/relationships/hyperlink" Target="http://comecitrovi.women.it/index.php?route=centri/regione&amp;regione_id=9" TargetMode="External"/><Relationship Id="rId20" Type="http://schemas.openxmlformats.org/officeDocument/2006/relationships/hyperlink" Target="http://comecitrovi.women.it/index.php?route=centri/regione&amp;regione_id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ecitrovi.women.it/index.php?route=centri/regione&amp;regione_id=8" TargetMode="External"/><Relationship Id="rId11" Type="http://schemas.openxmlformats.org/officeDocument/2006/relationships/hyperlink" Target="http://comecitrovi.women.it/index.php?route=centri/regione&amp;regione_id=11" TargetMode="External"/><Relationship Id="rId5" Type="http://schemas.openxmlformats.org/officeDocument/2006/relationships/hyperlink" Target="http://comecitrovi.women.it/index.php?route=centri/regione&amp;regione_id=15" TargetMode="External"/><Relationship Id="rId15" Type="http://schemas.openxmlformats.org/officeDocument/2006/relationships/hyperlink" Target="http://comecitrovi.women.it/index.php?route=centri/regione&amp;regione_id=19" TargetMode="External"/><Relationship Id="rId10" Type="http://schemas.openxmlformats.org/officeDocument/2006/relationships/hyperlink" Target="http://comecitrovi.women.it/index.php?route=centri/regione&amp;regione_id=3" TargetMode="External"/><Relationship Id="rId19" Type="http://schemas.openxmlformats.org/officeDocument/2006/relationships/hyperlink" Target="http://comecitrovi.women.it/index.php?route=centri/regione&amp;regione_id=2" TargetMode="External"/><Relationship Id="rId4" Type="http://schemas.openxmlformats.org/officeDocument/2006/relationships/hyperlink" Target="http://comecitrovi.women.it/index.php?route=centri/regione&amp;regione_id=18" TargetMode="External"/><Relationship Id="rId9" Type="http://schemas.openxmlformats.org/officeDocument/2006/relationships/hyperlink" Target="http://comecitrovi.women.it/index.php?route=centri/regione&amp;regione_id=7" TargetMode="External"/><Relationship Id="rId14" Type="http://schemas.openxmlformats.org/officeDocument/2006/relationships/hyperlink" Target="http://comecitrovi.women.it/index.php?route=centri/regione&amp;regione_id=2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fferenzadonna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ctrTitle"/>
          </p:nvPr>
        </p:nvSpPr>
        <p:spPr bwMode="auto">
          <a:xfrm>
            <a:off x="179512" y="2492896"/>
            <a:ext cx="8420472" cy="125209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it-IT" sz="2400" b="1" cap="small" dirty="0" smtClean="0">
                <a:solidFill>
                  <a:schemeClr val="tx1"/>
                </a:solidFill>
              </a:rPr>
              <a:t>Il ruolo dei centri antiviolenza nella loro funzione di ampliamento della conoscenza del fenomeno della violenza contro le donne</a:t>
            </a:r>
            <a:endParaRPr lang="it-IT" b="1" dirty="0" smtClean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717032"/>
            <a:ext cx="737679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800" b="1" cap="small" dirty="0" smtClean="0">
                <a:solidFill>
                  <a:schemeClr val="tx1"/>
                </a:solidFill>
              </a:rPr>
              <a:t>una collaborazione fra ricerca e prassi possibile</a:t>
            </a:r>
            <a:endParaRPr lang="it-IT" sz="1800" b="1" dirty="0" smtClean="0">
              <a:solidFill>
                <a:schemeClr val="tx1"/>
              </a:solidFill>
            </a:endParaRPr>
          </a:p>
        </p:txBody>
      </p:sp>
      <p:sp>
        <p:nvSpPr>
          <p:cNvPr id="3076" name="Sottotitolo 2"/>
          <p:cNvSpPr txBox="1">
            <a:spLocks/>
          </p:cNvSpPr>
          <p:nvPr/>
        </p:nvSpPr>
        <p:spPr bwMode="auto">
          <a:xfrm>
            <a:off x="762000" y="6234113"/>
            <a:ext cx="777044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spcBef>
                <a:spcPct val="20000"/>
              </a:spcBef>
              <a:buFont typeface="Arial" charset="0"/>
              <a:buNone/>
              <a:tabLst>
                <a:tab pos="446088" algn="l"/>
                <a:tab pos="3770313" algn="l"/>
              </a:tabLst>
            </a:pPr>
            <a:r>
              <a:rPr lang="it-IT" sz="1100" b="1" dirty="0">
                <a:solidFill>
                  <a:srgbClr val="7F7F7F"/>
                </a:solidFill>
                <a:latin typeface="Arial" charset="0"/>
              </a:rPr>
              <a:t>Anna Costanza Baldry </a:t>
            </a:r>
            <a:r>
              <a:rPr lang="it-IT" sz="1100" dirty="0">
                <a:solidFill>
                  <a:srgbClr val="7F7F7F"/>
                </a:solidFill>
                <a:latin typeface="Arial" charset="0"/>
              </a:rPr>
              <a:t>Dipartimento di Psicologia, Seconda </a:t>
            </a:r>
            <a:r>
              <a:rPr lang="it-IT" sz="1100" dirty="0" smtClean="0">
                <a:solidFill>
                  <a:srgbClr val="7F7F7F"/>
                </a:solidFill>
                <a:latin typeface="Arial" charset="0"/>
              </a:rPr>
              <a:t>Università </a:t>
            </a:r>
            <a:r>
              <a:rPr lang="it-IT" sz="1100" dirty="0">
                <a:solidFill>
                  <a:srgbClr val="7F7F7F"/>
                </a:solidFill>
                <a:latin typeface="Arial" charset="0"/>
              </a:rPr>
              <a:t>degli Studi di Napoli, Differenza </a:t>
            </a:r>
            <a:r>
              <a:rPr lang="it-IT" sz="1100" dirty="0" smtClean="0">
                <a:solidFill>
                  <a:srgbClr val="7F7F7F"/>
                </a:solidFill>
                <a:latin typeface="Arial" charset="0"/>
              </a:rPr>
              <a:t>Donna, ONLUS</a:t>
            </a:r>
            <a:endParaRPr lang="it-IT" sz="1100" dirty="0">
              <a:solidFill>
                <a:srgbClr val="7F7F7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tabLst>
                <a:tab pos="446088" algn="l"/>
                <a:tab pos="3770313" algn="l"/>
              </a:tabLst>
            </a:pPr>
            <a:endParaRPr lang="it-IT" sz="1100" dirty="0">
              <a:solidFill>
                <a:srgbClr val="7F7F7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tabLst>
                <a:tab pos="446088" algn="l"/>
                <a:tab pos="3770313" algn="l"/>
              </a:tabLst>
            </a:pPr>
            <a:endParaRPr lang="it-IT" sz="1100" dirty="0">
              <a:solidFill>
                <a:srgbClr val="7F7F7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tabLst>
                <a:tab pos="446088" algn="l"/>
                <a:tab pos="3770313" algn="l"/>
              </a:tabLst>
            </a:pPr>
            <a:endParaRPr lang="it-IT" sz="1000" dirty="0">
              <a:solidFill>
                <a:srgbClr val="7F7F7F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tabLst>
                <a:tab pos="446088" algn="l"/>
                <a:tab pos="3770313" algn="l"/>
              </a:tabLst>
            </a:pPr>
            <a:endParaRPr lang="it-IT" sz="1000" dirty="0">
              <a:solidFill>
                <a:srgbClr val="7F7F7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 bwMode="auto">
          <a:xfrm>
            <a:off x="684213" y="11113"/>
            <a:ext cx="7772400" cy="722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dirty="0" smtClean="0"/>
              <a:t>Cosa sono i Centri Antiviolenza: </a:t>
            </a:r>
            <a:r>
              <a:rPr lang="en-GB" b="1" dirty="0" err="1" smtClean="0">
                <a:solidFill>
                  <a:srgbClr val="993366"/>
                </a:solidFill>
              </a:rPr>
              <a:t>Cosa</a:t>
            </a:r>
            <a:r>
              <a:rPr lang="en-GB" b="1" dirty="0" smtClean="0">
                <a:solidFill>
                  <a:srgbClr val="993366"/>
                </a:solidFill>
              </a:rPr>
              <a:t> </a:t>
            </a:r>
            <a:r>
              <a:rPr lang="en-GB" b="1" dirty="0" err="1" smtClean="0">
                <a:solidFill>
                  <a:srgbClr val="993366"/>
                </a:solidFill>
              </a:rPr>
              <a:t>offrono</a:t>
            </a:r>
            <a:r>
              <a:rPr lang="en-GB" b="1" dirty="0" smtClean="0">
                <a:solidFill>
                  <a:srgbClr val="993366"/>
                </a:solidFill>
              </a:rPr>
              <a:t/>
            </a:r>
            <a:br>
              <a:rPr lang="en-GB" b="1" dirty="0" smtClean="0">
                <a:solidFill>
                  <a:srgbClr val="993366"/>
                </a:solidFill>
              </a:rPr>
            </a:br>
            <a:endParaRPr lang="it-IT" dirty="0" smtClean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561262" cy="4370387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000" b="1" dirty="0" smtClean="0">
              <a:solidFill>
                <a:srgbClr val="993366"/>
              </a:solidFill>
            </a:endParaRP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- </a:t>
            </a:r>
            <a:r>
              <a:rPr lang="en-GB" sz="2000" dirty="0" err="1" smtClean="0">
                <a:solidFill>
                  <a:srgbClr val="000000"/>
                </a:solidFill>
              </a:rPr>
              <a:t>Consulenza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telefonica</a:t>
            </a:r>
            <a:r>
              <a:rPr lang="en-GB" sz="2000" dirty="0" smtClean="0">
                <a:solidFill>
                  <a:srgbClr val="000000"/>
                </a:solidFill>
              </a:rPr>
              <a:t>, </a:t>
            </a:r>
            <a:r>
              <a:rPr lang="en-GB" sz="2000" dirty="0" err="1" smtClean="0">
                <a:solidFill>
                  <a:srgbClr val="000000"/>
                </a:solidFill>
              </a:rPr>
              <a:t>colloqui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personali</a:t>
            </a:r>
            <a:endParaRPr lang="en-GB" sz="2000" dirty="0" smtClean="0">
              <a:solidFill>
                <a:srgbClr val="000000"/>
              </a:solidFill>
            </a:endParaRP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- </a:t>
            </a:r>
            <a:r>
              <a:rPr lang="en-GB" sz="2000" dirty="0" err="1" smtClean="0">
                <a:solidFill>
                  <a:srgbClr val="000000"/>
                </a:solidFill>
              </a:rPr>
              <a:t>Consulenza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legale</a:t>
            </a:r>
            <a:endParaRPr lang="en-GB" sz="2000" dirty="0" smtClean="0">
              <a:solidFill>
                <a:srgbClr val="000000"/>
              </a:solidFill>
            </a:endParaRP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- </a:t>
            </a:r>
            <a:r>
              <a:rPr lang="en-GB" sz="2000" dirty="0" err="1" smtClean="0">
                <a:solidFill>
                  <a:srgbClr val="000000"/>
                </a:solidFill>
              </a:rPr>
              <a:t>Consulenza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psicologica</a:t>
            </a:r>
            <a:endParaRPr lang="en-GB" sz="2000" dirty="0" smtClean="0">
              <a:solidFill>
                <a:srgbClr val="000000"/>
              </a:solidFill>
            </a:endParaRP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- </a:t>
            </a:r>
            <a:r>
              <a:rPr lang="en-GB" sz="2000" dirty="0" err="1" smtClean="0">
                <a:solidFill>
                  <a:srgbClr val="000000"/>
                </a:solidFill>
              </a:rPr>
              <a:t>Sportello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lavoro</a:t>
            </a:r>
            <a:endParaRPr lang="en-GB" sz="2000" dirty="0" smtClean="0">
              <a:solidFill>
                <a:srgbClr val="000000"/>
              </a:solidFill>
            </a:endParaRP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- </a:t>
            </a:r>
            <a:r>
              <a:rPr lang="en-GB" sz="2000" dirty="0" err="1" smtClean="0">
                <a:solidFill>
                  <a:srgbClr val="000000"/>
                </a:solidFill>
              </a:rPr>
              <a:t>Servizio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minori</a:t>
            </a:r>
            <a:endParaRPr lang="en-GB" sz="2000" dirty="0" smtClean="0">
              <a:solidFill>
                <a:srgbClr val="000000"/>
              </a:solidFill>
            </a:endParaRP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- </a:t>
            </a:r>
            <a:r>
              <a:rPr lang="en-GB" sz="2000" dirty="0" err="1" smtClean="0">
                <a:solidFill>
                  <a:srgbClr val="000000"/>
                </a:solidFill>
              </a:rPr>
              <a:t>Ospitalità</a:t>
            </a:r>
            <a:r>
              <a:rPr lang="en-GB" sz="2000" dirty="0" smtClean="0">
                <a:solidFill>
                  <a:srgbClr val="000000"/>
                </a:solidFill>
              </a:rPr>
              <a:t> per </a:t>
            </a:r>
            <a:r>
              <a:rPr lang="en-GB" sz="2000" dirty="0" err="1" smtClean="0">
                <a:solidFill>
                  <a:srgbClr val="000000"/>
                </a:solidFill>
              </a:rPr>
              <a:t>donne</a:t>
            </a:r>
            <a:r>
              <a:rPr lang="en-GB" sz="2000" dirty="0" smtClean="0">
                <a:solidFill>
                  <a:srgbClr val="000000"/>
                </a:solidFill>
              </a:rPr>
              <a:t> e </a:t>
            </a:r>
            <a:r>
              <a:rPr lang="en-GB" sz="2000" dirty="0" err="1" smtClean="0">
                <a:solidFill>
                  <a:srgbClr val="000000"/>
                </a:solidFill>
              </a:rPr>
              <a:t>i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loro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figli</a:t>
            </a:r>
            <a:r>
              <a:rPr lang="en-GB" sz="2000" dirty="0" smtClean="0">
                <a:solidFill>
                  <a:srgbClr val="000000"/>
                </a:solidFill>
              </a:rPr>
              <a:t>/e</a:t>
            </a: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000" dirty="0" smtClean="0">
              <a:solidFill>
                <a:srgbClr val="000000"/>
              </a:solidFill>
            </a:endParaRP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- </a:t>
            </a:r>
            <a:r>
              <a:rPr lang="en-GB" sz="2000" dirty="0" err="1" smtClean="0">
                <a:solidFill>
                  <a:srgbClr val="000000"/>
                </a:solidFill>
              </a:rPr>
              <a:t>Servizi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specilizzate</a:t>
            </a:r>
            <a:r>
              <a:rPr lang="en-GB" sz="2000" dirty="0" smtClean="0">
                <a:solidFill>
                  <a:srgbClr val="000000"/>
                </a:solidFill>
              </a:rPr>
              <a:t> per </a:t>
            </a:r>
            <a:r>
              <a:rPr lang="en-GB" sz="2000" dirty="0" err="1" smtClean="0">
                <a:solidFill>
                  <a:srgbClr val="000000"/>
                </a:solidFill>
              </a:rPr>
              <a:t>donne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straniere</a:t>
            </a:r>
            <a:endParaRPr lang="en-GB" sz="2000" dirty="0" smtClean="0">
              <a:solidFill>
                <a:srgbClr val="000000"/>
              </a:solidFill>
            </a:endParaRPr>
          </a:p>
          <a:p>
            <a:pPr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- </a:t>
            </a:r>
            <a:r>
              <a:rPr lang="en-GB" sz="2000" dirty="0" err="1" smtClean="0">
                <a:solidFill>
                  <a:srgbClr val="000000"/>
                </a:solidFill>
              </a:rPr>
              <a:t>Servizi</a:t>
            </a:r>
            <a:r>
              <a:rPr lang="en-GB" sz="2000" dirty="0" smtClean="0">
                <a:solidFill>
                  <a:srgbClr val="000000"/>
                </a:solidFill>
              </a:rPr>
              <a:t> per la </a:t>
            </a:r>
            <a:r>
              <a:rPr lang="en-GB" sz="2000" dirty="0" err="1" smtClean="0">
                <a:solidFill>
                  <a:srgbClr val="000000"/>
                </a:solidFill>
              </a:rPr>
              <a:t>tratta</a:t>
            </a:r>
            <a:r>
              <a:rPr lang="en-GB" sz="2000" dirty="0" smtClean="0">
                <a:solidFill>
                  <a:srgbClr val="000000"/>
                </a:solidFill>
              </a:rPr>
              <a:t> e la </a:t>
            </a:r>
            <a:r>
              <a:rPr lang="en-GB" sz="2000" dirty="0" err="1" smtClean="0">
                <a:solidFill>
                  <a:srgbClr val="000000"/>
                </a:solidFill>
              </a:rPr>
              <a:t>prostituzione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coatta</a:t>
            </a:r>
            <a:endParaRPr lang="en-GB" sz="20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 bwMode="auto">
          <a:xfrm>
            <a:off x="684213" y="11113"/>
            <a:ext cx="7772400" cy="722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dirty="0" smtClean="0"/>
              <a:t>Cosa sono i Centri Antiviolenza</a:t>
            </a:r>
          </a:p>
        </p:txBody>
      </p:sp>
      <p:sp>
        <p:nvSpPr>
          <p:cNvPr id="5" name="Segnaposto contenuto 3"/>
          <p:cNvSpPr txBox="1">
            <a:spLocks/>
          </p:cNvSpPr>
          <p:nvPr/>
        </p:nvSpPr>
        <p:spPr>
          <a:xfrm>
            <a:off x="640080" y="1196752"/>
            <a:ext cx="8503920" cy="47102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kumimoji="0" lang="it-IT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trutturazione</a:t>
            </a: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/ servizi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 24 telefono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Colloqui / sostegno / accoglienza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Consulenza legale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Assistenza legale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Sostegno psicologico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Sportello </a:t>
            </a:r>
            <a:r>
              <a:rPr kumimoji="0" lang="it-IT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antistalking</a:t>
            </a:r>
            <a:endParaRPr kumimoji="0" lang="it-IT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Valutazione del rischio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Valutazione del danno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Orientamento al lavoro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Inserimento scolastico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Rapporto mamma - bambino</a:t>
            </a:r>
            <a:endParaRPr kumimoji="0" lang="it-IT" b="1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 bwMode="auto">
          <a:xfrm>
            <a:off x="684213" y="11113"/>
            <a:ext cx="7772400" cy="722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dirty="0" smtClean="0"/>
              <a:t>Cosa sono i Centri Antiviolenza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088" y="1268413"/>
            <a:ext cx="7561262" cy="4370387"/>
          </a:xfrm>
        </p:spPr>
        <p:txBody>
          <a:bodyPr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400" dirty="0" smtClean="0">
                <a:solidFill>
                  <a:srgbClr val="993366"/>
                </a:solidFill>
              </a:rPr>
              <a:t>Associazione Nazione di 60 Centri antiviolenza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000" dirty="0" err="1" smtClean="0">
                <a:solidFill>
                  <a:srgbClr val="000000"/>
                </a:solidFill>
              </a:rPr>
              <a:t>D.i.Re</a:t>
            </a:r>
            <a:r>
              <a:rPr lang="it-IT" sz="2000" dirty="0" smtClean="0">
                <a:solidFill>
                  <a:srgbClr val="000000"/>
                </a:solidFill>
              </a:rPr>
              <a:t> nasce nel 2008, dopo 20 anni di attività (</a:t>
            </a:r>
            <a:r>
              <a:rPr lang="it-IT" sz="2000" dirty="0" smtClean="0">
                <a:solidFill>
                  <a:srgbClr val="000000"/>
                </a:solidFill>
                <a:hlinkClick r:id="rId2"/>
              </a:rPr>
              <a:t>http://www.direcontrolaviolenza.it/</a:t>
            </a:r>
            <a:r>
              <a:rPr lang="it-IT" sz="2000" dirty="0" smtClean="0">
                <a:solidFill>
                  <a:srgbClr val="000000"/>
                </a:solidFill>
              </a:rPr>
              <a:t>) 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000" dirty="0" smtClean="0">
                <a:solidFill>
                  <a:srgbClr val="000000"/>
                </a:solidFill>
              </a:rPr>
              <a:t>Prima e unica associazione nazionale di centri antiviolenza gestiti da donne, non istituzionali,  che affronta il tema della violenza maschile sulle donne 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sz="20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000" dirty="0" smtClean="0">
                <a:solidFill>
                  <a:srgbClr val="000000"/>
                </a:solidFill>
              </a:rPr>
              <a:t>Colloca le radici di tale violenza nella storica, ma ancora attuale disparità di potere tra uomini e donne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 bwMode="auto">
          <a:xfrm>
            <a:off x="684213" y="11113"/>
            <a:ext cx="7772400" cy="722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dirty="0" smtClean="0"/>
              <a:t>Cosa sono i Centri Antiviolenza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088" y="1268413"/>
            <a:ext cx="7561262" cy="4536851"/>
          </a:xfrm>
        </p:spPr>
        <p:txBody>
          <a:bodyPr/>
          <a:lstStyle/>
          <a:p>
            <a:pPr algn="ctr"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800" b="1" dirty="0" smtClean="0">
                <a:solidFill>
                  <a:srgbClr val="993366"/>
                </a:solidFill>
              </a:rPr>
              <a:t>I </a:t>
            </a:r>
            <a:r>
              <a:rPr lang="en-GB" sz="1800" b="1" dirty="0" err="1" smtClean="0">
                <a:solidFill>
                  <a:srgbClr val="993366"/>
                </a:solidFill>
              </a:rPr>
              <a:t>centri</a:t>
            </a:r>
            <a:r>
              <a:rPr lang="en-GB" sz="1800" b="1" dirty="0" smtClean="0">
                <a:solidFill>
                  <a:srgbClr val="993366"/>
                </a:solidFill>
              </a:rPr>
              <a:t> </a:t>
            </a:r>
            <a:r>
              <a:rPr lang="en-GB" sz="1800" b="1" dirty="0" err="1" smtClean="0">
                <a:solidFill>
                  <a:srgbClr val="993366"/>
                </a:solidFill>
              </a:rPr>
              <a:t>antiviolenza</a:t>
            </a:r>
            <a:r>
              <a:rPr lang="en-GB" sz="1800" b="1" dirty="0" smtClean="0">
                <a:solidFill>
                  <a:srgbClr val="993366"/>
                </a:solidFill>
              </a:rPr>
              <a:t> in Italia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it-IT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it-IT" sz="1800" dirty="0" smtClean="0">
                <a:solidFill>
                  <a:srgbClr val="000000"/>
                </a:solidFill>
              </a:rPr>
              <a:t>In Italia attualmente ci sono 125 centri antiviolenza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it-IT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it-IT" sz="1800" dirty="0" smtClean="0">
                <a:solidFill>
                  <a:srgbClr val="000000"/>
                </a:solidFill>
              </a:rPr>
              <a:t>99 di queste sono gestite da associazioni di donne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it-IT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it-IT" sz="1800" dirty="0" smtClean="0">
                <a:solidFill>
                  <a:srgbClr val="000000"/>
                </a:solidFill>
              </a:rPr>
              <a:t>Altri Centri sono gestiti da cooperative, Comuni,enti privati e pubblici</a:t>
            </a:r>
          </a:p>
          <a:p>
            <a:pPr algn="ctr">
              <a:lnSpc>
                <a:spcPct val="75000"/>
              </a:lnSpc>
              <a:spcBef>
                <a:spcPts val="408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GB" sz="1800" dirty="0" smtClean="0">
              <a:solidFill>
                <a:srgbClr val="993366"/>
              </a:solidFill>
            </a:endParaRPr>
          </a:p>
          <a:p>
            <a:pPr>
              <a:lnSpc>
                <a:spcPct val="75000"/>
              </a:lnSpc>
              <a:spcBef>
                <a:spcPts val="600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1800" dirty="0" smtClean="0">
                <a:solidFill>
                  <a:srgbClr val="993366"/>
                </a:solidFill>
              </a:rPr>
              <a:t>In </a:t>
            </a:r>
            <a:r>
              <a:rPr lang="en-GB" sz="1800" dirty="0" err="1" smtClean="0">
                <a:solidFill>
                  <a:srgbClr val="993366"/>
                </a:solidFill>
              </a:rPr>
              <a:t>tutto</a:t>
            </a:r>
            <a:r>
              <a:rPr lang="en-GB" sz="1800" dirty="0" smtClean="0">
                <a:solidFill>
                  <a:srgbClr val="993366"/>
                </a:solidFill>
              </a:rPr>
              <a:t> </a:t>
            </a:r>
            <a:r>
              <a:rPr lang="en-GB" sz="1800" dirty="0" err="1" smtClean="0">
                <a:solidFill>
                  <a:srgbClr val="993366"/>
                </a:solidFill>
              </a:rPr>
              <a:t>offre</a:t>
            </a:r>
            <a:r>
              <a:rPr lang="en-GB" sz="1800" dirty="0" smtClean="0">
                <a:solidFill>
                  <a:srgbClr val="993366"/>
                </a:solidFill>
              </a:rPr>
              <a:t> solo 500 </a:t>
            </a:r>
            <a:r>
              <a:rPr lang="en-GB" sz="1800" dirty="0" err="1" smtClean="0">
                <a:solidFill>
                  <a:srgbClr val="993366"/>
                </a:solidFill>
              </a:rPr>
              <a:t>posti</a:t>
            </a:r>
            <a:r>
              <a:rPr lang="en-GB" sz="1800" dirty="0" smtClean="0">
                <a:solidFill>
                  <a:srgbClr val="993366"/>
                </a:solidFill>
              </a:rPr>
              <a:t> </a:t>
            </a:r>
            <a:r>
              <a:rPr lang="en-GB" sz="1800" dirty="0" err="1" smtClean="0">
                <a:solidFill>
                  <a:srgbClr val="993366"/>
                </a:solidFill>
              </a:rPr>
              <a:t>letto</a:t>
            </a:r>
            <a:r>
              <a:rPr lang="en-GB" sz="1800" dirty="0" smtClean="0">
                <a:solidFill>
                  <a:srgbClr val="993366"/>
                </a:solidFill>
              </a:rPr>
              <a:t> </a:t>
            </a:r>
            <a:r>
              <a:rPr lang="en-GB" sz="1800" dirty="0" err="1" smtClean="0">
                <a:solidFill>
                  <a:srgbClr val="993366"/>
                </a:solidFill>
              </a:rPr>
              <a:t>mentre</a:t>
            </a:r>
            <a:r>
              <a:rPr lang="en-GB" sz="1800" dirty="0" smtClean="0">
                <a:solidFill>
                  <a:srgbClr val="993366"/>
                </a:solidFill>
              </a:rPr>
              <a:t> </a:t>
            </a:r>
            <a:r>
              <a:rPr lang="en-GB" sz="1800" dirty="0" err="1" smtClean="0">
                <a:solidFill>
                  <a:srgbClr val="993366"/>
                </a:solidFill>
              </a:rPr>
              <a:t>secondo</a:t>
            </a:r>
            <a:r>
              <a:rPr lang="en-GB" sz="1800" dirty="0" smtClean="0">
                <a:solidFill>
                  <a:srgbClr val="993366"/>
                </a:solidFill>
              </a:rPr>
              <a:t> </a:t>
            </a:r>
            <a:r>
              <a:rPr lang="en-GB" sz="1800" dirty="0" err="1" smtClean="0">
                <a:solidFill>
                  <a:srgbClr val="993366"/>
                </a:solidFill>
              </a:rPr>
              <a:t>gli</a:t>
            </a:r>
            <a:r>
              <a:rPr lang="en-GB" sz="1800" dirty="0" smtClean="0">
                <a:solidFill>
                  <a:srgbClr val="993366"/>
                </a:solidFill>
              </a:rPr>
              <a:t> </a:t>
            </a:r>
            <a:r>
              <a:rPr lang="en-GB" sz="1800" dirty="0" err="1" smtClean="0">
                <a:solidFill>
                  <a:srgbClr val="993366"/>
                </a:solidFill>
              </a:rPr>
              <a:t>standart</a:t>
            </a:r>
            <a:r>
              <a:rPr lang="en-GB" sz="1800" dirty="0" smtClean="0">
                <a:solidFill>
                  <a:srgbClr val="993366"/>
                </a:solidFill>
              </a:rPr>
              <a:t> </a:t>
            </a:r>
            <a:r>
              <a:rPr lang="en-GB" sz="1800" dirty="0" err="1" smtClean="0">
                <a:solidFill>
                  <a:srgbClr val="993366"/>
                </a:solidFill>
              </a:rPr>
              <a:t>europei</a:t>
            </a:r>
            <a:r>
              <a:rPr lang="en-GB" sz="1800" dirty="0" smtClean="0">
                <a:solidFill>
                  <a:srgbClr val="993366"/>
                </a:solidFill>
              </a:rPr>
              <a:t> </a:t>
            </a:r>
            <a:r>
              <a:rPr lang="en-GB" sz="1800" dirty="0" err="1" smtClean="0">
                <a:solidFill>
                  <a:srgbClr val="993366"/>
                </a:solidFill>
              </a:rPr>
              <a:t>ce</a:t>
            </a:r>
            <a:r>
              <a:rPr lang="en-GB" sz="1800" dirty="0" smtClean="0">
                <a:solidFill>
                  <a:srgbClr val="993366"/>
                </a:solidFill>
              </a:rPr>
              <a:t> ne </a:t>
            </a:r>
            <a:r>
              <a:rPr lang="en-GB" sz="1800" dirty="0" err="1" smtClean="0">
                <a:solidFill>
                  <a:srgbClr val="993366"/>
                </a:solidFill>
              </a:rPr>
              <a:t>vorrebbero</a:t>
            </a:r>
            <a:r>
              <a:rPr lang="en-GB" sz="1800" dirty="0" smtClean="0">
                <a:solidFill>
                  <a:srgbClr val="993366"/>
                </a:solidFill>
              </a:rPr>
              <a:t> 5000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it-IT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it-IT" sz="1800" dirty="0" smtClean="0">
              <a:solidFill>
                <a:srgbClr val="0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Mappa dei Centri antiviolenza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1200" u="sng" dirty="0" smtClean="0">
                <a:hlinkClick r:id="rId2"/>
              </a:rPr>
              <a:t>Abruzzo</a:t>
            </a:r>
            <a:r>
              <a:rPr lang="it-IT" sz="1200" dirty="0" smtClean="0"/>
              <a:t> (3)</a:t>
            </a:r>
          </a:p>
          <a:p>
            <a:r>
              <a:rPr lang="it-IT" sz="1200" u="sng" dirty="0" smtClean="0">
                <a:hlinkClick r:id="rId3"/>
              </a:rPr>
              <a:t>Basilicata</a:t>
            </a:r>
            <a:r>
              <a:rPr lang="it-IT" sz="1200" dirty="0" smtClean="0"/>
              <a:t> (1)</a:t>
            </a:r>
          </a:p>
          <a:p>
            <a:r>
              <a:rPr lang="it-IT" sz="1200" u="sng" dirty="0" smtClean="0">
                <a:hlinkClick r:id="rId4"/>
              </a:rPr>
              <a:t>Calabria</a:t>
            </a:r>
            <a:r>
              <a:rPr lang="it-IT" sz="1200" dirty="0" smtClean="0"/>
              <a:t> (2)</a:t>
            </a:r>
          </a:p>
          <a:p>
            <a:r>
              <a:rPr lang="it-IT" sz="1200" u="sng" dirty="0" smtClean="0">
                <a:hlinkClick r:id="rId5"/>
              </a:rPr>
              <a:t>Campania</a:t>
            </a:r>
            <a:r>
              <a:rPr lang="it-IT" sz="1200" dirty="0" smtClean="0"/>
              <a:t> (6)</a:t>
            </a:r>
          </a:p>
          <a:p>
            <a:r>
              <a:rPr lang="it-IT" sz="1200" u="sng" dirty="0" smtClean="0">
                <a:hlinkClick r:id="rId6"/>
              </a:rPr>
              <a:t>Emilia-Romagna</a:t>
            </a:r>
            <a:r>
              <a:rPr lang="it-IT" sz="1200" dirty="0" smtClean="0"/>
              <a:t> (14)</a:t>
            </a:r>
          </a:p>
          <a:p>
            <a:r>
              <a:rPr lang="it-IT" sz="1200" u="sng" dirty="0" smtClean="0">
                <a:hlinkClick r:id="rId7"/>
              </a:rPr>
              <a:t>Friuli-Venezia Giulia</a:t>
            </a:r>
            <a:r>
              <a:rPr lang="it-IT" sz="1200" dirty="0" smtClean="0"/>
              <a:t> (6)</a:t>
            </a:r>
          </a:p>
          <a:p>
            <a:r>
              <a:rPr lang="it-IT" sz="1200" u="sng" dirty="0" smtClean="0">
                <a:hlinkClick r:id="rId8"/>
              </a:rPr>
              <a:t>Lazio</a:t>
            </a:r>
            <a:r>
              <a:rPr lang="it-IT" sz="1200" dirty="0" smtClean="0"/>
              <a:t> (10)</a:t>
            </a:r>
          </a:p>
          <a:p>
            <a:r>
              <a:rPr lang="it-IT" sz="1200" u="sng" dirty="0" smtClean="0">
                <a:hlinkClick r:id="rId9"/>
              </a:rPr>
              <a:t>Liguria</a:t>
            </a:r>
            <a:r>
              <a:rPr lang="it-IT" sz="1200" dirty="0" smtClean="0"/>
              <a:t> (3)</a:t>
            </a:r>
          </a:p>
          <a:p>
            <a:r>
              <a:rPr lang="it-IT" sz="1200" u="sng" dirty="0" smtClean="0">
                <a:hlinkClick r:id="rId10"/>
              </a:rPr>
              <a:t>Lombardia</a:t>
            </a:r>
            <a:r>
              <a:rPr lang="it-IT" sz="1200" dirty="0" smtClean="0"/>
              <a:t> (16)</a:t>
            </a:r>
          </a:p>
          <a:p>
            <a:r>
              <a:rPr lang="it-IT" sz="1200" u="sng" dirty="0" smtClean="0">
                <a:hlinkClick r:id="rId11"/>
              </a:rPr>
              <a:t>Marche</a:t>
            </a:r>
            <a:r>
              <a:rPr lang="it-IT" sz="1200" dirty="0" smtClean="0"/>
              <a:t> (4)</a:t>
            </a:r>
          </a:p>
          <a:p>
            <a:r>
              <a:rPr lang="it-IT" sz="1200" u="sng" dirty="0" smtClean="0">
                <a:hlinkClick r:id="rId12"/>
              </a:rPr>
              <a:t>Piemonte</a:t>
            </a:r>
            <a:r>
              <a:rPr lang="it-IT" sz="1200" dirty="0" smtClean="0"/>
              <a:t> (9)</a:t>
            </a:r>
          </a:p>
          <a:p>
            <a:r>
              <a:rPr lang="it-IT" sz="1200" u="sng" dirty="0" smtClean="0">
                <a:hlinkClick r:id="rId13"/>
              </a:rPr>
              <a:t>Puglia</a:t>
            </a:r>
            <a:r>
              <a:rPr lang="it-IT" sz="1200" dirty="0" smtClean="0"/>
              <a:t> (8)</a:t>
            </a:r>
          </a:p>
          <a:p>
            <a:r>
              <a:rPr lang="it-IT" sz="1200" u="sng" dirty="0" smtClean="0">
                <a:hlinkClick r:id="rId14"/>
              </a:rPr>
              <a:t>Sardegna</a:t>
            </a:r>
            <a:r>
              <a:rPr lang="it-IT" sz="1200" dirty="0" smtClean="0"/>
              <a:t> (4)</a:t>
            </a:r>
          </a:p>
          <a:p>
            <a:r>
              <a:rPr lang="it-IT" sz="1200" u="sng" dirty="0" smtClean="0">
                <a:hlinkClick r:id="rId15"/>
              </a:rPr>
              <a:t>Sicilia</a:t>
            </a:r>
            <a:r>
              <a:rPr lang="it-IT" sz="1200" dirty="0" smtClean="0"/>
              <a:t> (12)</a:t>
            </a:r>
          </a:p>
          <a:p>
            <a:r>
              <a:rPr lang="it-IT" sz="1200" u="sng" dirty="0" smtClean="0">
                <a:hlinkClick r:id="rId16"/>
              </a:rPr>
              <a:t>Toscana</a:t>
            </a:r>
            <a:r>
              <a:rPr lang="it-IT" sz="1200" dirty="0" smtClean="0"/>
              <a:t> (12)</a:t>
            </a:r>
          </a:p>
          <a:p>
            <a:r>
              <a:rPr lang="it-IT" sz="1200" u="sng" dirty="0" smtClean="0">
                <a:hlinkClick r:id="rId17"/>
              </a:rPr>
              <a:t>Trentino-Alto Adige</a:t>
            </a:r>
            <a:r>
              <a:rPr lang="it-IT" sz="1200" dirty="0" smtClean="0"/>
              <a:t> (4)</a:t>
            </a:r>
          </a:p>
          <a:p>
            <a:r>
              <a:rPr lang="it-IT" sz="1200" u="sng" dirty="0" smtClean="0">
                <a:hlinkClick r:id="rId18"/>
              </a:rPr>
              <a:t>Umbria</a:t>
            </a:r>
            <a:r>
              <a:rPr lang="it-IT" sz="1200" dirty="0" smtClean="0"/>
              <a:t> (2)</a:t>
            </a:r>
          </a:p>
          <a:p>
            <a:r>
              <a:rPr lang="it-IT" sz="1200" u="sng" dirty="0" smtClean="0">
                <a:hlinkClick r:id="rId19"/>
              </a:rPr>
              <a:t>Valle d'Aosta</a:t>
            </a:r>
            <a:r>
              <a:rPr lang="it-IT" sz="1200" dirty="0" smtClean="0"/>
              <a:t> (1)</a:t>
            </a:r>
          </a:p>
          <a:p>
            <a:r>
              <a:rPr lang="it-IT" sz="1200" u="sng" dirty="0" smtClean="0">
                <a:hlinkClick r:id="rId20"/>
              </a:rPr>
              <a:t>Veneto</a:t>
            </a:r>
            <a:r>
              <a:rPr lang="it-IT" sz="1200" dirty="0" smtClean="0"/>
              <a:t> (8)</a:t>
            </a:r>
            <a:endParaRPr lang="it-IT" sz="1200" dirty="0"/>
          </a:p>
        </p:txBody>
      </p:sp>
      <p:pic>
        <p:nvPicPr>
          <p:cNvPr id="4" name="Immagine 3" descr="regionismall_dire.gif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3059832" y="980728"/>
            <a:ext cx="3810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Interscambio di saperi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2000" dirty="0" smtClean="0"/>
              <a:t>Realizzazione prima indagine in collaborazione dell’indagine dedicata contro la violenza alle donne, con Differenza Donna (</a:t>
            </a:r>
            <a:r>
              <a:rPr lang="it-IT" sz="2000" dirty="0" smtClean="0">
                <a:hlinkClick r:id="rId2"/>
              </a:rPr>
              <a:t>www.differenzadonna.it</a:t>
            </a:r>
            <a:r>
              <a:rPr lang="it-IT" sz="2000" dirty="0" smtClean="0"/>
              <a:t>) che gestisce i centri antiviolenza della Provincia e del Comune di Roma.</a:t>
            </a:r>
          </a:p>
          <a:p>
            <a:r>
              <a:rPr lang="it-IT" sz="2000" i="1" u="sng" dirty="0" err="1" smtClean="0"/>
              <a:t>Steps</a:t>
            </a:r>
            <a:endParaRPr lang="it-IT" sz="2000" i="1" u="sng" dirty="0" smtClean="0"/>
          </a:p>
          <a:p>
            <a:pPr marL="342900" indent="-342900">
              <a:buAutoNum type="arabicParenR"/>
            </a:pPr>
            <a:r>
              <a:rPr lang="it-IT" sz="2000" dirty="0" smtClean="0"/>
              <a:t>Metà delle intervistatrici operatrici dei Centri – formazione </a:t>
            </a:r>
          </a:p>
          <a:p>
            <a:pPr marL="342900" indent="-342900">
              <a:buAutoNum type="arabicParenR"/>
            </a:pPr>
            <a:r>
              <a:rPr lang="it-IT" sz="2000" dirty="0" smtClean="0"/>
              <a:t>Focus </a:t>
            </a:r>
            <a:r>
              <a:rPr lang="it-IT" sz="2000" dirty="0" err="1" smtClean="0"/>
              <a:t>groups</a:t>
            </a:r>
            <a:r>
              <a:rPr lang="it-IT" sz="2000" dirty="0" smtClean="0"/>
              <a:t> per la generazione dei quesiti e fase qualitativa della ricerca </a:t>
            </a:r>
          </a:p>
          <a:p>
            <a:pPr marL="342900" indent="-342900"/>
            <a:r>
              <a:rPr lang="it-IT" sz="2000" dirty="0" smtClean="0"/>
              <a:t>3)   Impatto dei risultati</a:t>
            </a:r>
          </a:p>
          <a:p>
            <a:pPr marL="342900" indent="-342900">
              <a:buAutoNum type="arabicParenR"/>
            </a:pPr>
            <a:endParaRPr lang="it-IT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MA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 SUCCESS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321</Words>
  <Application>Microsoft Office PowerPoint</Application>
  <PresentationFormat>Presentazione su schermo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PRIMA SLIDE</vt:lpstr>
      <vt:lpstr>SLIDES SUCCESSIVE</vt:lpstr>
      <vt:lpstr>Il ruolo dei centri antiviolenza nella loro funzione di ampliamento della conoscenza del fenomeno della violenza contro le donne</vt:lpstr>
      <vt:lpstr>Cosa sono i Centri Antiviolenza: Cosa offrono </vt:lpstr>
      <vt:lpstr>Cosa sono i Centri Antiviolenza</vt:lpstr>
      <vt:lpstr>Cosa sono i Centri Antiviolenza</vt:lpstr>
      <vt:lpstr>Cosa sono i Centri Antiviolenza</vt:lpstr>
      <vt:lpstr>Mappa dei Centri antiviolenza</vt:lpstr>
      <vt:lpstr>Interscambio di saperi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</dc:creator>
  <cp:lastModifiedBy>Alexandra</cp:lastModifiedBy>
  <cp:revision>9</cp:revision>
  <dcterms:created xsi:type="dcterms:W3CDTF">2013-02-04T10:17:48Z</dcterms:created>
  <dcterms:modified xsi:type="dcterms:W3CDTF">2013-02-20T11:22:01Z</dcterms:modified>
</cp:coreProperties>
</file>